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Чувар места за заглавље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r-Cyrl-RS"/>
          </a:p>
        </p:txBody>
      </p:sp>
      <p:sp>
        <p:nvSpPr>
          <p:cNvPr id="3" name="Чувар места за дату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23DB6A-A086-4E4C-BA62-0DE00E55D12C}" type="datetimeFigureOut">
              <a:rPr lang="sr-Cyrl-RS" smtClean="0"/>
              <a:t>25.01.2021.</a:t>
            </a:fld>
            <a:endParaRPr lang="sr-Cyrl-RS"/>
          </a:p>
        </p:txBody>
      </p:sp>
      <p:sp>
        <p:nvSpPr>
          <p:cNvPr id="4" name="Чувар места за слику на слајду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r-Cyrl-RS"/>
          </a:p>
        </p:txBody>
      </p:sp>
      <p:sp>
        <p:nvSpPr>
          <p:cNvPr id="5" name="Чувар места за напомене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r-Cyrl-RS"/>
              <a:t>Кликните да бисте уредили стилове текста мастера</a:t>
            </a:r>
          </a:p>
          <a:p>
            <a:pPr lvl="1"/>
            <a:r>
              <a:rPr lang="sr-Cyrl-RS"/>
              <a:t>Други ниво</a:t>
            </a:r>
          </a:p>
          <a:p>
            <a:pPr lvl="2"/>
            <a:r>
              <a:rPr lang="sr-Cyrl-RS"/>
              <a:t>Трећи ниво</a:t>
            </a:r>
          </a:p>
          <a:p>
            <a:pPr lvl="3"/>
            <a:r>
              <a:rPr lang="sr-Cyrl-RS"/>
              <a:t>Четврти ниво</a:t>
            </a:r>
          </a:p>
          <a:p>
            <a:pPr lvl="4"/>
            <a:r>
              <a:rPr lang="sr-Cyrl-RS"/>
              <a:t>Пети ниво</a:t>
            </a:r>
          </a:p>
        </p:txBody>
      </p:sp>
      <p:sp>
        <p:nvSpPr>
          <p:cNvPr id="6" name="Чувар места за подножје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r-Cyrl-RS"/>
          </a:p>
        </p:txBody>
      </p:sp>
      <p:sp>
        <p:nvSpPr>
          <p:cNvPr id="7" name="Чувар места за број слај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45D2EA-4DD2-472B-BF5B-EB85B740D45F}" type="slidenum">
              <a:rPr lang="sr-Cyrl-RS" smtClean="0"/>
              <a:t>‹#›</a:t>
            </a:fld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val="36131826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Наслов слајд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/>
          <a:p>
            <a:r>
              <a:rPr lang="sr-Cyrl-RS"/>
              <a:t>Кликните и уредите наслов мастера</a:t>
            </a:r>
          </a:p>
        </p:txBody>
      </p:sp>
      <p:sp>
        <p:nvSpPr>
          <p:cNvPr id="3" name="Поднаслов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r-Cyrl-RS"/>
              <a:t>Кликните и уредите стил поднаслова мастера</a:t>
            </a:r>
          </a:p>
        </p:txBody>
      </p:sp>
    </p:spTree>
    <p:extLst>
      <p:ext uri="{BB962C8B-B14F-4D97-AF65-F5344CB8AC3E}">
        <p14:creationId xmlns:p14="http://schemas.microsoft.com/office/powerpoint/2010/main" val="11409490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Наслов и вертикалн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sr-Cyrl-RS"/>
              <a:t>Кликните и уредите наслов мастера</a:t>
            </a:r>
          </a:p>
        </p:txBody>
      </p:sp>
      <p:sp>
        <p:nvSpPr>
          <p:cNvPr id="3" name="Чувар места за вертикални текст 2"/>
          <p:cNvSpPr>
            <a:spLocks noGrp="1"/>
          </p:cNvSpPr>
          <p:nvPr>
            <p:ph type="body" orient="vert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sr-Cyrl-RS"/>
              <a:t>Кликните да бисте уредили стилове текста мастера</a:t>
            </a:r>
          </a:p>
          <a:p>
            <a:pPr lvl="1"/>
            <a:r>
              <a:rPr lang="sr-Cyrl-RS"/>
              <a:t>Други ниво</a:t>
            </a:r>
          </a:p>
          <a:p>
            <a:pPr lvl="2"/>
            <a:r>
              <a:rPr lang="sr-Cyrl-RS"/>
              <a:t>Трећи ниво</a:t>
            </a:r>
          </a:p>
          <a:p>
            <a:pPr lvl="3"/>
            <a:r>
              <a:rPr lang="sr-Cyrl-RS"/>
              <a:t>Четврти ниво</a:t>
            </a:r>
          </a:p>
          <a:p>
            <a:pPr lvl="4"/>
            <a:r>
              <a:rPr lang="sr-Cyrl-RS"/>
              <a:t>Пети ниво</a:t>
            </a:r>
          </a:p>
        </p:txBody>
      </p:sp>
    </p:spTree>
    <p:extLst>
      <p:ext uri="{BB962C8B-B14F-4D97-AF65-F5344CB8AC3E}">
        <p14:creationId xmlns:p14="http://schemas.microsoft.com/office/powerpoint/2010/main" val="4124271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и наслов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ни наслов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sr-Cyrl-RS"/>
              <a:t>Кликните и уредите наслов мастера</a:t>
            </a:r>
          </a:p>
        </p:txBody>
      </p:sp>
      <p:sp>
        <p:nvSpPr>
          <p:cNvPr id="3" name="Чувар места за вертикални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sr-Cyrl-RS"/>
              <a:t>Кликните да бисте уредили стилове текста мастера</a:t>
            </a:r>
          </a:p>
          <a:p>
            <a:pPr lvl="1"/>
            <a:r>
              <a:rPr lang="sr-Cyrl-RS"/>
              <a:t>Други ниво</a:t>
            </a:r>
          </a:p>
          <a:p>
            <a:pPr lvl="2"/>
            <a:r>
              <a:rPr lang="sr-Cyrl-RS"/>
              <a:t>Трећи ниво</a:t>
            </a:r>
          </a:p>
          <a:p>
            <a:pPr lvl="3"/>
            <a:r>
              <a:rPr lang="sr-Cyrl-RS"/>
              <a:t>Четврти ниво</a:t>
            </a:r>
          </a:p>
          <a:p>
            <a:pPr lvl="4"/>
            <a:r>
              <a:rPr lang="sr-Cyrl-RS"/>
              <a:t>Пети ниво</a:t>
            </a:r>
          </a:p>
        </p:txBody>
      </p:sp>
    </p:spTree>
    <p:extLst>
      <p:ext uri="{BB962C8B-B14F-4D97-AF65-F5344CB8AC3E}">
        <p14:creationId xmlns:p14="http://schemas.microsoft.com/office/powerpoint/2010/main" val="28369867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слов и садржа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sr-Cyrl-RS"/>
              <a:t>Кликните и уредите наслов мастера</a:t>
            </a:r>
          </a:p>
        </p:txBody>
      </p:sp>
      <p:sp>
        <p:nvSpPr>
          <p:cNvPr id="3" name="Чувар места за садржај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r-Cyrl-RS"/>
              <a:t>Кликните да бисте уредили стилове текста мастера</a:t>
            </a:r>
          </a:p>
          <a:p>
            <a:pPr lvl="1"/>
            <a:r>
              <a:rPr lang="sr-Cyrl-RS"/>
              <a:t>Други ниво</a:t>
            </a:r>
          </a:p>
          <a:p>
            <a:pPr lvl="2"/>
            <a:r>
              <a:rPr lang="sr-Cyrl-RS"/>
              <a:t>Трећи ниво</a:t>
            </a:r>
          </a:p>
          <a:p>
            <a:pPr lvl="3"/>
            <a:r>
              <a:rPr lang="sr-Cyrl-RS"/>
              <a:t>Четврти ниво</a:t>
            </a:r>
          </a:p>
          <a:p>
            <a:pPr lvl="4"/>
            <a:r>
              <a:rPr lang="sr-Cyrl-RS"/>
              <a:t>Пети ниво</a:t>
            </a:r>
          </a:p>
        </p:txBody>
      </p:sp>
    </p:spTree>
    <p:extLst>
      <p:ext uri="{BB962C8B-B14F-4D97-AF65-F5344CB8AC3E}">
        <p14:creationId xmlns:p14="http://schemas.microsoft.com/office/powerpoint/2010/main" val="14558379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ље одељ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r-Cyrl-RS"/>
              <a:t>Кликните и уредите наслов мастера</a:t>
            </a:r>
          </a:p>
        </p:txBody>
      </p:sp>
      <p:sp>
        <p:nvSpPr>
          <p:cNvPr id="3" name="Чувар места за 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r-Cyrl-RS"/>
              <a:t>Кликните да бисте уредили стилове текста мастера</a:t>
            </a:r>
          </a:p>
        </p:txBody>
      </p:sp>
    </p:spTree>
    <p:extLst>
      <p:ext uri="{BB962C8B-B14F-4D97-AF65-F5344CB8AC3E}">
        <p14:creationId xmlns:p14="http://schemas.microsoft.com/office/powerpoint/2010/main" val="20757667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садржај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sr-Cyrl-RS"/>
              <a:t>Кликните и уредите наслов мастера</a:t>
            </a:r>
          </a:p>
        </p:txBody>
      </p:sp>
      <p:sp>
        <p:nvSpPr>
          <p:cNvPr id="3" name="Чувар места за садржај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r-Cyrl-RS"/>
              <a:t>Кликните да бисте уредили стилове текста мастера</a:t>
            </a:r>
          </a:p>
          <a:p>
            <a:pPr lvl="1"/>
            <a:r>
              <a:rPr lang="sr-Cyrl-RS"/>
              <a:t>Други ниво</a:t>
            </a:r>
          </a:p>
          <a:p>
            <a:pPr lvl="2"/>
            <a:r>
              <a:rPr lang="sr-Cyrl-RS"/>
              <a:t>Трећи ниво</a:t>
            </a:r>
          </a:p>
          <a:p>
            <a:pPr lvl="3"/>
            <a:r>
              <a:rPr lang="sr-Cyrl-RS"/>
              <a:t>Четврти ниво</a:t>
            </a:r>
          </a:p>
          <a:p>
            <a:pPr lvl="4"/>
            <a:r>
              <a:rPr lang="sr-Cyrl-RS"/>
              <a:t>Пети ниво</a:t>
            </a:r>
          </a:p>
        </p:txBody>
      </p:sp>
      <p:sp>
        <p:nvSpPr>
          <p:cNvPr id="4" name="Чувар места за садржај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r-Cyrl-RS"/>
              <a:t>Кликните да бисте уредили стилове текста мастера</a:t>
            </a:r>
          </a:p>
          <a:p>
            <a:pPr lvl="1"/>
            <a:r>
              <a:rPr lang="sr-Cyrl-RS"/>
              <a:t>Други ниво</a:t>
            </a:r>
          </a:p>
          <a:p>
            <a:pPr lvl="2"/>
            <a:r>
              <a:rPr lang="sr-Cyrl-RS"/>
              <a:t>Трећи ниво</a:t>
            </a:r>
          </a:p>
          <a:p>
            <a:pPr lvl="3"/>
            <a:r>
              <a:rPr lang="sr-Cyrl-RS"/>
              <a:t>Четврти ниво</a:t>
            </a:r>
          </a:p>
          <a:p>
            <a:pPr lvl="4"/>
            <a:r>
              <a:rPr lang="sr-Cyrl-RS"/>
              <a:t>Пети ниво</a:t>
            </a:r>
          </a:p>
        </p:txBody>
      </p:sp>
    </p:spTree>
    <p:extLst>
      <p:ext uri="{BB962C8B-B14F-4D97-AF65-F5344CB8AC3E}">
        <p14:creationId xmlns:p14="http://schemas.microsoft.com/office/powerpoint/2010/main" val="12764849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еђењ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sr-Cyrl-RS"/>
              <a:t>Кликните и уредите наслов мастера</a:t>
            </a:r>
          </a:p>
        </p:txBody>
      </p:sp>
      <p:sp>
        <p:nvSpPr>
          <p:cNvPr id="3" name="Чувар места за 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Cyrl-RS"/>
              <a:t>Кликните да бисте уредили стилове текста мастера</a:t>
            </a:r>
          </a:p>
        </p:txBody>
      </p:sp>
      <p:sp>
        <p:nvSpPr>
          <p:cNvPr id="4" name="Чувар места за садржај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r-Cyrl-RS"/>
              <a:t>Кликните да бисте уредили стилове текста мастера</a:t>
            </a:r>
          </a:p>
          <a:p>
            <a:pPr lvl="1"/>
            <a:r>
              <a:rPr lang="sr-Cyrl-RS"/>
              <a:t>Други ниво</a:t>
            </a:r>
          </a:p>
          <a:p>
            <a:pPr lvl="2"/>
            <a:r>
              <a:rPr lang="sr-Cyrl-RS"/>
              <a:t>Трећи ниво</a:t>
            </a:r>
          </a:p>
          <a:p>
            <a:pPr lvl="3"/>
            <a:r>
              <a:rPr lang="sr-Cyrl-RS"/>
              <a:t>Четврти ниво</a:t>
            </a:r>
          </a:p>
          <a:p>
            <a:pPr lvl="4"/>
            <a:r>
              <a:rPr lang="sr-Cyrl-RS"/>
              <a:t>Пети ниво</a:t>
            </a:r>
          </a:p>
        </p:txBody>
      </p:sp>
      <p:sp>
        <p:nvSpPr>
          <p:cNvPr id="5" name="Чувар места за 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Cyrl-RS"/>
              <a:t>Кликните да бисте уредили стилове текста мастера</a:t>
            </a:r>
          </a:p>
        </p:txBody>
      </p:sp>
      <p:sp>
        <p:nvSpPr>
          <p:cNvPr id="6" name="Чувар места за садржај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r-Cyrl-RS"/>
              <a:t>Кликните да бисте уредили стилове текста мастера</a:t>
            </a:r>
          </a:p>
          <a:p>
            <a:pPr lvl="1"/>
            <a:r>
              <a:rPr lang="sr-Cyrl-RS"/>
              <a:t>Други ниво</a:t>
            </a:r>
          </a:p>
          <a:p>
            <a:pPr lvl="2"/>
            <a:r>
              <a:rPr lang="sr-Cyrl-RS"/>
              <a:t>Трећи ниво</a:t>
            </a:r>
          </a:p>
          <a:p>
            <a:pPr lvl="3"/>
            <a:r>
              <a:rPr lang="sr-Cyrl-RS"/>
              <a:t>Четврти ниво</a:t>
            </a:r>
          </a:p>
          <a:p>
            <a:pPr lvl="4"/>
            <a:r>
              <a:rPr lang="sr-Cyrl-RS"/>
              <a:t>Пети ниво</a:t>
            </a:r>
          </a:p>
        </p:txBody>
      </p:sp>
    </p:spTree>
    <p:extLst>
      <p:ext uri="{BB962C8B-B14F-4D97-AF65-F5344CB8AC3E}">
        <p14:creationId xmlns:p14="http://schemas.microsoft.com/office/powerpoint/2010/main" val="38260597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насло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sr-Cyrl-RS"/>
              <a:t>Кликните и уредите наслов мастера</a:t>
            </a:r>
          </a:p>
        </p:txBody>
      </p:sp>
    </p:spTree>
    <p:extLst>
      <p:ext uri="{BB962C8B-B14F-4D97-AF65-F5344CB8AC3E}">
        <p14:creationId xmlns:p14="http://schemas.microsoft.com/office/powerpoint/2010/main" val="34069468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н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32987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адржај са нат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r-Cyrl-RS"/>
              <a:t>Кликните и уредите наслов мастера</a:t>
            </a:r>
          </a:p>
        </p:txBody>
      </p:sp>
      <p:sp>
        <p:nvSpPr>
          <p:cNvPr id="3" name="Чувар места за садржај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r-Cyrl-RS"/>
              <a:t>Кликните да бисте уредили стилове текста мастера</a:t>
            </a:r>
          </a:p>
          <a:p>
            <a:pPr lvl="1"/>
            <a:r>
              <a:rPr lang="sr-Cyrl-RS"/>
              <a:t>Други ниво</a:t>
            </a:r>
          </a:p>
          <a:p>
            <a:pPr lvl="2"/>
            <a:r>
              <a:rPr lang="sr-Cyrl-RS"/>
              <a:t>Трећи ниво</a:t>
            </a:r>
          </a:p>
          <a:p>
            <a:pPr lvl="3"/>
            <a:r>
              <a:rPr lang="sr-Cyrl-RS"/>
              <a:t>Четврти ниво</a:t>
            </a:r>
          </a:p>
          <a:p>
            <a:pPr lvl="4"/>
            <a:r>
              <a:rPr lang="sr-Cyrl-RS"/>
              <a:t>Пети ниво</a:t>
            </a:r>
          </a:p>
        </p:txBody>
      </p:sp>
      <p:sp>
        <p:nvSpPr>
          <p:cNvPr id="4" name="Чувар места за 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r-Cyrl-RS"/>
              <a:t>Кликните да бисте уредили стилове текста мастера</a:t>
            </a:r>
          </a:p>
        </p:txBody>
      </p:sp>
    </p:spTree>
    <p:extLst>
      <p:ext uri="{BB962C8B-B14F-4D97-AF65-F5344CB8AC3E}">
        <p14:creationId xmlns:p14="http://schemas.microsoft.com/office/powerpoint/2010/main" val="28830033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Слика са нат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r-Cyrl-RS"/>
              <a:t>Кликните и уредите наслов мастера</a:t>
            </a:r>
          </a:p>
        </p:txBody>
      </p:sp>
      <p:sp>
        <p:nvSpPr>
          <p:cNvPr id="3" name="Чувар места за слику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sr-Cyrl-RS" noProof="0"/>
              <a:t>Кликните на икону да додате слику</a:t>
            </a:r>
          </a:p>
        </p:txBody>
      </p:sp>
      <p:sp>
        <p:nvSpPr>
          <p:cNvPr id="4" name="Чувар места за 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r-Cyrl-RS"/>
              <a:t>Кликните да бисте уредили стилове текста мастера</a:t>
            </a:r>
          </a:p>
        </p:txBody>
      </p:sp>
    </p:spTree>
    <p:extLst>
      <p:ext uri="{BB962C8B-B14F-4D97-AF65-F5344CB8AC3E}">
        <p14:creationId xmlns:p14="http://schemas.microsoft.com/office/powerpoint/2010/main" val="34090389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hyperlink" Target="http://www.powerpointstyles.com/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Box 32">
            <a:extLst>
              <a:ext uri="{FF2B5EF4-FFF2-40B4-BE49-F238E27FC236}">
                <a16:creationId xmlns:a16="http://schemas.microsoft.com/office/drawing/2014/main" id="{2E0147C9-DBDA-4579-A095-526DEBE0ED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64051" y="6237288"/>
            <a:ext cx="245041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sr-Latn-RS" sz="1800">
                <a:hlinkClick r:id="rId13"/>
              </a:rPr>
              <a:t>Powerpoint Templates</a:t>
            </a:r>
            <a:endParaRPr lang="fr-FR" altLang="sr-Latn-RS" sz="1800"/>
          </a:p>
        </p:txBody>
      </p:sp>
      <p:pic>
        <p:nvPicPr>
          <p:cNvPr id="1027" name="Picture 31" descr="hkgv oi ung">
            <a:extLst>
              <a:ext uri="{FF2B5EF4-FFF2-40B4-BE49-F238E27FC236}">
                <a16:creationId xmlns:a16="http://schemas.microsoft.com/office/drawing/2014/main" id="{83B61A7D-F0C2-41E6-B0C6-0D8131713C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Text Box 8">
            <a:extLst>
              <a:ext uri="{FF2B5EF4-FFF2-40B4-BE49-F238E27FC236}">
                <a16:creationId xmlns:a16="http://schemas.microsoft.com/office/drawing/2014/main" id="{228428AD-3DA7-4AE9-BDAC-E617C06458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17200" y="6375401"/>
            <a:ext cx="108234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sr-Latn-RS" sz="1800" b="1">
                <a:solidFill>
                  <a:schemeClr val="bg1"/>
                </a:solidFill>
              </a:rPr>
              <a:t>Page </a:t>
            </a:r>
            <a:fld id="{505EA536-4617-4021-9A8E-42E85D8AACB0}" type="slidenum">
              <a:rPr lang="fr-FR" altLang="sr-Latn-RS" sz="1800" b="1">
                <a:solidFill>
                  <a:schemeClr val="bg1"/>
                </a:solidFill>
              </a:rPr>
              <a:pPr eaLnBrk="1" hangingPunct="1"/>
              <a:t>‹#›</a:t>
            </a:fld>
            <a:endParaRPr lang="fr-FR" altLang="sr-Latn-RS" sz="1800" b="1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20381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>
            <a:extLst>
              <a:ext uri="{FF2B5EF4-FFF2-40B4-BE49-F238E27FC236}">
                <a16:creationId xmlns:a16="http://schemas.microsoft.com/office/drawing/2014/main" id="{F75F1138-EDE7-447F-8619-A2E22E2A583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RS" dirty="0"/>
              <a:t>СИНТАКСИЧКА АНАЛИЗА</a:t>
            </a:r>
            <a:br>
              <a:rPr lang="sr-Cyrl-RS" dirty="0"/>
            </a:br>
            <a:r>
              <a:rPr lang="sr-Cyrl-RS" dirty="0"/>
              <a:t>УВОД (реченични чланови)</a:t>
            </a:r>
          </a:p>
        </p:txBody>
      </p:sp>
      <p:sp>
        <p:nvSpPr>
          <p:cNvPr id="3" name="Поднаслов 2">
            <a:extLst>
              <a:ext uri="{FF2B5EF4-FFF2-40B4-BE49-F238E27FC236}">
                <a16:creationId xmlns:a16="http://schemas.microsoft.com/office/drawing/2014/main" id="{80A1BEED-4AAC-477B-AC11-6C72CBF8594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Cyrl-RS" dirty="0"/>
              <a:t>-коришћени </a:t>
            </a:r>
            <a:r>
              <a:rPr lang="sr-Cyrl-RS" dirty="0" err="1"/>
              <a:t>примјери</a:t>
            </a:r>
            <a:r>
              <a:rPr lang="sr-Cyrl-RS" dirty="0"/>
              <a:t> из практикума Филолошког факултета у </a:t>
            </a:r>
            <a:r>
              <a:rPr lang="sr-Cyrl-RS" dirty="0" err="1"/>
              <a:t>Бањој</a:t>
            </a:r>
            <a:r>
              <a:rPr lang="sr-Cyrl-RS" dirty="0"/>
              <a:t> Луци</a:t>
            </a:r>
          </a:p>
        </p:txBody>
      </p:sp>
      <p:sp>
        <p:nvSpPr>
          <p:cNvPr id="4" name="Правоугаоник: са заобљеним угловима 3">
            <a:extLst>
              <a:ext uri="{FF2B5EF4-FFF2-40B4-BE49-F238E27FC236}">
                <a16:creationId xmlns:a16="http://schemas.microsoft.com/office/drawing/2014/main" id="{063B819D-99CF-4539-944D-CD6FEB3C6C9D}"/>
              </a:ext>
            </a:extLst>
          </p:cNvPr>
          <p:cNvSpPr/>
          <p:nvPr/>
        </p:nvSpPr>
        <p:spPr>
          <a:xfrm>
            <a:off x="10688320" y="6451600"/>
            <a:ext cx="772160" cy="2336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RS"/>
          </a:p>
        </p:txBody>
      </p:sp>
      <p:sp>
        <p:nvSpPr>
          <p:cNvPr id="5" name="Правоугаоник: са заобљеним угловима 4">
            <a:extLst>
              <a:ext uri="{FF2B5EF4-FFF2-40B4-BE49-F238E27FC236}">
                <a16:creationId xmlns:a16="http://schemas.microsoft.com/office/drawing/2014/main" id="{D0250CCC-B25D-4A85-B3A2-433F428628A7}"/>
              </a:ext>
            </a:extLst>
          </p:cNvPr>
          <p:cNvSpPr/>
          <p:nvPr/>
        </p:nvSpPr>
        <p:spPr>
          <a:xfrm>
            <a:off x="1005840" y="6248400"/>
            <a:ext cx="3850640" cy="4368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b="1" dirty="0">
                <a:solidFill>
                  <a:schemeClr val="tx1"/>
                </a:solidFill>
              </a:rPr>
              <a:t>радила: мр Сања Ђурић, проф.</a:t>
            </a:r>
          </a:p>
        </p:txBody>
      </p:sp>
    </p:spTree>
    <p:extLst>
      <p:ext uri="{BB962C8B-B14F-4D97-AF65-F5344CB8AC3E}">
        <p14:creationId xmlns:p14="http://schemas.microsoft.com/office/powerpoint/2010/main" val="113034889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3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авоугаоник: са заобљеним угловима 1">
            <a:extLst>
              <a:ext uri="{FF2B5EF4-FFF2-40B4-BE49-F238E27FC236}">
                <a16:creationId xmlns:a16="http://schemas.microsoft.com/office/drawing/2014/main" id="{9AE883CA-1606-42C0-83B0-9E093421FB00}"/>
              </a:ext>
            </a:extLst>
          </p:cNvPr>
          <p:cNvSpPr/>
          <p:nvPr/>
        </p:nvSpPr>
        <p:spPr>
          <a:xfrm>
            <a:off x="4252405" y="266330"/>
            <a:ext cx="1944210" cy="452761"/>
          </a:xfrm>
          <a:prstGeom prst="roundRect">
            <a:avLst/>
          </a:prstGeom>
          <a:solidFill>
            <a:srgbClr val="00B050"/>
          </a:solidFill>
          <a:ln>
            <a:solidFill>
              <a:srgbClr val="FF0000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>
                <a:solidFill>
                  <a:srgbClr val="FF0000"/>
                </a:solidFill>
              </a:rPr>
              <a:t>АПОЗИЦИЈА</a:t>
            </a:r>
          </a:p>
        </p:txBody>
      </p:sp>
      <p:sp>
        <p:nvSpPr>
          <p:cNvPr id="3" name="Правоугаоник: са заобљеним угловима 2">
            <a:extLst>
              <a:ext uri="{FF2B5EF4-FFF2-40B4-BE49-F238E27FC236}">
                <a16:creationId xmlns:a16="http://schemas.microsoft.com/office/drawing/2014/main" id="{917F9438-C1CB-47BD-9A99-5E35DAC96615}"/>
              </a:ext>
            </a:extLst>
          </p:cNvPr>
          <p:cNvSpPr/>
          <p:nvPr/>
        </p:nvSpPr>
        <p:spPr>
          <a:xfrm>
            <a:off x="3311371" y="1331649"/>
            <a:ext cx="3480046" cy="1447061"/>
          </a:xfrm>
          <a:prstGeom prst="roundRect">
            <a:avLst/>
          </a:prstGeom>
          <a:solidFill>
            <a:srgbClr val="92D050"/>
          </a:solidFill>
          <a:ln>
            <a:solidFill>
              <a:srgbClr val="0070C0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>
                <a:solidFill>
                  <a:schemeClr val="accent4">
                    <a:lumMod val="95000"/>
                    <a:lumOff val="5000"/>
                  </a:schemeClr>
                </a:solidFill>
              </a:rPr>
              <a:t>Објашњава неку особину у значењу именице или појма, на који се односи. Обавезно се одваја запетом приликом писања.</a:t>
            </a:r>
          </a:p>
        </p:txBody>
      </p:sp>
      <p:sp>
        <p:nvSpPr>
          <p:cNvPr id="4" name="Правоугаоник: са заобљеним угловима 3">
            <a:extLst>
              <a:ext uri="{FF2B5EF4-FFF2-40B4-BE49-F238E27FC236}">
                <a16:creationId xmlns:a16="http://schemas.microsoft.com/office/drawing/2014/main" id="{2DC894A8-44C3-4E19-8F4B-4AEFB797457B}"/>
              </a:ext>
            </a:extLst>
          </p:cNvPr>
          <p:cNvSpPr/>
          <p:nvPr/>
        </p:nvSpPr>
        <p:spPr>
          <a:xfrm>
            <a:off x="3488924" y="3364637"/>
            <a:ext cx="3932808" cy="1455938"/>
          </a:xfrm>
          <a:prstGeom prst="roundRect">
            <a:avLst/>
          </a:prstGeom>
          <a:solidFill>
            <a:srgbClr val="FFFF00"/>
          </a:solidFill>
          <a:effectLst>
            <a:glow rad="101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>
                <a:solidFill>
                  <a:schemeClr val="accent6"/>
                </a:solidFill>
              </a:rPr>
              <a:t>Ти, </a:t>
            </a:r>
            <a:r>
              <a:rPr lang="sr-Cyrl-RS" dirty="0">
                <a:solidFill>
                  <a:srgbClr val="FF0000"/>
                </a:solidFill>
              </a:rPr>
              <a:t>моја највећа љубав</a:t>
            </a:r>
            <a:r>
              <a:rPr lang="sr-Cyrl-RS" dirty="0">
                <a:solidFill>
                  <a:schemeClr val="accent6"/>
                </a:solidFill>
              </a:rPr>
              <a:t>, понекад ме нервираш. </a:t>
            </a:r>
            <a:r>
              <a:rPr lang="sr-Cyrl-RS" dirty="0" err="1">
                <a:solidFill>
                  <a:schemeClr val="accent6"/>
                </a:solidFill>
              </a:rPr>
              <a:t>Дјело</a:t>
            </a:r>
            <a:r>
              <a:rPr lang="sr-Cyrl-RS" dirty="0">
                <a:solidFill>
                  <a:schemeClr val="accent6"/>
                </a:solidFill>
              </a:rPr>
              <a:t> Иве Андрића, </a:t>
            </a:r>
            <a:r>
              <a:rPr lang="sr-Cyrl-RS" dirty="0">
                <a:solidFill>
                  <a:srgbClr val="FF0000"/>
                </a:solidFill>
              </a:rPr>
              <a:t>нашег нобеловца</a:t>
            </a:r>
            <a:r>
              <a:rPr lang="sr-Cyrl-RS" dirty="0">
                <a:solidFill>
                  <a:schemeClr val="accent6"/>
                </a:solidFill>
              </a:rPr>
              <a:t>, и данас је актуелно.</a:t>
            </a:r>
          </a:p>
        </p:txBody>
      </p:sp>
      <p:sp>
        <p:nvSpPr>
          <p:cNvPr id="5" name="Стрелица: надоле 4">
            <a:extLst>
              <a:ext uri="{FF2B5EF4-FFF2-40B4-BE49-F238E27FC236}">
                <a16:creationId xmlns:a16="http://schemas.microsoft.com/office/drawing/2014/main" id="{23F4F830-6612-4808-BF72-4B8E8BBA6AD7}"/>
              </a:ext>
            </a:extLst>
          </p:cNvPr>
          <p:cNvSpPr/>
          <p:nvPr/>
        </p:nvSpPr>
        <p:spPr>
          <a:xfrm>
            <a:off x="5078027" y="719091"/>
            <a:ext cx="266330" cy="585927"/>
          </a:xfrm>
          <a:prstGeom prst="downArrow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RS"/>
          </a:p>
        </p:txBody>
      </p:sp>
      <p:sp>
        <p:nvSpPr>
          <p:cNvPr id="6" name="Стрелица: надоле 5">
            <a:extLst>
              <a:ext uri="{FF2B5EF4-FFF2-40B4-BE49-F238E27FC236}">
                <a16:creationId xmlns:a16="http://schemas.microsoft.com/office/drawing/2014/main" id="{C6D33A6B-B86A-4721-B457-7A7ADB024EA2}"/>
              </a:ext>
            </a:extLst>
          </p:cNvPr>
          <p:cNvSpPr/>
          <p:nvPr/>
        </p:nvSpPr>
        <p:spPr>
          <a:xfrm>
            <a:off x="5415379" y="2805341"/>
            <a:ext cx="213064" cy="559296"/>
          </a:xfrm>
          <a:prstGeom prst="downArrow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RS"/>
          </a:p>
        </p:txBody>
      </p:sp>
      <p:sp>
        <p:nvSpPr>
          <p:cNvPr id="7" name="Правоугаоник: са заобљеним угловима 6">
            <a:extLst>
              <a:ext uri="{FF2B5EF4-FFF2-40B4-BE49-F238E27FC236}">
                <a16:creationId xmlns:a16="http://schemas.microsoft.com/office/drawing/2014/main" id="{0B377A4B-FFB1-4C18-9F20-8FAB44EFA015}"/>
              </a:ext>
            </a:extLst>
          </p:cNvPr>
          <p:cNvSpPr/>
          <p:nvPr/>
        </p:nvSpPr>
        <p:spPr>
          <a:xfrm>
            <a:off x="10657840" y="6441440"/>
            <a:ext cx="1087120" cy="294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val="3728717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500"/>
                            </p:stCondLst>
                            <p:childTnLst>
                              <p:par>
                                <p:cTn id="38" presetID="5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500"/>
                            </p:stCondLst>
                            <p:childTnLst>
                              <p:par>
                                <p:cTn id="44" presetID="45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7500"/>
                            </p:stCondLst>
                            <p:childTnLst>
                              <p:par>
                                <p:cTn id="50" presetID="45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0500"/>
                            </p:stCondLst>
                            <p:childTnLst>
                              <p:par>
                                <p:cTn id="56" presetID="5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2500"/>
                            </p:stCondLst>
                            <p:childTnLst>
                              <p:par>
                                <p:cTn id="62" presetID="21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6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  <p:bldP spid="3" grpId="0" build="p" animBg="1"/>
      <p:bldP spid="4" grpId="0" animBg="1"/>
      <p:bldP spid="5" grpId="0" animBg="1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авоугаоник: са заобљеним угловима 1">
            <a:extLst>
              <a:ext uri="{FF2B5EF4-FFF2-40B4-BE49-F238E27FC236}">
                <a16:creationId xmlns:a16="http://schemas.microsoft.com/office/drawing/2014/main" id="{EDB03BED-8326-423C-B34D-AE8BB5D2A680}"/>
              </a:ext>
            </a:extLst>
          </p:cNvPr>
          <p:cNvSpPr/>
          <p:nvPr/>
        </p:nvSpPr>
        <p:spPr>
          <a:xfrm>
            <a:off x="1233996" y="719091"/>
            <a:ext cx="2183906" cy="568171"/>
          </a:xfrm>
          <a:prstGeom prst="roundRect">
            <a:avLst/>
          </a:prstGeom>
          <a:solidFill>
            <a:srgbClr val="00B050"/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b="1" dirty="0"/>
              <a:t>АПОЗИТИВ</a:t>
            </a:r>
          </a:p>
        </p:txBody>
      </p:sp>
      <p:sp>
        <p:nvSpPr>
          <p:cNvPr id="3" name="Правоугаоник: са заобљеним угловима 2">
            <a:extLst>
              <a:ext uri="{FF2B5EF4-FFF2-40B4-BE49-F238E27FC236}">
                <a16:creationId xmlns:a16="http://schemas.microsoft.com/office/drawing/2014/main" id="{0E8EE8F2-516E-48F7-AEE2-600CB087BB15}"/>
              </a:ext>
            </a:extLst>
          </p:cNvPr>
          <p:cNvSpPr/>
          <p:nvPr/>
        </p:nvSpPr>
        <p:spPr>
          <a:xfrm>
            <a:off x="1331650" y="1757778"/>
            <a:ext cx="2379216" cy="674703"/>
          </a:xfrm>
          <a:prstGeom prst="roundRect">
            <a:avLst/>
          </a:prstGeom>
          <a:solidFill>
            <a:srgbClr val="FFFF00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 err="1">
                <a:solidFill>
                  <a:srgbClr val="FF0000"/>
                </a:solidFill>
              </a:rPr>
              <a:t>придјевска</a:t>
            </a:r>
            <a:r>
              <a:rPr lang="sr-Cyrl-RS" dirty="0">
                <a:solidFill>
                  <a:srgbClr val="FF0000"/>
                </a:solidFill>
              </a:rPr>
              <a:t> апозиција</a:t>
            </a:r>
          </a:p>
        </p:txBody>
      </p:sp>
      <p:sp>
        <p:nvSpPr>
          <p:cNvPr id="4" name="Стрелица: надоле 3">
            <a:extLst>
              <a:ext uri="{FF2B5EF4-FFF2-40B4-BE49-F238E27FC236}">
                <a16:creationId xmlns:a16="http://schemas.microsoft.com/office/drawing/2014/main" id="{BBE0233D-CCA1-471F-8A51-E5E5569E1546}"/>
              </a:ext>
            </a:extLst>
          </p:cNvPr>
          <p:cNvSpPr/>
          <p:nvPr/>
        </p:nvSpPr>
        <p:spPr>
          <a:xfrm>
            <a:off x="2228294" y="1287262"/>
            <a:ext cx="195309" cy="470516"/>
          </a:xfrm>
          <a:prstGeom prst="downArrow">
            <a:avLst/>
          </a:prstGeom>
          <a:ln>
            <a:solidFill>
              <a:schemeClr val="tx2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RS"/>
          </a:p>
        </p:txBody>
      </p:sp>
      <p:sp>
        <p:nvSpPr>
          <p:cNvPr id="5" name="Правоугаоник: са заобљеним угловима 4">
            <a:extLst>
              <a:ext uri="{FF2B5EF4-FFF2-40B4-BE49-F238E27FC236}">
                <a16:creationId xmlns:a16="http://schemas.microsoft.com/office/drawing/2014/main" id="{82089C26-62E0-42A4-8D6A-DA727ADD2C53}"/>
              </a:ext>
            </a:extLst>
          </p:cNvPr>
          <p:cNvSpPr/>
          <p:nvPr/>
        </p:nvSpPr>
        <p:spPr>
          <a:xfrm>
            <a:off x="1331650" y="3231474"/>
            <a:ext cx="2530136" cy="2059620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b="1" dirty="0">
                <a:solidFill>
                  <a:srgbClr val="00B050"/>
                </a:solidFill>
              </a:rPr>
              <a:t>Путује у Тунис, </a:t>
            </a:r>
            <a:r>
              <a:rPr lang="sr-Cyrl-RS" b="1" dirty="0">
                <a:solidFill>
                  <a:srgbClr val="FFFF00"/>
                </a:solidFill>
              </a:rPr>
              <a:t>топао и мистичан</a:t>
            </a:r>
            <a:r>
              <a:rPr lang="sr-Cyrl-RS" b="1" dirty="0">
                <a:solidFill>
                  <a:srgbClr val="00B050"/>
                </a:solidFill>
              </a:rPr>
              <a:t>. Бањалука, </a:t>
            </a:r>
            <a:r>
              <a:rPr lang="sr-Cyrl-RS" b="1" dirty="0">
                <a:solidFill>
                  <a:srgbClr val="FFFF00"/>
                </a:solidFill>
              </a:rPr>
              <a:t>гостољубива и позната по својој </a:t>
            </a:r>
            <a:r>
              <a:rPr lang="sr-Cyrl-RS" b="1" dirty="0" err="1">
                <a:solidFill>
                  <a:srgbClr val="FFFF00"/>
                </a:solidFill>
              </a:rPr>
              <a:t>љепоти</a:t>
            </a:r>
            <a:r>
              <a:rPr lang="sr-Cyrl-RS" b="1" dirty="0">
                <a:solidFill>
                  <a:srgbClr val="00B050"/>
                </a:solidFill>
              </a:rPr>
              <a:t>, лежи на </a:t>
            </a:r>
            <a:r>
              <a:rPr lang="sr-Cyrl-RS" b="1" dirty="0" err="1">
                <a:solidFill>
                  <a:srgbClr val="00B050"/>
                </a:solidFill>
              </a:rPr>
              <a:t>ријеци</a:t>
            </a:r>
            <a:r>
              <a:rPr lang="sr-Cyrl-RS" b="1" dirty="0">
                <a:solidFill>
                  <a:srgbClr val="00B050"/>
                </a:solidFill>
              </a:rPr>
              <a:t> Врбас.</a:t>
            </a:r>
          </a:p>
        </p:txBody>
      </p:sp>
      <p:sp>
        <p:nvSpPr>
          <p:cNvPr id="6" name="Стрелица: надоле 5">
            <a:extLst>
              <a:ext uri="{FF2B5EF4-FFF2-40B4-BE49-F238E27FC236}">
                <a16:creationId xmlns:a16="http://schemas.microsoft.com/office/drawing/2014/main" id="{E7A46E8D-9ACF-4DCA-A92A-A5F6F4187EDD}"/>
              </a:ext>
            </a:extLst>
          </p:cNvPr>
          <p:cNvSpPr/>
          <p:nvPr/>
        </p:nvSpPr>
        <p:spPr>
          <a:xfrm>
            <a:off x="2201661" y="2494626"/>
            <a:ext cx="221942" cy="674703"/>
          </a:xfrm>
          <a:prstGeom prst="downArrow">
            <a:avLst/>
          </a:prstGeom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RS"/>
          </a:p>
        </p:txBody>
      </p:sp>
      <p:sp>
        <p:nvSpPr>
          <p:cNvPr id="7" name="Правоугаоник: са заобљеним угловима 6">
            <a:extLst>
              <a:ext uri="{FF2B5EF4-FFF2-40B4-BE49-F238E27FC236}">
                <a16:creationId xmlns:a16="http://schemas.microsoft.com/office/drawing/2014/main" id="{9DA056F2-515B-4ACC-844B-B5C3B91B43D1}"/>
              </a:ext>
            </a:extLst>
          </p:cNvPr>
          <p:cNvSpPr/>
          <p:nvPr/>
        </p:nvSpPr>
        <p:spPr>
          <a:xfrm>
            <a:off x="5415379" y="719091"/>
            <a:ext cx="2432481" cy="568171"/>
          </a:xfrm>
          <a:prstGeom prst="roundRect">
            <a:avLst/>
          </a:prstGeom>
          <a:solidFill>
            <a:srgbClr val="00B050"/>
          </a:solidFill>
          <a:ln>
            <a:solidFill>
              <a:schemeClr val="accent4">
                <a:lumMod val="95000"/>
                <a:lumOff val="5000"/>
              </a:schemeClr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b="1" dirty="0"/>
              <a:t>АТРИБУТИВ</a:t>
            </a:r>
          </a:p>
        </p:txBody>
      </p:sp>
      <p:sp>
        <p:nvSpPr>
          <p:cNvPr id="8" name="Правоугаоник: са заобљеним угловима 7">
            <a:extLst>
              <a:ext uri="{FF2B5EF4-FFF2-40B4-BE49-F238E27FC236}">
                <a16:creationId xmlns:a16="http://schemas.microsoft.com/office/drawing/2014/main" id="{35596080-FB61-41DD-B863-6514B668E63E}"/>
              </a:ext>
            </a:extLst>
          </p:cNvPr>
          <p:cNvSpPr/>
          <p:nvPr/>
        </p:nvSpPr>
        <p:spPr>
          <a:xfrm>
            <a:off x="5415379" y="1757778"/>
            <a:ext cx="2432481" cy="568171"/>
          </a:xfrm>
          <a:prstGeom prst="roundRect">
            <a:avLst/>
          </a:prstGeom>
          <a:solidFill>
            <a:srgbClr val="FFFF00"/>
          </a:solidFill>
          <a:ln>
            <a:solidFill>
              <a:schemeClr val="tx2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>
                <a:solidFill>
                  <a:srgbClr val="FF0000"/>
                </a:solidFill>
              </a:rPr>
              <a:t>именички атрибут</a:t>
            </a:r>
          </a:p>
        </p:txBody>
      </p:sp>
      <p:sp>
        <p:nvSpPr>
          <p:cNvPr id="9" name="Стрелица: надоле 8">
            <a:extLst>
              <a:ext uri="{FF2B5EF4-FFF2-40B4-BE49-F238E27FC236}">
                <a16:creationId xmlns:a16="http://schemas.microsoft.com/office/drawing/2014/main" id="{07A3A4AD-CAAC-4A8F-B663-71F6AA229061}"/>
              </a:ext>
            </a:extLst>
          </p:cNvPr>
          <p:cNvSpPr/>
          <p:nvPr/>
        </p:nvSpPr>
        <p:spPr>
          <a:xfrm>
            <a:off x="6507332" y="1287262"/>
            <a:ext cx="195309" cy="470516"/>
          </a:xfrm>
          <a:prstGeom prst="downArrow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RS"/>
          </a:p>
        </p:txBody>
      </p:sp>
      <p:sp>
        <p:nvSpPr>
          <p:cNvPr id="10" name="Стрелица: надоле 9">
            <a:extLst>
              <a:ext uri="{FF2B5EF4-FFF2-40B4-BE49-F238E27FC236}">
                <a16:creationId xmlns:a16="http://schemas.microsoft.com/office/drawing/2014/main" id="{C7491A82-5FF8-49C9-9CEC-823E2BBF3403}"/>
              </a:ext>
            </a:extLst>
          </p:cNvPr>
          <p:cNvSpPr/>
          <p:nvPr/>
        </p:nvSpPr>
        <p:spPr>
          <a:xfrm>
            <a:off x="6507332" y="2325949"/>
            <a:ext cx="221942" cy="843379"/>
          </a:xfrm>
          <a:prstGeom prst="downArrow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RS"/>
          </a:p>
        </p:txBody>
      </p:sp>
      <p:sp>
        <p:nvSpPr>
          <p:cNvPr id="11" name="Правоугаоник: са заобљеним угловима 10">
            <a:extLst>
              <a:ext uri="{FF2B5EF4-FFF2-40B4-BE49-F238E27FC236}">
                <a16:creationId xmlns:a16="http://schemas.microsoft.com/office/drawing/2014/main" id="{F9D9C2D5-6D71-4D45-BE51-EF3D569004DB}"/>
              </a:ext>
            </a:extLst>
          </p:cNvPr>
          <p:cNvSpPr/>
          <p:nvPr/>
        </p:nvSpPr>
        <p:spPr>
          <a:xfrm>
            <a:off x="5415379" y="3231474"/>
            <a:ext cx="2914837" cy="1473691"/>
          </a:xfrm>
          <a:prstGeom prst="roundRect">
            <a:avLst/>
          </a:prstGeom>
          <a:solidFill>
            <a:srgbClr val="FF0000"/>
          </a:solidFill>
          <a:ln>
            <a:solidFill>
              <a:srgbClr val="0070C0"/>
            </a:solidFill>
          </a:ln>
          <a:effectLst>
            <a:glow rad="635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b="1" dirty="0">
                <a:solidFill>
                  <a:srgbClr val="00B050"/>
                </a:solidFill>
              </a:rPr>
              <a:t>Брала сам </a:t>
            </a:r>
            <a:r>
              <a:rPr lang="sr-Cyrl-RS" b="1" dirty="0" err="1">
                <a:solidFill>
                  <a:srgbClr val="00B050"/>
                </a:solidFill>
              </a:rPr>
              <a:t>љековите</a:t>
            </a:r>
            <a:r>
              <a:rPr lang="sr-Cyrl-RS" b="1" dirty="0">
                <a:solidFill>
                  <a:srgbClr val="00B050"/>
                </a:solidFill>
              </a:rPr>
              <a:t> траве на </a:t>
            </a:r>
            <a:r>
              <a:rPr lang="sr-Cyrl-RS" b="1" dirty="0">
                <a:solidFill>
                  <a:srgbClr val="FFFF00"/>
                </a:solidFill>
              </a:rPr>
              <a:t>планини</a:t>
            </a:r>
            <a:r>
              <a:rPr lang="sr-Cyrl-RS" dirty="0"/>
              <a:t> </a:t>
            </a:r>
            <a:r>
              <a:rPr lang="sr-Cyrl-RS" b="1" dirty="0" err="1">
                <a:solidFill>
                  <a:srgbClr val="00B050"/>
                </a:solidFill>
              </a:rPr>
              <a:t>Зеленгори</a:t>
            </a:r>
            <a:r>
              <a:rPr lang="sr-Cyrl-RS" b="1" dirty="0">
                <a:solidFill>
                  <a:srgbClr val="00B050"/>
                </a:solidFill>
              </a:rPr>
              <a:t>.</a:t>
            </a:r>
          </a:p>
        </p:txBody>
      </p:sp>
      <p:sp>
        <p:nvSpPr>
          <p:cNvPr id="12" name="Правоугаоник: са заобљеним угловима 11">
            <a:extLst>
              <a:ext uri="{FF2B5EF4-FFF2-40B4-BE49-F238E27FC236}">
                <a16:creationId xmlns:a16="http://schemas.microsoft.com/office/drawing/2014/main" id="{C6793AC1-5ABA-41E3-B789-6FDC35E73B4D}"/>
              </a:ext>
            </a:extLst>
          </p:cNvPr>
          <p:cNvSpPr/>
          <p:nvPr/>
        </p:nvSpPr>
        <p:spPr>
          <a:xfrm>
            <a:off x="10657840" y="6390640"/>
            <a:ext cx="995680" cy="3759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val="3513449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500"/>
                            </p:stCondLst>
                            <p:childTnLst>
                              <p:par>
                                <p:cTn id="15" presetID="14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7500"/>
                            </p:stCondLst>
                            <p:childTnLst>
                              <p:par>
                                <p:cTn id="19" presetID="5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9500"/>
                            </p:stCondLst>
                            <p:childTnLst>
                              <p:par>
                                <p:cTn id="25" presetID="42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3000"/>
                            </p:stCondLst>
                            <p:childTnLst>
                              <p:par>
                                <p:cTn id="31" presetID="42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6500"/>
                            </p:stCondLst>
                            <p:childTnLst>
                              <p:par>
                                <p:cTn id="37" presetID="2" presetClass="entr" presetSubtype="3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9500"/>
                            </p:stCondLst>
                            <p:childTnLst>
                              <p:par>
                                <p:cTn id="42" presetID="5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1500"/>
                            </p:stCondLst>
                            <p:childTnLst>
                              <p:par>
                                <p:cTn id="48" presetID="45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4500"/>
                            </p:stCondLst>
                            <p:childTnLst>
                              <p:par>
                                <p:cTn id="54" presetID="45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27500"/>
                            </p:stCondLst>
                            <p:childTnLst>
                              <p:par>
                                <p:cTn id="60" presetID="5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29500"/>
                            </p:stCondLst>
                            <p:childTnLst>
                              <p:par>
                                <p:cTn id="66" presetID="26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32500"/>
                            </p:stCondLst>
                            <p:childTnLst>
                              <p:par>
                                <p:cTn id="83" presetID="26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build="p" animBg="1"/>
      <p:bldP spid="6" grpId="0" animBg="1"/>
      <p:bldP spid="7" grpId="0" animBg="1"/>
      <p:bldP spid="8" grpId="0" build="p" animBg="1"/>
      <p:bldP spid="9" grpId="0" animBg="1"/>
      <p:bldP spid="10" grpId="0" animBg="1"/>
      <p:bldP spid="11" grpId="0" build="p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квир за текст 1">
            <a:extLst>
              <a:ext uri="{FF2B5EF4-FFF2-40B4-BE49-F238E27FC236}">
                <a16:creationId xmlns:a16="http://schemas.microsoft.com/office/drawing/2014/main" id="{84D62193-568D-4F78-B8C9-0837EC279D32}"/>
              </a:ext>
            </a:extLst>
          </p:cNvPr>
          <p:cNvSpPr txBox="1"/>
          <p:nvPr/>
        </p:nvSpPr>
        <p:spPr>
          <a:xfrm>
            <a:off x="3124941" y="585927"/>
            <a:ext cx="3195961" cy="369332"/>
          </a:xfrm>
          <a:prstGeom prst="rect">
            <a:avLst/>
          </a:prstGeom>
          <a:solidFill>
            <a:srgbClr val="FFFF00"/>
          </a:solidFill>
          <a:ln>
            <a:solidFill>
              <a:srgbClr val="002060"/>
            </a:solidFill>
          </a:ln>
          <a:effectLst>
            <a:glow rad="63500">
              <a:schemeClr val="accent4">
                <a:satMod val="175000"/>
                <a:alpha val="40000"/>
              </a:schemeClr>
            </a:glow>
            <a:reflection blurRad="6350" stA="50000" endA="300" endPos="55000" dir="5400000" sy="-100000" algn="bl" rotWithShape="0"/>
          </a:effectLst>
        </p:spPr>
        <p:txBody>
          <a:bodyPr wrap="square" rtlCol="0">
            <a:spAutoFit/>
          </a:bodyPr>
          <a:lstStyle/>
          <a:p>
            <a:pPr algn="ctr"/>
            <a:r>
              <a:rPr lang="sr-Cyrl-RS" dirty="0"/>
              <a:t>ПРЕДИКАТСКИ АПОЗИТИВ</a:t>
            </a:r>
          </a:p>
        </p:txBody>
      </p:sp>
      <p:sp>
        <p:nvSpPr>
          <p:cNvPr id="3" name="Оквир за текст 2">
            <a:extLst>
              <a:ext uri="{FF2B5EF4-FFF2-40B4-BE49-F238E27FC236}">
                <a16:creationId xmlns:a16="http://schemas.microsoft.com/office/drawing/2014/main" id="{5332EB20-A5A7-432F-89EF-F0410368DB2E}"/>
              </a:ext>
            </a:extLst>
          </p:cNvPr>
          <p:cNvSpPr txBox="1"/>
          <p:nvPr/>
        </p:nvSpPr>
        <p:spPr>
          <a:xfrm>
            <a:off x="3950563" y="1509204"/>
            <a:ext cx="1882066" cy="369332"/>
          </a:xfrm>
          <a:prstGeom prst="rect">
            <a:avLst/>
          </a:prstGeom>
          <a:solidFill>
            <a:srgbClr val="92D050"/>
          </a:solidFill>
          <a:effectLst>
            <a:glow rad="635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sr-Cyrl-RS" dirty="0">
                <a:solidFill>
                  <a:srgbClr val="FF0000"/>
                </a:solidFill>
              </a:rPr>
              <a:t>УСПОСТАВЉА</a:t>
            </a:r>
          </a:p>
        </p:txBody>
      </p:sp>
      <p:sp>
        <p:nvSpPr>
          <p:cNvPr id="4" name="Правоугаоник: са заобљеним угловима 3">
            <a:extLst>
              <a:ext uri="{FF2B5EF4-FFF2-40B4-BE49-F238E27FC236}">
                <a16:creationId xmlns:a16="http://schemas.microsoft.com/office/drawing/2014/main" id="{65B57969-BB3A-4185-AFB2-521EA154C699}"/>
              </a:ext>
            </a:extLst>
          </p:cNvPr>
          <p:cNvSpPr/>
          <p:nvPr/>
        </p:nvSpPr>
        <p:spPr>
          <a:xfrm>
            <a:off x="1660124" y="2423603"/>
            <a:ext cx="2823099" cy="1731147"/>
          </a:xfrm>
          <a:prstGeom prst="roundRect">
            <a:avLst/>
          </a:prstGeom>
          <a:solidFill>
            <a:srgbClr val="FFFF00"/>
          </a:solidFill>
          <a:ln>
            <a:solidFill>
              <a:srgbClr val="002060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b="1" dirty="0">
                <a:solidFill>
                  <a:srgbClr val="00B050"/>
                </a:solidFill>
              </a:rPr>
              <a:t>апозитивну везу с именском </a:t>
            </a:r>
            <a:r>
              <a:rPr lang="sr-Cyrl-RS" b="1" dirty="0" err="1">
                <a:solidFill>
                  <a:srgbClr val="00B050"/>
                </a:solidFill>
              </a:rPr>
              <a:t>ријечју</a:t>
            </a:r>
            <a:r>
              <a:rPr lang="sr-Cyrl-RS" b="1" dirty="0">
                <a:solidFill>
                  <a:srgbClr val="00B050"/>
                </a:solidFill>
              </a:rPr>
              <a:t> у реченици (најчешће субјектом)</a:t>
            </a:r>
          </a:p>
        </p:txBody>
      </p:sp>
      <p:sp>
        <p:nvSpPr>
          <p:cNvPr id="5" name="Правоугаоник: са заобљеним угловима 4">
            <a:extLst>
              <a:ext uri="{FF2B5EF4-FFF2-40B4-BE49-F238E27FC236}">
                <a16:creationId xmlns:a16="http://schemas.microsoft.com/office/drawing/2014/main" id="{B34A82ED-44BF-4280-9ADB-FA93C37813B4}"/>
              </a:ext>
            </a:extLst>
          </p:cNvPr>
          <p:cNvSpPr/>
          <p:nvPr/>
        </p:nvSpPr>
        <p:spPr>
          <a:xfrm>
            <a:off x="5717219" y="2450237"/>
            <a:ext cx="2681057" cy="1571347"/>
          </a:xfrm>
          <a:prstGeom prst="roundRect">
            <a:avLst/>
          </a:prstGeom>
          <a:solidFill>
            <a:srgbClr val="FFFF00"/>
          </a:solidFill>
          <a:ln>
            <a:solidFill>
              <a:srgbClr val="002060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b="1" dirty="0">
                <a:solidFill>
                  <a:srgbClr val="00B050"/>
                </a:solidFill>
              </a:rPr>
              <a:t>адвербијалну везу са глаголском </a:t>
            </a:r>
            <a:r>
              <a:rPr lang="sr-Cyrl-RS" b="1" dirty="0" err="1">
                <a:solidFill>
                  <a:srgbClr val="00B050"/>
                </a:solidFill>
              </a:rPr>
              <a:t>ријечју</a:t>
            </a:r>
            <a:r>
              <a:rPr lang="sr-Cyrl-RS" b="1" dirty="0">
                <a:solidFill>
                  <a:srgbClr val="00B050"/>
                </a:solidFill>
              </a:rPr>
              <a:t> (најчешће предикатом)</a:t>
            </a:r>
          </a:p>
        </p:txBody>
      </p:sp>
      <p:sp>
        <p:nvSpPr>
          <p:cNvPr id="6" name="Стрелица: надоле 5">
            <a:extLst>
              <a:ext uri="{FF2B5EF4-FFF2-40B4-BE49-F238E27FC236}">
                <a16:creationId xmlns:a16="http://schemas.microsoft.com/office/drawing/2014/main" id="{0C508E37-37A7-4551-AF85-3CECADD7B0DE}"/>
              </a:ext>
            </a:extLst>
          </p:cNvPr>
          <p:cNvSpPr/>
          <p:nvPr/>
        </p:nvSpPr>
        <p:spPr>
          <a:xfrm>
            <a:off x="4793942" y="1029810"/>
            <a:ext cx="177553" cy="404843"/>
          </a:xfrm>
          <a:prstGeom prst="downArrow">
            <a:avLst/>
          </a:prstGeom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RS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cxnSp>
        <p:nvCxnSpPr>
          <p:cNvPr id="8" name="Права линија спајања са стрелицом 7">
            <a:extLst>
              <a:ext uri="{FF2B5EF4-FFF2-40B4-BE49-F238E27FC236}">
                <a16:creationId xmlns:a16="http://schemas.microsoft.com/office/drawing/2014/main" id="{7D8A259F-2851-4E31-8D33-FD28B6348003}"/>
              </a:ext>
            </a:extLst>
          </p:cNvPr>
          <p:cNvCxnSpPr/>
          <p:nvPr/>
        </p:nvCxnSpPr>
        <p:spPr>
          <a:xfrm flipH="1">
            <a:off x="3950563" y="1878536"/>
            <a:ext cx="363985" cy="438538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  <a:effectLst>
            <a:glow rad="63500">
              <a:schemeClr val="accent2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0" name="Права линија спајања са стрелицом 9">
            <a:extLst>
              <a:ext uri="{FF2B5EF4-FFF2-40B4-BE49-F238E27FC236}">
                <a16:creationId xmlns:a16="http://schemas.microsoft.com/office/drawing/2014/main" id="{962FFEED-15D7-4ABF-9C4C-64DF62017962}"/>
              </a:ext>
            </a:extLst>
          </p:cNvPr>
          <p:cNvCxnSpPr/>
          <p:nvPr/>
        </p:nvCxnSpPr>
        <p:spPr>
          <a:xfrm>
            <a:off x="5610687" y="1947742"/>
            <a:ext cx="485313" cy="475861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  <a:effectLst>
            <a:glow rad="63500">
              <a:schemeClr val="accent2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1" name="Оквир за текст 10">
            <a:extLst>
              <a:ext uri="{FF2B5EF4-FFF2-40B4-BE49-F238E27FC236}">
                <a16:creationId xmlns:a16="http://schemas.microsoft.com/office/drawing/2014/main" id="{EDE50784-6DEF-4771-9E3A-CF11E7727694}"/>
              </a:ext>
            </a:extLst>
          </p:cNvPr>
          <p:cNvSpPr txBox="1"/>
          <p:nvPr/>
        </p:nvSpPr>
        <p:spPr>
          <a:xfrm>
            <a:off x="1722267" y="4616388"/>
            <a:ext cx="7386221" cy="1200329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sr-Cyrl-RS" dirty="0">
                <a:solidFill>
                  <a:schemeClr val="accent6"/>
                </a:solidFill>
              </a:rPr>
              <a:t>Нпр. „Она, </a:t>
            </a:r>
            <a:r>
              <a:rPr lang="sr-Cyrl-RS" i="1" dirty="0">
                <a:solidFill>
                  <a:srgbClr val="FF0000"/>
                </a:solidFill>
              </a:rPr>
              <a:t>преплашена</a:t>
            </a:r>
            <a:r>
              <a:rPr lang="sr-Cyrl-RS" dirty="0">
                <a:solidFill>
                  <a:schemeClr val="accent6"/>
                </a:solidFill>
              </a:rPr>
              <a:t>, </a:t>
            </a:r>
            <a:r>
              <a:rPr lang="sr-Cyrl-RS" dirty="0" err="1">
                <a:solidFill>
                  <a:schemeClr val="accent6"/>
                </a:solidFill>
              </a:rPr>
              <a:t>побјеже</a:t>
            </a:r>
            <a:r>
              <a:rPr lang="sr-Cyrl-RS" dirty="0">
                <a:solidFill>
                  <a:schemeClr val="accent6"/>
                </a:solidFill>
              </a:rPr>
              <a:t>“.</a:t>
            </a:r>
          </a:p>
          <a:p>
            <a:r>
              <a:rPr lang="sr-Cyrl-RS" dirty="0">
                <a:solidFill>
                  <a:schemeClr val="accent6"/>
                </a:solidFill>
              </a:rPr>
              <a:t>…</a:t>
            </a:r>
            <a:r>
              <a:rPr lang="sr-Cyrl-RS" i="1" dirty="0">
                <a:solidFill>
                  <a:schemeClr val="accent6"/>
                </a:solidFill>
              </a:rPr>
              <a:t>која је била </a:t>
            </a:r>
            <a:r>
              <a:rPr lang="sr-Cyrl-RS" dirty="0">
                <a:solidFill>
                  <a:schemeClr val="accent6"/>
                </a:solidFill>
              </a:rPr>
              <a:t>преплашена (апозитивна веза са субјектом);</a:t>
            </a:r>
          </a:p>
          <a:p>
            <a:r>
              <a:rPr lang="sr-Cyrl-RS" dirty="0">
                <a:solidFill>
                  <a:schemeClr val="accent6"/>
                </a:solidFill>
              </a:rPr>
              <a:t>…</a:t>
            </a:r>
            <a:r>
              <a:rPr lang="sr-Cyrl-RS" i="1" dirty="0">
                <a:solidFill>
                  <a:schemeClr val="accent6"/>
                </a:solidFill>
              </a:rPr>
              <a:t>зато што је била </a:t>
            </a:r>
            <a:r>
              <a:rPr lang="sr-Cyrl-RS" dirty="0">
                <a:solidFill>
                  <a:schemeClr val="accent6"/>
                </a:solidFill>
              </a:rPr>
              <a:t>преплашена (адвербијална веза са предикатом).</a:t>
            </a:r>
          </a:p>
        </p:txBody>
      </p:sp>
      <p:sp>
        <p:nvSpPr>
          <p:cNvPr id="7" name="Правоугаоник: са заобљеним угловима 6">
            <a:extLst>
              <a:ext uri="{FF2B5EF4-FFF2-40B4-BE49-F238E27FC236}">
                <a16:creationId xmlns:a16="http://schemas.microsoft.com/office/drawing/2014/main" id="{C22EBEFE-B8F4-48D7-A262-1D67F9D653C9}"/>
              </a:ext>
            </a:extLst>
          </p:cNvPr>
          <p:cNvSpPr/>
          <p:nvPr/>
        </p:nvSpPr>
        <p:spPr>
          <a:xfrm>
            <a:off x="10668000" y="6410960"/>
            <a:ext cx="1005840" cy="3759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val="4232485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500"/>
                            </p:stCondLst>
                            <p:childTnLst>
                              <p:par>
                                <p:cTn id="18" presetID="5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4500"/>
                            </p:stCondLst>
                            <p:childTnLst>
                              <p:par>
                                <p:cTn id="24" presetID="3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7500"/>
                            </p:stCondLst>
                            <p:childTnLst>
                              <p:par>
                                <p:cTn id="31" presetID="53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6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2500"/>
                            </p:stCondLst>
                            <p:childTnLst>
                              <p:par>
                                <p:cTn id="54" presetID="26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5500"/>
                            </p:stCondLst>
                            <p:childTnLst>
                              <p:par>
                                <p:cTn id="71" presetID="53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7500"/>
                            </p:stCondLst>
                            <p:childTnLst>
                              <p:par>
                                <p:cTn id="77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9500"/>
                            </p:stCondLst>
                            <p:childTnLst>
                              <p:par>
                                <p:cTn id="83" presetID="26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22500"/>
                            </p:stCondLst>
                            <p:childTnLst>
                              <p:par>
                                <p:cTn id="100" presetID="26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25500"/>
                            </p:stCondLst>
                            <p:childTnLst>
                              <p:par>
                                <p:cTn id="117" presetID="26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28500"/>
                            </p:stCondLst>
                            <p:childTnLst>
                              <p:par>
                                <p:cTn id="134" presetID="26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  <p:bldP spid="3" grpId="0" animBg="1"/>
      <p:bldP spid="4" grpId="0" build="p" animBg="1"/>
      <p:bldP spid="5" grpId="0" animBg="1"/>
      <p:bldP spid="6" grpId="0" animBg="1"/>
      <p:bldP spid="11" grpId="0" build="p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квир за текст 1">
            <a:extLst>
              <a:ext uri="{FF2B5EF4-FFF2-40B4-BE49-F238E27FC236}">
                <a16:creationId xmlns:a16="http://schemas.microsoft.com/office/drawing/2014/main" id="{519C58C7-D13B-4B42-A7CA-C504786FD72A}"/>
              </a:ext>
            </a:extLst>
          </p:cNvPr>
          <p:cNvSpPr txBox="1"/>
          <p:nvPr/>
        </p:nvSpPr>
        <p:spPr>
          <a:xfrm>
            <a:off x="3888421" y="213063"/>
            <a:ext cx="3432698" cy="369332"/>
          </a:xfrm>
          <a:prstGeom prst="rect">
            <a:avLst/>
          </a:prstGeom>
          <a:solidFill>
            <a:srgbClr val="00B050"/>
          </a:solidFill>
          <a:ln>
            <a:solidFill>
              <a:srgbClr val="FFFF00"/>
            </a:solidFill>
          </a:ln>
          <a:effectLst>
            <a:glow rad="139700">
              <a:schemeClr val="accent4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sr-Cyrl-RS" b="1" dirty="0"/>
              <a:t>АДВЕРБИЈАЛНЕ ОДРЕДБЕ</a:t>
            </a:r>
          </a:p>
        </p:txBody>
      </p:sp>
      <p:sp>
        <p:nvSpPr>
          <p:cNvPr id="3" name="Оквир за текст 2">
            <a:extLst>
              <a:ext uri="{FF2B5EF4-FFF2-40B4-BE49-F238E27FC236}">
                <a16:creationId xmlns:a16="http://schemas.microsoft.com/office/drawing/2014/main" id="{078E4BCD-6C4F-4DBB-B39A-4C975DD58205}"/>
              </a:ext>
            </a:extLst>
          </p:cNvPr>
          <p:cNvSpPr txBox="1"/>
          <p:nvPr/>
        </p:nvSpPr>
        <p:spPr>
          <a:xfrm>
            <a:off x="3062797" y="1080402"/>
            <a:ext cx="5199355" cy="369332"/>
          </a:xfrm>
          <a:prstGeom prst="rect">
            <a:avLst/>
          </a:prstGeom>
          <a:solidFill>
            <a:srgbClr val="0070C0"/>
          </a:solidFill>
          <a:ln>
            <a:solidFill>
              <a:srgbClr val="FF0000"/>
            </a:solidFill>
          </a:ln>
          <a:effectLst>
            <a:glow rad="139700">
              <a:schemeClr val="accent6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sr-Cyrl-RS" b="1" dirty="0">
                <a:solidFill>
                  <a:srgbClr val="FFFF00"/>
                </a:solidFill>
              </a:rPr>
              <a:t>1. АДВЕРБИЈАЛНА ОДРЕДБА ВРЕМЕНА</a:t>
            </a:r>
          </a:p>
        </p:txBody>
      </p:sp>
      <p:sp>
        <p:nvSpPr>
          <p:cNvPr id="4" name="Правоугаоник: са заобљеним угловима 3">
            <a:extLst>
              <a:ext uri="{FF2B5EF4-FFF2-40B4-BE49-F238E27FC236}">
                <a16:creationId xmlns:a16="http://schemas.microsoft.com/office/drawing/2014/main" id="{78FD2310-0AC0-4178-9F48-B69459D4069A}"/>
              </a:ext>
            </a:extLst>
          </p:cNvPr>
          <p:cNvSpPr/>
          <p:nvPr/>
        </p:nvSpPr>
        <p:spPr>
          <a:xfrm>
            <a:off x="479393" y="2086252"/>
            <a:ext cx="3311371" cy="2325950"/>
          </a:xfrm>
          <a:prstGeom prst="roundRect">
            <a:avLst/>
          </a:prstGeom>
          <a:solidFill>
            <a:srgbClr val="00B050"/>
          </a:solidFill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>
                <a:solidFill>
                  <a:srgbClr val="002060"/>
                </a:solidFill>
              </a:rPr>
              <a:t>А) </a:t>
            </a:r>
            <a:r>
              <a:rPr lang="sr-Cyrl-RS" b="1" dirty="0">
                <a:solidFill>
                  <a:srgbClr val="FFFF00"/>
                </a:solidFill>
              </a:rPr>
              <a:t>временски прилози</a:t>
            </a:r>
          </a:p>
          <a:p>
            <a:pPr algn="ctr"/>
            <a:r>
              <a:rPr lang="sr-Cyrl-RS" dirty="0">
                <a:solidFill>
                  <a:srgbClr val="002060"/>
                </a:solidFill>
              </a:rPr>
              <a:t>( </a:t>
            </a:r>
            <a:r>
              <a:rPr lang="sr-Cyrl-RS" dirty="0" err="1">
                <a:solidFill>
                  <a:srgbClr val="002060"/>
                </a:solidFill>
              </a:rPr>
              <a:t>замјенички</a:t>
            </a:r>
            <a:r>
              <a:rPr lang="sr-Cyrl-RS" dirty="0">
                <a:solidFill>
                  <a:srgbClr val="002060"/>
                </a:solidFill>
              </a:rPr>
              <a:t> и </a:t>
            </a:r>
            <a:r>
              <a:rPr lang="sr-Cyrl-RS" dirty="0" err="1">
                <a:solidFill>
                  <a:srgbClr val="002060"/>
                </a:solidFill>
              </a:rPr>
              <a:t>незамјенички</a:t>
            </a:r>
            <a:r>
              <a:rPr lang="sr-Cyrl-RS" dirty="0">
                <a:solidFill>
                  <a:srgbClr val="002060"/>
                </a:solidFill>
              </a:rPr>
              <a:t>) и адвербијални изрази: </a:t>
            </a:r>
            <a:r>
              <a:rPr lang="sr-Cyrl-RS" b="1" i="1" dirty="0">
                <a:solidFill>
                  <a:srgbClr val="002060"/>
                </a:solidFill>
              </a:rPr>
              <a:t>Тада</a:t>
            </a:r>
            <a:r>
              <a:rPr lang="sr-Cyrl-RS" dirty="0">
                <a:solidFill>
                  <a:srgbClr val="002060"/>
                </a:solidFill>
              </a:rPr>
              <a:t> сам била тужна, но </a:t>
            </a:r>
            <a:r>
              <a:rPr lang="sr-Cyrl-RS" b="1" i="1" dirty="0">
                <a:solidFill>
                  <a:srgbClr val="002060"/>
                </a:solidFill>
              </a:rPr>
              <a:t>данас</a:t>
            </a:r>
            <a:r>
              <a:rPr lang="sr-Cyrl-RS" dirty="0">
                <a:solidFill>
                  <a:srgbClr val="002060"/>
                </a:solidFill>
              </a:rPr>
              <a:t> сам весела.</a:t>
            </a:r>
          </a:p>
        </p:txBody>
      </p:sp>
      <p:sp>
        <p:nvSpPr>
          <p:cNvPr id="5" name="Правоугаоник: са заобљеним угловима 4">
            <a:extLst>
              <a:ext uri="{FF2B5EF4-FFF2-40B4-BE49-F238E27FC236}">
                <a16:creationId xmlns:a16="http://schemas.microsoft.com/office/drawing/2014/main" id="{AA96975E-83F6-475C-83AF-D330ECAEA3BA}"/>
              </a:ext>
            </a:extLst>
          </p:cNvPr>
          <p:cNvSpPr/>
          <p:nvPr/>
        </p:nvSpPr>
        <p:spPr>
          <a:xfrm>
            <a:off x="4219850" y="2050741"/>
            <a:ext cx="4042302" cy="3542191"/>
          </a:xfrm>
          <a:prstGeom prst="roundRect">
            <a:avLst/>
          </a:prstGeom>
          <a:solidFill>
            <a:srgbClr val="00B050"/>
          </a:solidFill>
          <a:ln>
            <a:solidFill>
              <a:srgbClr val="002060"/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>
                <a:solidFill>
                  <a:srgbClr val="002060"/>
                </a:solidFill>
              </a:rPr>
              <a:t>Б) </a:t>
            </a:r>
            <a:r>
              <a:rPr lang="sr-Cyrl-RS" b="1" dirty="0" err="1">
                <a:solidFill>
                  <a:srgbClr val="FFFF00"/>
                </a:solidFill>
              </a:rPr>
              <a:t>падежне</a:t>
            </a:r>
            <a:r>
              <a:rPr lang="sr-Cyrl-RS" b="1" dirty="0">
                <a:solidFill>
                  <a:srgbClr val="FFFF00"/>
                </a:solidFill>
              </a:rPr>
              <a:t> и </a:t>
            </a:r>
            <a:r>
              <a:rPr lang="sr-Cyrl-RS" b="1" dirty="0" err="1">
                <a:solidFill>
                  <a:srgbClr val="FFFF00"/>
                </a:solidFill>
              </a:rPr>
              <a:t>приједлошко</a:t>
            </a:r>
            <a:r>
              <a:rPr lang="sr-Cyrl-RS" b="1" dirty="0">
                <a:solidFill>
                  <a:srgbClr val="FFFF00"/>
                </a:solidFill>
              </a:rPr>
              <a:t> – </a:t>
            </a:r>
            <a:r>
              <a:rPr lang="sr-Cyrl-RS" b="1" dirty="0" err="1">
                <a:solidFill>
                  <a:srgbClr val="FFFF00"/>
                </a:solidFill>
              </a:rPr>
              <a:t>падежне</a:t>
            </a:r>
            <a:r>
              <a:rPr lang="sr-Cyrl-RS" b="1" dirty="0">
                <a:solidFill>
                  <a:srgbClr val="FFFF00"/>
                </a:solidFill>
              </a:rPr>
              <a:t> конструкције</a:t>
            </a:r>
            <a:r>
              <a:rPr lang="sr-Cyrl-RS" dirty="0">
                <a:solidFill>
                  <a:srgbClr val="002060"/>
                </a:solidFill>
              </a:rPr>
              <a:t>: </a:t>
            </a:r>
          </a:p>
          <a:p>
            <a:pPr algn="ctr"/>
            <a:r>
              <a:rPr lang="sr-Cyrl-RS" dirty="0">
                <a:solidFill>
                  <a:srgbClr val="002060"/>
                </a:solidFill>
              </a:rPr>
              <a:t>- временско циљно значење: Стигла је </a:t>
            </a:r>
            <a:r>
              <a:rPr lang="sr-Cyrl-RS" i="1" dirty="0">
                <a:solidFill>
                  <a:srgbClr val="FFFF00"/>
                </a:solidFill>
              </a:rPr>
              <a:t>на Божић</a:t>
            </a:r>
            <a:r>
              <a:rPr lang="sr-Cyrl-RS" dirty="0">
                <a:solidFill>
                  <a:srgbClr val="002060"/>
                </a:solidFill>
              </a:rPr>
              <a:t>.</a:t>
            </a:r>
          </a:p>
          <a:p>
            <a:pPr marL="285750" indent="-285750" algn="ctr">
              <a:buFontTx/>
              <a:buChar char="-"/>
            </a:pPr>
            <a:r>
              <a:rPr lang="sr-Cyrl-RS" dirty="0">
                <a:solidFill>
                  <a:srgbClr val="002060"/>
                </a:solidFill>
              </a:rPr>
              <a:t>временско </a:t>
            </a:r>
            <a:r>
              <a:rPr lang="sr-Cyrl-RS" dirty="0" err="1">
                <a:solidFill>
                  <a:srgbClr val="002060"/>
                </a:solidFill>
              </a:rPr>
              <a:t>локационо</a:t>
            </a:r>
            <a:r>
              <a:rPr lang="sr-Cyrl-RS" dirty="0">
                <a:solidFill>
                  <a:srgbClr val="002060"/>
                </a:solidFill>
              </a:rPr>
              <a:t> значење: Родио се </a:t>
            </a:r>
            <a:r>
              <a:rPr lang="sr-Cyrl-RS" i="1" dirty="0">
                <a:solidFill>
                  <a:srgbClr val="FFFF00"/>
                </a:solidFill>
              </a:rPr>
              <a:t>у јулу</a:t>
            </a:r>
            <a:r>
              <a:rPr lang="sr-Cyrl-RS" dirty="0">
                <a:solidFill>
                  <a:srgbClr val="002060"/>
                </a:solidFill>
              </a:rPr>
              <a:t>. </a:t>
            </a:r>
            <a:r>
              <a:rPr lang="sr-Cyrl-RS" i="1" dirty="0">
                <a:solidFill>
                  <a:srgbClr val="FFFF00"/>
                </a:solidFill>
              </a:rPr>
              <a:t>Сваке </a:t>
            </a:r>
            <a:r>
              <a:rPr lang="sr-Cyrl-RS" i="1" dirty="0" err="1">
                <a:solidFill>
                  <a:srgbClr val="FFFF00"/>
                </a:solidFill>
              </a:rPr>
              <a:t>недјеље</a:t>
            </a:r>
            <a:r>
              <a:rPr lang="sr-Cyrl-RS" i="1" dirty="0">
                <a:solidFill>
                  <a:srgbClr val="FFFF00"/>
                </a:solidFill>
              </a:rPr>
              <a:t> </a:t>
            </a:r>
            <a:r>
              <a:rPr lang="sr-Cyrl-RS" dirty="0">
                <a:solidFill>
                  <a:srgbClr val="002060"/>
                </a:solidFill>
              </a:rPr>
              <a:t>идемо у цркву.</a:t>
            </a:r>
          </a:p>
          <a:p>
            <a:pPr algn="ctr"/>
            <a:r>
              <a:rPr lang="sr-Cyrl-RS" dirty="0">
                <a:solidFill>
                  <a:srgbClr val="002060"/>
                </a:solidFill>
              </a:rPr>
              <a:t>- временско оријентационо значење: Допутоваћу </a:t>
            </a:r>
            <a:r>
              <a:rPr lang="sr-Cyrl-RS" i="1" dirty="0">
                <a:solidFill>
                  <a:srgbClr val="FFFF00"/>
                </a:solidFill>
              </a:rPr>
              <a:t>уочи Божића.</a:t>
            </a:r>
          </a:p>
        </p:txBody>
      </p:sp>
      <p:sp>
        <p:nvSpPr>
          <p:cNvPr id="6" name="Правоугаоник: са заобљеним угловима 5">
            <a:extLst>
              <a:ext uri="{FF2B5EF4-FFF2-40B4-BE49-F238E27FC236}">
                <a16:creationId xmlns:a16="http://schemas.microsoft.com/office/drawing/2014/main" id="{83592634-E0E5-4531-80C9-F61E30B94339}"/>
              </a:ext>
            </a:extLst>
          </p:cNvPr>
          <p:cNvSpPr/>
          <p:nvPr/>
        </p:nvSpPr>
        <p:spPr>
          <a:xfrm>
            <a:off x="8691239" y="1917577"/>
            <a:ext cx="3435658" cy="2325950"/>
          </a:xfrm>
          <a:prstGeom prst="roundRect">
            <a:avLst/>
          </a:prstGeom>
          <a:solidFill>
            <a:srgbClr val="00B050"/>
          </a:solidFill>
          <a:ln>
            <a:solidFill>
              <a:srgbClr val="002060"/>
            </a:solidFill>
          </a:ln>
          <a:effectLst>
            <a:glow rad="1397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>
                <a:solidFill>
                  <a:srgbClr val="002060"/>
                </a:solidFill>
              </a:rPr>
              <a:t>В) </a:t>
            </a:r>
            <a:r>
              <a:rPr lang="sr-Cyrl-RS" b="1" dirty="0">
                <a:solidFill>
                  <a:srgbClr val="FFFF00"/>
                </a:solidFill>
              </a:rPr>
              <a:t>глаголски прилози</a:t>
            </a:r>
            <a:r>
              <a:rPr lang="sr-Cyrl-RS" dirty="0">
                <a:solidFill>
                  <a:srgbClr val="002060"/>
                </a:solidFill>
              </a:rPr>
              <a:t>: </a:t>
            </a:r>
            <a:r>
              <a:rPr lang="sr-Cyrl-RS" i="1" dirty="0">
                <a:solidFill>
                  <a:srgbClr val="FFFF00"/>
                </a:solidFill>
              </a:rPr>
              <a:t>Возећи</a:t>
            </a:r>
            <a:r>
              <a:rPr lang="sr-Cyrl-RS" dirty="0">
                <a:solidFill>
                  <a:srgbClr val="002060"/>
                </a:solidFill>
              </a:rPr>
              <a:t> ауто, слушао је радио. </a:t>
            </a:r>
            <a:r>
              <a:rPr lang="sr-Cyrl-RS" i="1" dirty="0">
                <a:solidFill>
                  <a:srgbClr val="FFFF00"/>
                </a:solidFill>
              </a:rPr>
              <a:t>Стигавши</a:t>
            </a:r>
            <a:r>
              <a:rPr lang="sr-Cyrl-RS" dirty="0">
                <a:solidFill>
                  <a:srgbClr val="002060"/>
                </a:solidFill>
              </a:rPr>
              <a:t> кући, јавио ми се.</a:t>
            </a:r>
          </a:p>
        </p:txBody>
      </p:sp>
      <p:sp>
        <p:nvSpPr>
          <p:cNvPr id="7" name="Стрелица: надоле 6">
            <a:extLst>
              <a:ext uri="{FF2B5EF4-FFF2-40B4-BE49-F238E27FC236}">
                <a16:creationId xmlns:a16="http://schemas.microsoft.com/office/drawing/2014/main" id="{014E7DEA-533B-4DD3-85CC-6C5966D8AD00}"/>
              </a:ext>
            </a:extLst>
          </p:cNvPr>
          <p:cNvSpPr/>
          <p:nvPr/>
        </p:nvSpPr>
        <p:spPr>
          <a:xfrm>
            <a:off x="5450889" y="648070"/>
            <a:ext cx="195309" cy="3693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RS" b="1">
              <a:ln w="12700" cmpd="sng">
                <a:solidFill>
                  <a:srgbClr val="FF0000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</a:endParaRPr>
          </a:p>
        </p:txBody>
      </p:sp>
      <p:cxnSp>
        <p:nvCxnSpPr>
          <p:cNvPr id="9" name="Права линија спајања са стрелицом 8">
            <a:extLst>
              <a:ext uri="{FF2B5EF4-FFF2-40B4-BE49-F238E27FC236}">
                <a16:creationId xmlns:a16="http://schemas.microsoft.com/office/drawing/2014/main" id="{0AC10C1F-E99C-4811-AF02-3A701D427FE8}"/>
              </a:ext>
            </a:extLst>
          </p:cNvPr>
          <p:cNvCxnSpPr/>
          <p:nvPr/>
        </p:nvCxnSpPr>
        <p:spPr>
          <a:xfrm flipH="1">
            <a:off x="3302493" y="1449734"/>
            <a:ext cx="763480" cy="601007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1" name="Права линија спајања са стрелицом 10">
            <a:extLst>
              <a:ext uri="{FF2B5EF4-FFF2-40B4-BE49-F238E27FC236}">
                <a16:creationId xmlns:a16="http://schemas.microsoft.com/office/drawing/2014/main" id="{0D862DB2-2088-41DF-B99A-5AC4E2290FAC}"/>
              </a:ext>
            </a:extLst>
          </p:cNvPr>
          <p:cNvCxnSpPr>
            <a:stCxn id="3" idx="2"/>
          </p:cNvCxnSpPr>
          <p:nvPr/>
        </p:nvCxnSpPr>
        <p:spPr>
          <a:xfrm>
            <a:off x="5662475" y="1449734"/>
            <a:ext cx="72500" cy="601007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3" name="Права линија спајања са стрелицом 12">
            <a:extLst>
              <a:ext uri="{FF2B5EF4-FFF2-40B4-BE49-F238E27FC236}">
                <a16:creationId xmlns:a16="http://schemas.microsoft.com/office/drawing/2014/main" id="{908D7254-3A53-451A-B413-7C112F433B26}"/>
              </a:ext>
            </a:extLst>
          </p:cNvPr>
          <p:cNvCxnSpPr>
            <a:cxnSpLocks/>
          </p:cNvCxnSpPr>
          <p:nvPr/>
        </p:nvCxnSpPr>
        <p:spPr>
          <a:xfrm>
            <a:off x="8097914" y="1512734"/>
            <a:ext cx="797511" cy="40484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  <a:effectLst>
            <a:glow rad="139700">
              <a:schemeClr val="accent2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8" name="Правоугаоник: са заобљеним угловима 7">
            <a:extLst>
              <a:ext uri="{FF2B5EF4-FFF2-40B4-BE49-F238E27FC236}">
                <a16:creationId xmlns:a16="http://schemas.microsoft.com/office/drawing/2014/main" id="{6B88FA3F-D269-4AE1-9E66-597980D4BA40}"/>
              </a:ext>
            </a:extLst>
          </p:cNvPr>
          <p:cNvSpPr/>
          <p:nvPr/>
        </p:nvSpPr>
        <p:spPr>
          <a:xfrm>
            <a:off x="10637520" y="6329680"/>
            <a:ext cx="1076960" cy="386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val="1667538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500"/>
                            </p:stCondLst>
                            <p:childTnLst>
                              <p:par>
                                <p:cTn id="15" presetID="45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7500"/>
                            </p:stCondLst>
                            <p:childTnLst>
                              <p:par>
                                <p:cTn id="21" presetID="45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500"/>
                            </p:stCondLst>
                            <p:childTnLst>
                              <p:par>
                                <p:cTn id="27" presetID="53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2500"/>
                            </p:stCondLst>
                            <p:childTnLst>
                              <p:par>
                                <p:cTn id="33" presetID="26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5500"/>
                            </p:stCondLst>
                            <p:childTnLst>
                              <p:par>
                                <p:cTn id="50" presetID="26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8500"/>
                            </p:stCondLst>
                            <p:childTnLst>
                              <p:par>
                                <p:cTn id="67" presetID="26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21500"/>
                            </p:stCondLst>
                            <p:childTnLst>
                              <p:par>
                                <p:cTn id="84" presetID="53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23500"/>
                            </p:stCondLst>
                            <p:childTnLst>
                              <p:par>
                                <p:cTn id="90" presetID="26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26500"/>
                            </p:stCondLst>
                            <p:childTnLst>
                              <p:par>
                                <p:cTn id="107" presetID="26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29500"/>
                            </p:stCondLst>
                            <p:childTnLst>
                              <p:par>
                                <p:cTn id="124" presetID="26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32500"/>
                            </p:stCondLst>
                            <p:childTnLst>
                              <p:par>
                                <p:cTn id="141" presetID="26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>
                            <p:stCondLst>
                              <p:cond delay="35500"/>
                            </p:stCondLst>
                            <p:childTnLst>
                              <p:par>
                                <p:cTn id="158" presetID="26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7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4" fill="hold">
                            <p:stCondLst>
                              <p:cond delay="38500"/>
                            </p:stCondLst>
                            <p:childTnLst>
                              <p:par>
                                <p:cTn id="175" presetID="53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0" fill="hold">
                            <p:stCondLst>
                              <p:cond delay="40500"/>
                            </p:stCondLst>
                            <p:childTnLst>
                              <p:par>
                                <p:cTn id="181" presetID="3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3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6" dur="2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7" fill="hold">
                            <p:stCondLst>
                              <p:cond delay="43500"/>
                            </p:stCondLst>
                            <p:childTnLst>
                              <p:par>
                                <p:cTn id="188" presetID="3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0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3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  <p:bldP spid="4" grpId="0" build="p" animBg="1"/>
      <p:bldP spid="5" grpId="0" build="p" animBg="1"/>
      <p:bldP spid="6" grpId="0" build="p" animBg="1"/>
      <p:bldP spid="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квир за текст 1">
            <a:extLst>
              <a:ext uri="{FF2B5EF4-FFF2-40B4-BE49-F238E27FC236}">
                <a16:creationId xmlns:a16="http://schemas.microsoft.com/office/drawing/2014/main" id="{7A7A164F-56B2-423B-9DF0-6ECDED616A5D}"/>
              </a:ext>
            </a:extLst>
          </p:cNvPr>
          <p:cNvSpPr txBox="1"/>
          <p:nvPr/>
        </p:nvSpPr>
        <p:spPr>
          <a:xfrm>
            <a:off x="3284737" y="266330"/>
            <a:ext cx="4722921" cy="369332"/>
          </a:xfrm>
          <a:prstGeom prst="rect">
            <a:avLst/>
          </a:prstGeom>
          <a:solidFill>
            <a:srgbClr val="0070C0"/>
          </a:solidFill>
          <a:ln>
            <a:solidFill>
              <a:srgbClr val="7030A0"/>
            </a:solidFill>
          </a:ln>
          <a:effectLst>
            <a:glow rad="139700">
              <a:schemeClr val="accent4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sr-Cyrl-RS" b="1" dirty="0">
                <a:solidFill>
                  <a:srgbClr val="FFFF00"/>
                </a:solidFill>
              </a:rPr>
              <a:t>2. АДВЕРБИЈАЛНА ОДРЕДБА МЈЕСТА</a:t>
            </a:r>
          </a:p>
        </p:txBody>
      </p:sp>
      <p:sp>
        <p:nvSpPr>
          <p:cNvPr id="3" name="Правоугаоник: са заобљеним угловима 2">
            <a:extLst>
              <a:ext uri="{FF2B5EF4-FFF2-40B4-BE49-F238E27FC236}">
                <a16:creationId xmlns:a16="http://schemas.microsoft.com/office/drawing/2014/main" id="{FA673B85-DE96-4764-B49D-022DFD801575}"/>
              </a:ext>
            </a:extLst>
          </p:cNvPr>
          <p:cNvSpPr/>
          <p:nvPr/>
        </p:nvSpPr>
        <p:spPr>
          <a:xfrm>
            <a:off x="3169328" y="1065321"/>
            <a:ext cx="4527611" cy="461639"/>
          </a:xfrm>
          <a:prstGeom prst="roundRect">
            <a:avLst/>
          </a:prstGeom>
          <a:solidFill>
            <a:srgbClr val="92D05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b="1" dirty="0"/>
              <a:t>ФОРМЕ, У КОЈИМА СЕ ПОЈАВЉУЈЕ</a:t>
            </a:r>
          </a:p>
        </p:txBody>
      </p:sp>
      <p:sp>
        <p:nvSpPr>
          <p:cNvPr id="4" name="Правоугаоник: са заобљеним угловима 3">
            <a:extLst>
              <a:ext uri="{FF2B5EF4-FFF2-40B4-BE49-F238E27FC236}">
                <a16:creationId xmlns:a16="http://schemas.microsoft.com/office/drawing/2014/main" id="{D3724A60-8D0C-4C5F-AAE0-7FA3E3D17534}"/>
              </a:ext>
            </a:extLst>
          </p:cNvPr>
          <p:cNvSpPr/>
          <p:nvPr/>
        </p:nvSpPr>
        <p:spPr>
          <a:xfrm>
            <a:off x="665825" y="2166150"/>
            <a:ext cx="3240350" cy="1695635"/>
          </a:xfrm>
          <a:prstGeom prst="roundRect">
            <a:avLst/>
          </a:prstGeom>
          <a:solidFill>
            <a:srgbClr val="0070C0"/>
          </a:solidFill>
          <a:ln>
            <a:solidFill>
              <a:srgbClr val="002060"/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b="1" dirty="0">
                <a:solidFill>
                  <a:srgbClr val="FFFF00"/>
                </a:solidFill>
              </a:rPr>
              <a:t>ЗАМЈЕНИЧКИ МЈЕСНИ ПРИЛОЗИ И АДВЕРБИЈАЛНИ ИЗРАЗИ: Био сам на пијаци и </a:t>
            </a:r>
            <a:r>
              <a:rPr lang="sr-Cyrl-RS" b="1" i="1" dirty="0">
                <a:solidFill>
                  <a:srgbClr val="FF0000"/>
                </a:solidFill>
              </a:rPr>
              <a:t>тамо</a:t>
            </a:r>
            <a:r>
              <a:rPr lang="sr-Cyrl-RS" b="1" dirty="0">
                <a:solidFill>
                  <a:srgbClr val="FFFF00"/>
                </a:solidFill>
              </a:rPr>
              <a:t> сам купио воће.</a:t>
            </a:r>
          </a:p>
        </p:txBody>
      </p:sp>
      <p:sp>
        <p:nvSpPr>
          <p:cNvPr id="5" name="Правоугаоник: са заобљеним угловима 4">
            <a:extLst>
              <a:ext uri="{FF2B5EF4-FFF2-40B4-BE49-F238E27FC236}">
                <a16:creationId xmlns:a16="http://schemas.microsoft.com/office/drawing/2014/main" id="{CBB51D6A-6A27-4808-9F98-2C99EBF00FF6}"/>
              </a:ext>
            </a:extLst>
          </p:cNvPr>
          <p:cNvSpPr/>
          <p:nvPr/>
        </p:nvSpPr>
        <p:spPr>
          <a:xfrm>
            <a:off x="5326601" y="2068496"/>
            <a:ext cx="4527611" cy="2920753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b="1" dirty="0">
                <a:solidFill>
                  <a:srgbClr val="FFFF00"/>
                </a:solidFill>
              </a:rPr>
              <a:t>ПАДЕЖНЕ И ПРИЈЕДЛОШКО –ПАДЕЖНЕ КОНСТРУКЦИЈЕ: </a:t>
            </a:r>
          </a:p>
          <a:p>
            <a:pPr marL="285750" indent="-285750" algn="ctr">
              <a:buFontTx/>
              <a:buChar char="-"/>
            </a:pPr>
            <a:r>
              <a:rPr lang="sr-Cyrl-RS" b="1" dirty="0" err="1">
                <a:solidFill>
                  <a:srgbClr val="FFFF00"/>
                </a:solidFill>
              </a:rPr>
              <a:t>мјесно</a:t>
            </a:r>
            <a:r>
              <a:rPr lang="sr-Cyrl-RS" b="1" dirty="0">
                <a:solidFill>
                  <a:srgbClr val="FFFF00"/>
                </a:solidFill>
              </a:rPr>
              <a:t> циљно значење: Путује </a:t>
            </a:r>
            <a:r>
              <a:rPr lang="sr-Cyrl-RS" b="1" i="1" dirty="0">
                <a:solidFill>
                  <a:srgbClr val="FF0000"/>
                </a:solidFill>
              </a:rPr>
              <a:t>до Ниша</a:t>
            </a:r>
            <a:r>
              <a:rPr lang="sr-Cyrl-RS" b="1" dirty="0">
                <a:solidFill>
                  <a:srgbClr val="FFFF00"/>
                </a:solidFill>
              </a:rPr>
              <a:t>. Вози </a:t>
            </a:r>
            <a:r>
              <a:rPr lang="sr-Cyrl-RS" b="1" i="1" dirty="0">
                <a:solidFill>
                  <a:srgbClr val="FF0000"/>
                </a:solidFill>
              </a:rPr>
              <a:t>према Бечу</a:t>
            </a:r>
            <a:r>
              <a:rPr lang="sr-Cyrl-RS" b="1" dirty="0">
                <a:solidFill>
                  <a:srgbClr val="FFFF00"/>
                </a:solidFill>
              </a:rPr>
              <a:t>.</a:t>
            </a:r>
          </a:p>
          <a:p>
            <a:pPr marL="285750" indent="-285750" algn="ctr">
              <a:buFontTx/>
              <a:buChar char="-"/>
            </a:pPr>
            <a:r>
              <a:rPr lang="sr-Cyrl-RS" b="1" dirty="0" err="1">
                <a:solidFill>
                  <a:srgbClr val="FFFF00"/>
                </a:solidFill>
              </a:rPr>
              <a:t>мјесно</a:t>
            </a:r>
            <a:r>
              <a:rPr lang="sr-Cyrl-RS" b="1" dirty="0">
                <a:solidFill>
                  <a:srgbClr val="FFFF00"/>
                </a:solidFill>
              </a:rPr>
              <a:t> </a:t>
            </a:r>
            <a:r>
              <a:rPr lang="sr-Cyrl-RS" b="1" dirty="0" err="1">
                <a:solidFill>
                  <a:srgbClr val="FFFF00"/>
                </a:solidFill>
              </a:rPr>
              <a:t>локационо</a:t>
            </a:r>
            <a:r>
              <a:rPr lang="sr-Cyrl-RS" b="1" dirty="0">
                <a:solidFill>
                  <a:srgbClr val="FFFF00"/>
                </a:solidFill>
              </a:rPr>
              <a:t> значење: </a:t>
            </a:r>
            <a:r>
              <a:rPr lang="sr-Cyrl-RS" b="1" i="1" dirty="0">
                <a:solidFill>
                  <a:srgbClr val="FF0000"/>
                </a:solidFill>
              </a:rPr>
              <a:t>Наврх брда </a:t>
            </a:r>
            <a:r>
              <a:rPr lang="sr-Cyrl-RS" b="1" dirty="0">
                <a:solidFill>
                  <a:srgbClr val="FFFF00"/>
                </a:solidFill>
              </a:rPr>
              <a:t>врба мрда. Новац је </a:t>
            </a:r>
            <a:r>
              <a:rPr lang="sr-Cyrl-RS" b="1" i="1" dirty="0">
                <a:solidFill>
                  <a:srgbClr val="FF0000"/>
                </a:solidFill>
              </a:rPr>
              <a:t>у ладици</a:t>
            </a:r>
            <a:r>
              <a:rPr lang="sr-Cyrl-RS" b="1" dirty="0">
                <a:solidFill>
                  <a:srgbClr val="FFFF00"/>
                </a:solidFill>
              </a:rPr>
              <a:t>.</a:t>
            </a:r>
          </a:p>
          <a:p>
            <a:pPr marL="285750" indent="-285750" algn="ctr">
              <a:buFontTx/>
              <a:buChar char="-"/>
            </a:pPr>
            <a:r>
              <a:rPr lang="sr-Cyrl-RS" b="1" dirty="0" err="1">
                <a:solidFill>
                  <a:srgbClr val="FFFF00"/>
                </a:solidFill>
              </a:rPr>
              <a:t>Мјесно</a:t>
            </a:r>
            <a:r>
              <a:rPr lang="sr-Cyrl-RS" b="1" dirty="0">
                <a:solidFill>
                  <a:srgbClr val="FFFF00"/>
                </a:solidFill>
              </a:rPr>
              <a:t> оријентационо значење: Мачка је </a:t>
            </a:r>
            <a:r>
              <a:rPr lang="sr-Cyrl-RS" b="1" i="1" dirty="0">
                <a:solidFill>
                  <a:srgbClr val="FF0000"/>
                </a:solidFill>
              </a:rPr>
              <a:t>испод стола</a:t>
            </a:r>
            <a:r>
              <a:rPr lang="sr-Cyrl-RS" b="1" dirty="0">
                <a:solidFill>
                  <a:srgbClr val="FFFF00"/>
                </a:solidFill>
              </a:rPr>
              <a:t>. Сакрио се </a:t>
            </a:r>
            <a:r>
              <a:rPr lang="sr-Cyrl-RS" b="1" i="1" dirty="0">
                <a:solidFill>
                  <a:srgbClr val="FF0000"/>
                </a:solidFill>
              </a:rPr>
              <a:t>међу борове. </a:t>
            </a:r>
          </a:p>
        </p:txBody>
      </p:sp>
      <p:sp>
        <p:nvSpPr>
          <p:cNvPr id="7" name="Стрелица: надоле 6">
            <a:extLst>
              <a:ext uri="{FF2B5EF4-FFF2-40B4-BE49-F238E27FC236}">
                <a16:creationId xmlns:a16="http://schemas.microsoft.com/office/drawing/2014/main" id="{4BFD2226-3538-4302-9F07-EE17C5B870F8}"/>
              </a:ext>
            </a:extLst>
          </p:cNvPr>
          <p:cNvSpPr/>
          <p:nvPr/>
        </p:nvSpPr>
        <p:spPr>
          <a:xfrm>
            <a:off x="3284737" y="1526960"/>
            <a:ext cx="474463" cy="639190"/>
          </a:xfrm>
          <a:prstGeom prst="downArrow">
            <a:avLst/>
          </a:prstGeom>
          <a:ln>
            <a:solidFill>
              <a:srgbClr val="FF0000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RS"/>
          </a:p>
        </p:txBody>
      </p:sp>
      <p:sp>
        <p:nvSpPr>
          <p:cNvPr id="8" name="Стрелица: надоле 7">
            <a:extLst>
              <a:ext uri="{FF2B5EF4-FFF2-40B4-BE49-F238E27FC236}">
                <a16:creationId xmlns:a16="http://schemas.microsoft.com/office/drawing/2014/main" id="{D2A81930-4377-4D78-B610-F0C46D30D4E2}"/>
              </a:ext>
            </a:extLst>
          </p:cNvPr>
          <p:cNvSpPr/>
          <p:nvPr/>
        </p:nvSpPr>
        <p:spPr>
          <a:xfrm>
            <a:off x="6525087" y="1526960"/>
            <a:ext cx="373553" cy="541536"/>
          </a:xfrm>
          <a:prstGeom prst="downArrow">
            <a:avLst/>
          </a:prstGeom>
          <a:ln>
            <a:solidFill>
              <a:srgbClr val="C00000"/>
            </a:solidFill>
          </a:ln>
          <a:effectLst>
            <a:glow rad="1397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RS"/>
          </a:p>
        </p:txBody>
      </p:sp>
      <p:sp>
        <p:nvSpPr>
          <p:cNvPr id="9" name="Правоугаоник: са заобљеним угловима 8">
            <a:extLst>
              <a:ext uri="{FF2B5EF4-FFF2-40B4-BE49-F238E27FC236}">
                <a16:creationId xmlns:a16="http://schemas.microsoft.com/office/drawing/2014/main" id="{FA019E04-D8AD-48AE-95AC-1AECBFAF96F7}"/>
              </a:ext>
            </a:extLst>
          </p:cNvPr>
          <p:cNvSpPr/>
          <p:nvPr/>
        </p:nvSpPr>
        <p:spPr>
          <a:xfrm>
            <a:off x="10627360" y="6360160"/>
            <a:ext cx="1046480" cy="4165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val="285974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3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0"/>
                            </p:stCondLst>
                            <p:childTnLst>
                              <p:par>
                                <p:cTn id="18" presetID="3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000"/>
                            </p:stCondLst>
                            <p:childTnLst>
                              <p:par>
                                <p:cTn id="25" presetID="5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0"/>
                            </p:stCondLst>
                            <p:childTnLst>
                              <p:par>
                                <p:cTn id="31" presetID="26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3000"/>
                            </p:stCondLst>
                            <p:childTnLst>
                              <p:par>
                                <p:cTn id="48" presetID="26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6000"/>
                            </p:stCondLst>
                            <p:childTnLst>
                              <p:par>
                                <p:cTn id="65" presetID="5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8000"/>
                            </p:stCondLst>
                            <p:childTnLst>
                              <p:par>
                                <p:cTn id="71" presetID="3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2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21000"/>
                            </p:stCondLst>
                            <p:childTnLst>
                              <p:par>
                                <p:cTn id="78" presetID="3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24000"/>
                            </p:stCondLst>
                            <p:childTnLst>
                              <p:par>
                                <p:cTn id="85" presetID="3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27000"/>
                            </p:stCondLst>
                            <p:childTnLst>
                              <p:par>
                                <p:cTn id="92" presetID="3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30000"/>
                            </p:stCondLst>
                            <p:childTnLst>
                              <p:par>
                                <p:cTn id="99" presetID="3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2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2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2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allAtOnce" animBg="1"/>
      <p:bldP spid="4" grpId="0" build="p" animBg="1"/>
      <p:bldP spid="5" grpId="0" build="p" animBg="1"/>
      <p:bldP spid="7" grpId="0" animBg="1"/>
      <p:bldP spid="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квир за текст 1">
            <a:extLst>
              <a:ext uri="{FF2B5EF4-FFF2-40B4-BE49-F238E27FC236}">
                <a16:creationId xmlns:a16="http://schemas.microsoft.com/office/drawing/2014/main" id="{DBDC04A9-A7FC-4EA0-AC5A-5FFF2B723F86}"/>
              </a:ext>
            </a:extLst>
          </p:cNvPr>
          <p:cNvSpPr txBox="1"/>
          <p:nvPr/>
        </p:nvSpPr>
        <p:spPr>
          <a:xfrm>
            <a:off x="3107184" y="314249"/>
            <a:ext cx="4598633" cy="369332"/>
          </a:xfrm>
          <a:prstGeom prst="rect">
            <a:avLst/>
          </a:prstGeom>
          <a:solidFill>
            <a:srgbClr val="7030A0"/>
          </a:solidFill>
          <a:ln>
            <a:solidFill>
              <a:srgbClr val="FFFF00"/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sr-Cyrl-RS" b="1" dirty="0">
                <a:solidFill>
                  <a:srgbClr val="FFFF00"/>
                </a:solidFill>
              </a:rPr>
              <a:t>3. АДВЕРБИЈАЛНА ОДРЕДБА УЗРОКА</a:t>
            </a:r>
          </a:p>
        </p:txBody>
      </p:sp>
      <p:sp>
        <p:nvSpPr>
          <p:cNvPr id="3" name="Правоугаоник: са заобљеним угловима 2">
            <a:extLst>
              <a:ext uri="{FF2B5EF4-FFF2-40B4-BE49-F238E27FC236}">
                <a16:creationId xmlns:a16="http://schemas.microsoft.com/office/drawing/2014/main" id="{4900CFC8-9C60-4A7F-89E7-E4EA6148550A}"/>
              </a:ext>
            </a:extLst>
          </p:cNvPr>
          <p:cNvSpPr/>
          <p:nvPr/>
        </p:nvSpPr>
        <p:spPr>
          <a:xfrm>
            <a:off x="2858610" y="1131902"/>
            <a:ext cx="4598634" cy="284086"/>
          </a:xfrm>
          <a:prstGeom prst="roundRect">
            <a:avLst/>
          </a:prstGeom>
          <a:solidFill>
            <a:srgbClr val="00B05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b="1" dirty="0"/>
              <a:t>ФОРМЕ, У КОЈИМА СЕ ПОЈАВЉУЈЕ</a:t>
            </a:r>
          </a:p>
        </p:txBody>
      </p:sp>
      <p:sp>
        <p:nvSpPr>
          <p:cNvPr id="4" name="Правоугаоник: са заобљеним угловима 3">
            <a:extLst>
              <a:ext uri="{FF2B5EF4-FFF2-40B4-BE49-F238E27FC236}">
                <a16:creationId xmlns:a16="http://schemas.microsoft.com/office/drawing/2014/main" id="{DC7088CE-37B3-4186-912E-0CD42D48830C}"/>
              </a:ext>
            </a:extLst>
          </p:cNvPr>
          <p:cNvSpPr/>
          <p:nvPr/>
        </p:nvSpPr>
        <p:spPr>
          <a:xfrm>
            <a:off x="807867" y="2405849"/>
            <a:ext cx="3409025" cy="1784411"/>
          </a:xfrm>
          <a:prstGeom prst="roundRect">
            <a:avLst/>
          </a:prstGeom>
          <a:solidFill>
            <a:srgbClr val="0070C0"/>
          </a:solidFill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b="1" dirty="0">
                <a:solidFill>
                  <a:srgbClr val="FFFF00"/>
                </a:solidFill>
              </a:rPr>
              <a:t>УЗРОЧНИ ЗАМЈЕНИЧКИ ПРИЛОЗИ И АДВЕРБИЈАЛНИ ИЗРАЗИ</a:t>
            </a:r>
            <a:r>
              <a:rPr lang="sr-Cyrl-RS" dirty="0">
                <a:solidFill>
                  <a:srgbClr val="FFFF00"/>
                </a:solidFill>
              </a:rPr>
              <a:t>: </a:t>
            </a:r>
            <a:r>
              <a:rPr lang="sr-Cyrl-RS" b="1" dirty="0">
                <a:solidFill>
                  <a:srgbClr val="FFFF00"/>
                </a:solidFill>
              </a:rPr>
              <a:t>Има посла и </a:t>
            </a:r>
            <a:r>
              <a:rPr lang="sr-Cyrl-RS" b="1" i="1" dirty="0">
                <a:solidFill>
                  <a:srgbClr val="FF0000"/>
                </a:solidFill>
              </a:rPr>
              <a:t>зато</a:t>
            </a:r>
            <a:r>
              <a:rPr lang="sr-Cyrl-RS" b="1" dirty="0">
                <a:solidFill>
                  <a:srgbClr val="FFFF00"/>
                </a:solidFill>
              </a:rPr>
              <a:t> неће доћи на кафу.</a:t>
            </a:r>
          </a:p>
        </p:txBody>
      </p:sp>
      <p:sp>
        <p:nvSpPr>
          <p:cNvPr id="5" name="Правоугаоник: са заобљеним угловима 4">
            <a:extLst>
              <a:ext uri="{FF2B5EF4-FFF2-40B4-BE49-F238E27FC236}">
                <a16:creationId xmlns:a16="http://schemas.microsoft.com/office/drawing/2014/main" id="{0BEB32D4-EA9E-4D20-A65A-6AA64723BD0A}"/>
              </a:ext>
            </a:extLst>
          </p:cNvPr>
          <p:cNvSpPr/>
          <p:nvPr/>
        </p:nvSpPr>
        <p:spPr>
          <a:xfrm>
            <a:off x="5619564" y="1879846"/>
            <a:ext cx="6232125" cy="3098307"/>
          </a:xfrm>
          <a:prstGeom prst="roundRect">
            <a:avLst/>
          </a:prstGeom>
          <a:solidFill>
            <a:srgbClr val="0070C0"/>
          </a:solidFill>
          <a:ln>
            <a:solidFill>
              <a:srgbClr val="FFFF00"/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b="1" dirty="0">
                <a:solidFill>
                  <a:srgbClr val="FFFF00"/>
                </a:solidFill>
              </a:rPr>
              <a:t>ПАДЕЖНЕ И ПРИЈЕДЛОШКО – ПАДЕЖНЕ КОНСТРУКЦИЈЕ: </a:t>
            </a:r>
          </a:p>
          <a:p>
            <a:pPr algn="ctr"/>
            <a:r>
              <a:rPr lang="sr-Cyrl-RS" b="1" dirty="0">
                <a:solidFill>
                  <a:srgbClr val="FFFF00"/>
                </a:solidFill>
              </a:rPr>
              <a:t>-узрок </a:t>
            </a:r>
            <a:r>
              <a:rPr lang="sr-Cyrl-RS" b="1" dirty="0" err="1">
                <a:solidFill>
                  <a:srgbClr val="FFFF00"/>
                </a:solidFill>
              </a:rPr>
              <a:t>ефектор</a:t>
            </a:r>
            <a:r>
              <a:rPr lang="sr-Cyrl-RS" b="1" dirty="0">
                <a:solidFill>
                  <a:srgbClr val="FFFF00"/>
                </a:solidFill>
              </a:rPr>
              <a:t>: Тресе се </a:t>
            </a:r>
            <a:r>
              <a:rPr lang="sr-Cyrl-RS" b="1" i="1" dirty="0">
                <a:solidFill>
                  <a:srgbClr val="FF0000"/>
                </a:solidFill>
              </a:rPr>
              <a:t>од страха</a:t>
            </a:r>
            <a:r>
              <a:rPr lang="sr-Cyrl-RS" b="1" dirty="0">
                <a:solidFill>
                  <a:srgbClr val="FFFF00"/>
                </a:solidFill>
              </a:rPr>
              <a:t>.</a:t>
            </a:r>
          </a:p>
          <a:p>
            <a:pPr marL="285750" indent="-285750" algn="ctr">
              <a:buFontTx/>
              <a:buChar char="-"/>
            </a:pPr>
            <a:r>
              <a:rPr lang="sr-Cyrl-RS" b="1" dirty="0">
                <a:solidFill>
                  <a:srgbClr val="FFFF00"/>
                </a:solidFill>
              </a:rPr>
              <a:t>узрок </a:t>
            </a:r>
            <a:r>
              <a:rPr lang="sr-Cyrl-RS" b="1" dirty="0" err="1">
                <a:solidFill>
                  <a:srgbClr val="FFFF00"/>
                </a:solidFill>
              </a:rPr>
              <a:t>стимулатор</a:t>
            </a:r>
            <a:r>
              <a:rPr lang="sr-Cyrl-RS" b="1" dirty="0">
                <a:solidFill>
                  <a:srgbClr val="FFFF00"/>
                </a:solidFill>
              </a:rPr>
              <a:t>: Отворила је његово писмо </a:t>
            </a:r>
            <a:r>
              <a:rPr lang="sr-Cyrl-RS" b="1" i="1" dirty="0">
                <a:solidFill>
                  <a:srgbClr val="FF0000"/>
                </a:solidFill>
              </a:rPr>
              <a:t>из радозналости</a:t>
            </a:r>
            <a:r>
              <a:rPr lang="sr-Cyrl-RS" b="1" dirty="0">
                <a:solidFill>
                  <a:srgbClr val="FFFF00"/>
                </a:solidFill>
              </a:rPr>
              <a:t>.</a:t>
            </a:r>
          </a:p>
          <a:p>
            <a:pPr marL="285750" indent="-285750" algn="ctr">
              <a:buFontTx/>
              <a:buChar char="-"/>
            </a:pPr>
            <a:r>
              <a:rPr lang="sr-Cyrl-RS" b="1" dirty="0">
                <a:solidFill>
                  <a:srgbClr val="FFFF00"/>
                </a:solidFill>
              </a:rPr>
              <a:t>узрок разлог: Допала му се </a:t>
            </a:r>
            <a:r>
              <a:rPr lang="sr-Cyrl-RS" b="1" i="1" dirty="0">
                <a:solidFill>
                  <a:srgbClr val="FF0000"/>
                </a:solidFill>
              </a:rPr>
              <a:t>због своје духовитости.</a:t>
            </a:r>
          </a:p>
          <a:p>
            <a:pPr marL="285750" indent="-285750" algn="ctr">
              <a:buFontTx/>
              <a:buChar char="-"/>
            </a:pPr>
            <a:r>
              <a:rPr lang="sr-Cyrl-RS" b="1" i="1" dirty="0">
                <a:solidFill>
                  <a:srgbClr val="FFFF00"/>
                </a:solidFill>
              </a:rPr>
              <a:t>узрок повод: </a:t>
            </a:r>
            <a:r>
              <a:rPr lang="sr-Cyrl-RS" b="1" i="1" dirty="0">
                <a:solidFill>
                  <a:srgbClr val="FF0000"/>
                </a:solidFill>
              </a:rPr>
              <a:t>Поводом њене одлуке </a:t>
            </a:r>
            <a:r>
              <a:rPr lang="sr-Cyrl-RS" b="1" dirty="0">
                <a:solidFill>
                  <a:srgbClr val="FFFF00"/>
                </a:solidFill>
              </a:rPr>
              <a:t>да купи земљу, послао јој је новац.</a:t>
            </a:r>
          </a:p>
          <a:p>
            <a:pPr marL="285750" indent="-285750" algn="ctr">
              <a:buFontTx/>
              <a:buChar char="-"/>
            </a:pPr>
            <a:r>
              <a:rPr lang="sr-Cyrl-RS" b="1" dirty="0">
                <a:solidFill>
                  <a:srgbClr val="FFFF00"/>
                </a:solidFill>
              </a:rPr>
              <a:t>узрок критеријум: </a:t>
            </a:r>
            <a:r>
              <a:rPr lang="sr-Cyrl-RS" b="1" i="1" dirty="0">
                <a:solidFill>
                  <a:srgbClr val="FF0000"/>
                </a:solidFill>
              </a:rPr>
              <a:t>На основу њеног понашања</a:t>
            </a:r>
            <a:r>
              <a:rPr lang="sr-Cyrl-RS" b="1" dirty="0">
                <a:solidFill>
                  <a:srgbClr val="FFFF00"/>
                </a:solidFill>
              </a:rPr>
              <a:t>, знам да </a:t>
            </a:r>
            <a:r>
              <a:rPr lang="sr-Latn-RS" b="1" dirty="0">
                <a:solidFill>
                  <a:srgbClr val="FFFF00"/>
                </a:solidFill>
              </a:rPr>
              <a:t>je </a:t>
            </a:r>
            <a:r>
              <a:rPr lang="sr-Cyrl-RS" b="1" dirty="0">
                <a:solidFill>
                  <a:srgbClr val="FFFF00"/>
                </a:solidFill>
              </a:rPr>
              <a:t>пала на испиту.</a:t>
            </a:r>
          </a:p>
        </p:txBody>
      </p:sp>
      <p:sp>
        <p:nvSpPr>
          <p:cNvPr id="6" name="Стрелица: надоле 5">
            <a:extLst>
              <a:ext uri="{FF2B5EF4-FFF2-40B4-BE49-F238E27FC236}">
                <a16:creationId xmlns:a16="http://schemas.microsoft.com/office/drawing/2014/main" id="{D3615D03-8ECB-4453-A9C5-B603E0E6297C}"/>
              </a:ext>
            </a:extLst>
          </p:cNvPr>
          <p:cNvSpPr/>
          <p:nvPr/>
        </p:nvSpPr>
        <p:spPr>
          <a:xfrm>
            <a:off x="3190240" y="1415988"/>
            <a:ext cx="294640" cy="989861"/>
          </a:xfrm>
          <a:prstGeom prst="downArrow">
            <a:avLst/>
          </a:prstGeom>
          <a:ln>
            <a:solidFill>
              <a:srgbClr val="00B05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RS"/>
          </a:p>
        </p:txBody>
      </p:sp>
      <p:sp>
        <p:nvSpPr>
          <p:cNvPr id="7" name="Стрелица: надоле 6">
            <a:extLst>
              <a:ext uri="{FF2B5EF4-FFF2-40B4-BE49-F238E27FC236}">
                <a16:creationId xmlns:a16="http://schemas.microsoft.com/office/drawing/2014/main" id="{939E2829-F96F-42BB-929F-9199F943F1FB}"/>
              </a:ext>
            </a:extLst>
          </p:cNvPr>
          <p:cNvSpPr/>
          <p:nvPr/>
        </p:nvSpPr>
        <p:spPr>
          <a:xfrm>
            <a:off x="6599265" y="1415988"/>
            <a:ext cx="218095" cy="448321"/>
          </a:xfrm>
          <a:prstGeom prst="downArrow">
            <a:avLst/>
          </a:prstGeom>
          <a:ln>
            <a:solidFill>
              <a:srgbClr val="00B05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RS"/>
          </a:p>
        </p:txBody>
      </p:sp>
      <p:sp>
        <p:nvSpPr>
          <p:cNvPr id="8" name="Правоугаоник: са заобљеним угловима 7">
            <a:extLst>
              <a:ext uri="{FF2B5EF4-FFF2-40B4-BE49-F238E27FC236}">
                <a16:creationId xmlns:a16="http://schemas.microsoft.com/office/drawing/2014/main" id="{DD9751D9-4FEC-4E73-B3D0-AFA77C289C4D}"/>
              </a:ext>
            </a:extLst>
          </p:cNvPr>
          <p:cNvSpPr/>
          <p:nvPr/>
        </p:nvSpPr>
        <p:spPr>
          <a:xfrm>
            <a:off x="10637520" y="6390640"/>
            <a:ext cx="1016000" cy="3962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val="278448579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21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6000"/>
                            </p:stCondLst>
                            <p:childTnLst>
                              <p:par>
                                <p:cTn id="13" presetID="5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8000"/>
                            </p:stCondLst>
                            <p:childTnLst>
                              <p:par>
                                <p:cTn id="19" presetID="45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1000"/>
                            </p:stCondLst>
                            <p:childTnLst>
                              <p:par>
                                <p:cTn id="25" presetID="45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4000"/>
                            </p:stCondLst>
                            <p:childTnLst>
                              <p:par>
                                <p:cTn id="31" presetID="5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6000"/>
                            </p:stCondLst>
                            <p:childTnLst>
                              <p:par>
                                <p:cTn id="37" presetID="45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9000"/>
                            </p:stCondLst>
                            <p:childTnLst>
                              <p:par>
                                <p:cTn id="43" presetID="45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2000"/>
                            </p:stCondLst>
                            <p:childTnLst>
                              <p:par>
                                <p:cTn id="49" presetID="45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5000"/>
                            </p:stCondLst>
                            <p:childTnLst>
                              <p:par>
                                <p:cTn id="55" presetID="45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8000"/>
                            </p:stCondLst>
                            <p:childTnLst>
                              <p:par>
                                <p:cTn id="61" presetID="45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31000"/>
                            </p:stCondLst>
                            <p:childTnLst>
                              <p:par>
                                <p:cTn id="67" presetID="45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2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34000"/>
                            </p:stCondLst>
                            <p:childTnLst>
                              <p:par>
                                <p:cTn id="73" presetID="45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2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2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build="p" animBg="1"/>
      <p:bldP spid="5" grpId="0" build="p" animBg="1"/>
      <p:bldP spid="6" grpId="0" animBg="1"/>
      <p:bldP spid="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авоугаоник: са заобљеним угловима 1">
            <a:extLst>
              <a:ext uri="{FF2B5EF4-FFF2-40B4-BE49-F238E27FC236}">
                <a16:creationId xmlns:a16="http://schemas.microsoft.com/office/drawing/2014/main" id="{421A1A01-2C6E-4867-8C62-C6DC408025F1}"/>
              </a:ext>
            </a:extLst>
          </p:cNvPr>
          <p:cNvSpPr/>
          <p:nvPr/>
        </p:nvSpPr>
        <p:spPr>
          <a:xfrm>
            <a:off x="2911876" y="195309"/>
            <a:ext cx="3870664" cy="497149"/>
          </a:xfrm>
          <a:prstGeom prst="roundRect">
            <a:avLst/>
          </a:prstGeom>
          <a:solidFill>
            <a:srgbClr val="7030A0"/>
          </a:solidFill>
          <a:ln>
            <a:solidFill>
              <a:srgbClr val="FFFF00"/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b="1" dirty="0">
                <a:solidFill>
                  <a:srgbClr val="FFFF00"/>
                </a:solidFill>
              </a:rPr>
              <a:t>АДВЕРБИЈАЛНА ОДРЕДБА НАЧИНА И ПОРЕЂЕЊА</a:t>
            </a:r>
          </a:p>
        </p:txBody>
      </p:sp>
      <p:sp>
        <p:nvSpPr>
          <p:cNvPr id="3" name="Правоугаоник: са заобљеним угловима 2">
            <a:extLst>
              <a:ext uri="{FF2B5EF4-FFF2-40B4-BE49-F238E27FC236}">
                <a16:creationId xmlns:a16="http://schemas.microsoft.com/office/drawing/2014/main" id="{4BE2A3E3-7143-4087-BFB6-1DB902D5B6A8}"/>
              </a:ext>
            </a:extLst>
          </p:cNvPr>
          <p:cNvSpPr/>
          <p:nvPr/>
        </p:nvSpPr>
        <p:spPr>
          <a:xfrm>
            <a:off x="630315" y="1526959"/>
            <a:ext cx="2547891" cy="772358"/>
          </a:xfrm>
          <a:prstGeom prst="roundRect">
            <a:avLst/>
          </a:prstGeom>
          <a:solidFill>
            <a:srgbClr val="0070C0"/>
          </a:solidFill>
          <a:ln>
            <a:solidFill>
              <a:srgbClr val="FFC000"/>
            </a:solidFill>
          </a:ln>
          <a:effectLst>
            <a:glow rad="1397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b="1" dirty="0">
                <a:solidFill>
                  <a:srgbClr val="FFFF00"/>
                </a:solidFill>
              </a:rPr>
              <a:t>ПОРЕДБЕНЕ КОНСТРУКЦИЈЕ: Ана је виша </a:t>
            </a:r>
            <a:r>
              <a:rPr lang="sr-Cyrl-RS" b="1" i="1" dirty="0">
                <a:solidFill>
                  <a:srgbClr val="FF0000"/>
                </a:solidFill>
              </a:rPr>
              <a:t>од Иве</a:t>
            </a:r>
            <a:r>
              <a:rPr lang="sr-Cyrl-RS" b="1" dirty="0">
                <a:solidFill>
                  <a:srgbClr val="FFFF00"/>
                </a:solidFill>
              </a:rPr>
              <a:t>.</a:t>
            </a:r>
          </a:p>
        </p:txBody>
      </p:sp>
      <p:sp>
        <p:nvSpPr>
          <p:cNvPr id="4" name="Правоугаоник: са заобљеним угловима 3">
            <a:extLst>
              <a:ext uri="{FF2B5EF4-FFF2-40B4-BE49-F238E27FC236}">
                <a16:creationId xmlns:a16="http://schemas.microsoft.com/office/drawing/2014/main" id="{F8F58B74-B6BA-4DA0-8F56-A08938C48EFE}"/>
              </a:ext>
            </a:extLst>
          </p:cNvPr>
          <p:cNvSpPr/>
          <p:nvPr/>
        </p:nvSpPr>
        <p:spPr>
          <a:xfrm>
            <a:off x="4021584" y="1526959"/>
            <a:ext cx="2263806" cy="1455938"/>
          </a:xfrm>
          <a:prstGeom prst="roundRect">
            <a:avLst/>
          </a:prstGeom>
          <a:solidFill>
            <a:srgbClr val="0070C0"/>
          </a:solidFill>
          <a:ln>
            <a:solidFill>
              <a:srgbClr val="FFC000"/>
            </a:solidFill>
          </a:ln>
          <a:effectLst>
            <a:glow rad="1397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b="1" dirty="0">
                <a:solidFill>
                  <a:srgbClr val="FFFF00"/>
                </a:solidFill>
              </a:rPr>
              <a:t>ПОРЕДБЕНО – НАЧИНСКЕ КОНСТРУКЦИЈЕ: Плива </a:t>
            </a:r>
            <a:r>
              <a:rPr lang="sr-Cyrl-RS" b="1" i="1" dirty="0">
                <a:solidFill>
                  <a:srgbClr val="FF0000"/>
                </a:solidFill>
              </a:rPr>
              <a:t>као делфин</a:t>
            </a:r>
            <a:r>
              <a:rPr lang="sr-Cyrl-RS" b="1" dirty="0">
                <a:solidFill>
                  <a:srgbClr val="FFFF00"/>
                </a:solidFill>
              </a:rPr>
              <a:t>.</a:t>
            </a:r>
          </a:p>
        </p:txBody>
      </p:sp>
      <p:sp>
        <p:nvSpPr>
          <p:cNvPr id="5" name="Правоугаоник: са заобљеним угловима 4">
            <a:extLst>
              <a:ext uri="{FF2B5EF4-FFF2-40B4-BE49-F238E27FC236}">
                <a16:creationId xmlns:a16="http://schemas.microsoft.com/office/drawing/2014/main" id="{AABEBCEF-4A37-4622-A661-0CC5DFCE9748}"/>
              </a:ext>
            </a:extLst>
          </p:cNvPr>
          <p:cNvSpPr/>
          <p:nvPr/>
        </p:nvSpPr>
        <p:spPr>
          <a:xfrm>
            <a:off x="6782540" y="1526959"/>
            <a:ext cx="2911876" cy="1047565"/>
          </a:xfrm>
          <a:prstGeom prst="roundRect">
            <a:avLst/>
          </a:prstGeom>
          <a:solidFill>
            <a:srgbClr val="0070C0"/>
          </a:solidFill>
          <a:ln>
            <a:solidFill>
              <a:srgbClr val="FFC000"/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b="1" dirty="0">
                <a:solidFill>
                  <a:srgbClr val="FFFF00"/>
                </a:solidFill>
              </a:rPr>
              <a:t>НАЧИНСКЕ КОНСТРУКЦИЈЕ: </a:t>
            </a:r>
            <a:r>
              <a:rPr lang="sr-Cyrl-RS" b="1" i="1" dirty="0">
                <a:solidFill>
                  <a:srgbClr val="FF0000"/>
                </a:solidFill>
              </a:rPr>
              <a:t>Брзо</a:t>
            </a:r>
            <a:r>
              <a:rPr lang="sr-Cyrl-RS" b="1" dirty="0">
                <a:solidFill>
                  <a:srgbClr val="FFFF00"/>
                </a:solidFill>
              </a:rPr>
              <a:t> иде. Прича </a:t>
            </a:r>
            <a:r>
              <a:rPr lang="sr-Cyrl-RS" b="1" i="1" dirty="0">
                <a:solidFill>
                  <a:srgbClr val="FF0000"/>
                </a:solidFill>
              </a:rPr>
              <a:t>себи у њедра</a:t>
            </a:r>
            <a:r>
              <a:rPr lang="sr-Cyrl-RS" b="1" dirty="0">
                <a:solidFill>
                  <a:srgbClr val="FFFF00"/>
                </a:solidFill>
              </a:rPr>
              <a:t>.</a:t>
            </a:r>
          </a:p>
        </p:txBody>
      </p:sp>
      <p:sp>
        <p:nvSpPr>
          <p:cNvPr id="6" name="Стрелица: надоле 5">
            <a:extLst>
              <a:ext uri="{FF2B5EF4-FFF2-40B4-BE49-F238E27FC236}">
                <a16:creationId xmlns:a16="http://schemas.microsoft.com/office/drawing/2014/main" id="{0F69EDDB-3382-4EB1-BDF7-C94A19C94114}"/>
              </a:ext>
            </a:extLst>
          </p:cNvPr>
          <p:cNvSpPr/>
          <p:nvPr/>
        </p:nvSpPr>
        <p:spPr>
          <a:xfrm>
            <a:off x="2911876" y="772160"/>
            <a:ext cx="266330" cy="754799"/>
          </a:xfrm>
          <a:prstGeom prst="downArrow">
            <a:avLst/>
          </a:prstGeom>
          <a:ln>
            <a:solidFill>
              <a:srgbClr val="FFFF00"/>
            </a:solidFill>
          </a:ln>
          <a:effectLst>
            <a:glow rad="139700">
              <a:schemeClr val="accent5">
                <a:satMod val="175000"/>
                <a:alpha val="40000"/>
              </a:schemeClr>
            </a:glow>
          </a:effectLst>
          <a:scene3d>
            <a:camera prst="isometricRightUp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RS"/>
          </a:p>
        </p:txBody>
      </p:sp>
      <p:sp>
        <p:nvSpPr>
          <p:cNvPr id="7" name="Стрелица: надоле 6">
            <a:extLst>
              <a:ext uri="{FF2B5EF4-FFF2-40B4-BE49-F238E27FC236}">
                <a16:creationId xmlns:a16="http://schemas.microsoft.com/office/drawing/2014/main" id="{0656CB10-D48F-4FD6-A4D9-5815F0ECE8BD}"/>
              </a:ext>
            </a:extLst>
          </p:cNvPr>
          <p:cNvSpPr/>
          <p:nvPr/>
        </p:nvSpPr>
        <p:spPr>
          <a:xfrm>
            <a:off x="4907280" y="754601"/>
            <a:ext cx="266330" cy="754799"/>
          </a:xfrm>
          <a:prstGeom prst="downArrow">
            <a:avLst/>
          </a:prstGeom>
          <a:ln>
            <a:solidFill>
              <a:srgbClr val="0070C0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RS"/>
          </a:p>
        </p:txBody>
      </p:sp>
      <p:sp>
        <p:nvSpPr>
          <p:cNvPr id="8" name="Стрелица: надоле 7">
            <a:extLst>
              <a:ext uri="{FF2B5EF4-FFF2-40B4-BE49-F238E27FC236}">
                <a16:creationId xmlns:a16="http://schemas.microsoft.com/office/drawing/2014/main" id="{C638CDF6-1E40-4E73-BB0C-48B0721CB2CF}"/>
              </a:ext>
            </a:extLst>
          </p:cNvPr>
          <p:cNvSpPr/>
          <p:nvPr/>
        </p:nvSpPr>
        <p:spPr>
          <a:xfrm>
            <a:off x="6678818" y="719483"/>
            <a:ext cx="235852" cy="772358"/>
          </a:xfrm>
          <a:prstGeom prst="downArrow">
            <a:avLst/>
          </a:prstGeom>
          <a:ln>
            <a:solidFill>
              <a:srgbClr val="7030A0"/>
            </a:solidFill>
          </a:ln>
          <a:effectLst>
            <a:glow rad="139700">
              <a:schemeClr val="accent4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RS"/>
          </a:p>
        </p:txBody>
      </p:sp>
      <p:sp>
        <p:nvSpPr>
          <p:cNvPr id="9" name="Правоугаоник: са заобљеним угловима 8">
            <a:extLst>
              <a:ext uri="{FF2B5EF4-FFF2-40B4-BE49-F238E27FC236}">
                <a16:creationId xmlns:a16="http://schemas.microsoft.com/office/drawing/2014/main" id="{9AA09ACE-DBAD-4BAA-A991-5EBAFA3D253A}"/>
              </a:ext>
            </a:extLst>
          </p:cNvPr>
          <p:cNvSpPr/>
          <p:nvPr/>
        </p:nvSpPr>
        <p:spPr>
          <a:xfrm>
            <a:off x="10657840" y="6339840"/>
            <a:ext cx="985520" cy="447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val="2854724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000"/>
                            </p:stCondLst>
                            <p:childTnLst>
                              <p:par>
                                <p:cTn id="38" presetID="5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0"/>
                            </p:stCondLst>
                            <p:childTnLst>
                              <p:par>
                                <p:cTn id="44" presetID="45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8000"/>
                            </p:stCondLst>
                            <p:childTnLst>
                              <p:par>
                                <p:cTn id="50" presetID="5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0000"/>
                            </p:stCondLst>
                            <p:childTnLst>
                              <p:par>
                                <p:cTn id="56" presetID="26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3000"/>
                            </p:stCondLst>
                            <p:childTnLst>
                              <p:par>
                                <p:cTn id="73" presetID="5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5000"/>
                            </p:stCondLst>
                            <p:childTnLst>
                              <p:par>
                                <p:cTn id="79" presetID="3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квир за текст 1">
            <a:extLst>
              <a:ext uri="{FF2B5EF4-FFF2-40B4-BE49-F238E27FC236}">
                <a16:creationId xmlns:a16="http://schemas.microsoft.com/office/drawing/2014/main" id="{CE26B2AE-8084-47CC-86D9-DD79CD03FA30}"/>
              </a:ext>
            </a:extLst>
          </p:cNvPr>
          <p:cNvSpPr txBox="1"/>
          <p:nvPr/>
        </p:nvSpPr>
        <p:spPr>
          <a:xfrm>
            <a:off x="2858610" y="363984"/>
            <a:ext cx="5814873" cy="369332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r>
              <a:rPr lang="sr-Cyrl-RS" b="1" dirty="0">
                <a:solidFill>
                  <a:srgbClr val="FFFF00"/>
                </a:solidFill>
              </a:rPr>
              <a:t>ОСТАЛИ ТИПОВИ АДВЕРБИЈАЛНИХ ОДРЕДАБА</a:t>
            </a:r>
          </a:p>
        </p:txBody>
      </p:sp>
      <p:sp>
        <p:nvSpPr>
          <p:cNvPr id="3" name="Оквир за текст 2">
            <a:extLst>
              <a:ext uri="{FF2B5EF4-FFF2-40B4-BE49-F238E27FC236}">
                <a16:creationId xmlns:a16="http://schemas.microsoft.com/office/drawing/2014/main" id="{8873B7F2-5129-465A-A1DA-410E28FB24F7}"/>
              </a:ext>
            </a:extLst>
          </p:cNvPr>
          <p:cNvSpPr txBox="1"/>
          <p:nvPr/>
        </p:nvSpPr>
        <p:spPr>
          <a:xfrm>
            <a:off x="1118585" y="1180730"/>
            <a:ext cx="8300623" cy="3139321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sr-Cyrl-RS" dirty="0"/>
              <a:t>А) </a:t>
            </a:r>
            <a:r>
              <a:rPr lang="sr-Cyrl-RS" b="1" dirty="0">
                <a:solidFill>
                  <a:schemeClr val="tx2"/>
                </a:solidFill>
              </a:rPr>
              <a:t>одредба пропратне околности</a:t>
            </a:r>
            <a:r>
              <a:rPr lang="sr-Cyrl-RS" dirty="0"/>
              <a:t>: Често идем улицом </a:t>
            </a:r>
            <a:r>
              <a:rPr lang="sr-Cyrl-RS" b="1" dirty="0">
                <a:solidFill>
                  <a:schemeClr val="tx2"/>
                </a:solidFill>
              </a:rPr>
              <a:t>читајући књигу</a:t>
            </a:r>
            <a:r>
              <a:rPr lang="sr-Cyrl-RS" dirty="0">
                <a:solidFill>
                  <a:schemeClr val="tx2"/>
                </a:solidFill>
              </a:rPr>
              <a:t>.</a:t>
            </a:r>
          </a:p>
          <a:p>
            <a:r>
              <a:rPr lang="sr-Cyrl-RS" dirty="0">
                <a:solidFill>
                  <a:schemeClr val="bg1"/>
                </a:solidFill>
              </a:rPr>
              <a:t>Б) </a:t>
            </a:r>
            <a:r>
              <a:rPr lang="sr-Cyrl-RS" b="1" dirty="0">
                <a:solidFill>
                  <a:schemeClr val="tx1"/>
                </a:solidFill>
              </a:rPr>
              <a:t>одредба </a:t>
            </a:r>
            <a:r>
              <a:rPr lang="sr-Cyrl-RS" b="1" dirty="0" err="1">
                <a:solidFill>
                  <a:schemeClr val="tx1"/>
                </a:solidFill>
              </a:rPr>
              <a:t>намјере</a:t>
            </a:r>
            <a:r>
              <a:rPr lang="sr-Cyrl-RS" b="1" dirty="0">
                <a:solidFill>
                  <a:schemeClr val="tx1"/>
                </a:solidFill>
              </a:rPr>
              <a:t>/циља</a:t>
            </a:r>
            <a:r>
              <a:rPr lang="sr-Cyrl-RS" dirty="0">
                <a:solidFill>
                  <a:schemeClr val="bg1"/>
                </a:solidFill>
              </a:rPr>
              <a:t>: </a:t>
            </a:r>
            <a:r>
              <a:rPr lang="sr-Cyrl-RS" b="1" dirty="0">
                <a:solidFill>
                  <a:schemeClr val="tx1"/>
                </a:solidFill>
              </a:rPr>
              <a:t>Ради пописа књига </a:t>
            </a:r>
            <a:r>
              <a:rPr lang="sr-Cyrl-RS" dirty="0">
                <a:solidFill>
                  <a:schemeClr val="bg1"/>
                </a:solidFill>
              </a:rPr>
              <a:t>затварају књижаре.</a:t>
            </a:r>
          </a:p>
          <a:p>
            <a:r>
              <a:rPr lang="sr-Cyrl-RS" dirty="0">
                <a:solidFill>
                  <a:schemeClr val="bg1"/>
                </a:solidFill>
              </a:rPr>
              <a:t>В) </a:t>
            </a:r>
            <a:r>
              <a:rPr lang="sr-Cyrl-RS" b="1" dirty="0">
                <a:solidFill>
                  <a:schemeClr val="tx1"/>
                </a:solidFill>
              </a:rPr>
              <a:t>одредба допуштања</a:t>
            </a:r>
            <a:r>
              <a:rPr lang="sr-Cyrl-RS" dirty="0">
                <a:solidFill>
                  <a:schemeClr val="bg1"/>
                </a:solidFill>
              </a:rPr>
              <a:t>: </a:t>
            </a:r>
            <a:r>
              <a:rPr lang="sr-Cyrl-RS" b="1" dirty="0">
                <a:solidFill>
                  <a:schemeClr val="tx1"/>
                </a:solidFill>
              </a:rPr>
              <a:t>Упркос њеној жељи</a:t>
            </a:r>
            <a:r>
              <a:rPr lang="sr-Cyrl-RS" dirty="0">
                <a:solidFill>
                  <a:schemeClr val="bg1"/>
                </a:solidFill>
              </a:rPr>
              <a:t>, није то купио.</a:t>
            </a:r>
          </a:p>
          <a:p>
            <a:r>
              <a:rPr lang="sr-Cyrl-RS" dirty="0">
                <a:solidFill>
                  <a:schemeClr val="bg1"/>
                </a:solidFill>
              </a:rPr>
              <a:t>Г) </a:t>
            </a:r>
            <a:r>
              <a:rPr lang="sr-Cyrl-RS" b="1" dirty="0">
                <a:solidFill>
                  <a:schemeClr val="tx1"/>
                </a:solidFill>
              </a:rPr>
              <a:t>одредба услова</a:t>
            </a:r>
            <a:r>
              <a:rPr lang="sr-Cyrl-RS" dirty="0">
                <a:solidFill>
                  <a:schemeClr val="bg1"/>
                </a:solidFill>
              </a:rPr>
              <a:t>: </a:t>
            </a:r>
            <a:r>
              <a:rPr lang="sr-Cyrl-RS" b="1" dirty="0">
                <a:solidFill>
                  <a:schemeClr val="tx1"/>
                </a:solidFill>
              </a:rPr>
              <a:t>У случају кише</a:t>
            </a:r>
            <a:r>
              <a:rPr lang="sr-Cyrl-RS" dirty="0">
                <a:solidFill>
                  <a:schemeClr val="bg1"/>
                </a:solidFill>
              </a:rPr>
              <a:t>, нећу ићи.</a:t>
            </a:r>
          </a:p>
          <a:p>
            <a:r>
              <a:rPr lang="sr-Cyrl-RS" dirty="0">
                <a:solidFill>
                  <a:schemeClr val="bg1"/>
                </a:solidFill>
              </a:rPr>
              <a:t>Д) </a:t>
            </a:r>
            <a:r>
              <a:rPr lang="sr-Cyrl-RS" b="1" dirty="0">
                <a:solidFill>
                  <a:schemeClr val="tx1"/>
                </a:solidFill>
              </a:rPr>
              <a:t>одредба посљедице</a:t>
            </a:r>
            <a:r>
              <a:rPr lang="sr-Cyrl-RS" dirty="0">
                <a:solidFill>
                  <a:schemeClr val="bg1"/>
                </a:solidFill>
              </a:rPr>
              <a:t>: Она је оздравила, </a:t>
            </a:r>
            <a:r>
              <a:rPr lang="sr-Cyrl-RS" b="1" dirty="0">
                <a:solidFill>
                  <a:schemeClr val="tx1"/>
                </a:solidFill>
              </a:rPr>
              <a:t>на радост </a:t>
            </a:r>
            <a:r>
              <a:rPr lang="sr-Cyrl-RS" dirty="0">
                <a:solidFill>
                  <a:schemeClr val="bg1"/>
                </a:solidFill>
              </a:rPr>
              <a:t>цијеле породице.</a:t>
            </a:r>
          </a:p>
          <a:p>
            <a:r>
              <a:rPr lang="sr-Cyrl-RS" dirty="0">
                <a:solidFill>
                  <a:schemeClr val="bg1"/>
                </a:solidFill>
              </a:rPr>
              <a:t>Ђ) </a:t>
            </a:r>
            <a:r>
              <a:rPr lang="sr-Cyrl-RS" b="1" dirty="0">
                <a:solidFill>
                  <a:schemeClr val="tx1"/>
                </a:solidFill>
              </a:rPr>
              <a:t>одредба </a:t>
            </a:r>
            <a:r>
              <a:rPr lang="sr-Cyrl-RS" b="1" dirty="0" err="1">
                <a:solidFill>
                  <a:schemeClr val="tx1"/>
                </a:solidFill>
              </a:rPr>
              <a:t>мјере</a:t>
            </a:r>
            <a:r>
              <a:rPr lang="sr-Cyrl-RS" b="1" dirty="0">
                <a:solidFill>
                  <a:schemeClr val="tx1"/>
                </a:solidFill>
              </a:rPr>
              <a:t>/количине</a:t>
            </a:r>
            <a:r>
              <a:rPr lang="sr-Cyrl-RS" dirty="0">
                <a:solidFill>
                  <a:schemeClr val="bg1"/>
                </a:solidFill>
              </a:rPr>
              <a:t>: Скратила је сукњу </a:t>
            </a:r>
            <a:r>
              <a:rPr lang="sr-Cyrl-RS" b="1" dirty="0">
                <a:solidFill>
                  <a:schemeClr val="tx1"/>
                </a:solidFill>
              </a:rPr>
              <a:t>за два прста</a:t>
            </a:r>
            <a:r>
              <a:rPr lang="sr-Cyrl-RS" dirty="0">
                <a:solidFill>
                  <a:schemeClr val="tx1"/>
                </a:solidFill>
              </a:rPr>
              <a:t>.</a:t>
            </a:r>
            <a:r>
              <a:rPr lang="sr-Cyrl-RS" dirty="0">
                <a:solidFill>
                  <a:schemeClr val="bg1"/>
                </a:solidFill>
              </a:rPr>
              <a:t> </a:t>
            </a:r>
          </a:p>
          <a:p>
            <a:r>
              <a:rPr lang="sr-Cyrl-RS" dirty="0">
                <a:solidFill>
                  <a:schemeClr val="bg1"/>
                </a:solidFill>
              </a:rPr>
              <a:t>Е) </a:t>
            </a:r>
            <a:r>
              <a:rPr lang="sr-Cyrl-RS" b="1" dirty="0">
                <a:solidFill>
                  <a:schemeClr val="tx1"/>
                </a:solidFill>
              </a:rPr>
              <a:t>одредба средства</a:t>
            </a:r>
            <a:r>
              <a:rPr lang="sr-Cyrl-RS" dirty="0">
                <a:solidFill>
                  <a:schemeClr val="bg1"/>
                </a:solidFill>
              </a:rPr>
              <a:t>: Возим се </a:t>
            </a:r>
            <a:r>
              <a:rPr lang="sr-Cyrl-RS" b="1" dirty="0">
                <a:solidFill>
                  <a:schemeClr val="tx1"/>
                </a:solidFill>
              </a:rPr>
              <a:t>аутобусом</a:t>
            </a:r>
            <a:r>
              <a:rPr lang="sr-Cyrl-RS" dirty="0">
                <a:solidFill>
                  <a:schemeClr val="tx1"/>
                </a:solidFill>
              </a:rPr>
              <a:t>.</a:t>
            </a:r>
          </a:p>
          <a:p>
            <a:r>
              <a:rPr lang="sr-Cyrl-RS" dirty="0">
                <a:solidFill>
                  <a:schemeClr val="bg1"/>
                </a:solidFill>
              </a:rPr>
              <a:t>Ж) </a:t>
            </a:r>
            <a:r>
              <a:rPr lang="sr-Cyrl-RS" b="1" dirty="0">
                <a:solidFill>
                  <a:schemeClr val="tx1"/>
                </a:solidFill>
              </a:rPr>
              <a:t>одредба друштва</a:t>
            </a:r>
            <a:r>
              <a:rPr lang="sr-Cyrl-RS" dirty="0">
                <a:solidFill>
                  <a:schemeClr val="bg1"/>
                </a:solidFill>
              </a:rPr>
              <a:t>: Шета </a:t>
            </a:r>
            <a:r>
              <a:rPr lang="sr-Cyrl-RS" b="1" dirty="0">
                <a:solidFill>
                  <a:schemeClr val="tx1"/>
                </a:solidFill>
              </a:rPr>
              <a:t>с мајком</a:t>
            </a:r>
            <a:r>
              <a:rPr lang="sr-Cyrl-RS" dirty="0">
                <a:solidFill>
                  <a:schemeClr val="bg1"/>
                </a:solidFill>
              </a:rPr>
              <a:t>. Ишао је </a:t>
            </a:r>
            <a:r>
              <a:rPr lang="sr-Cyrl-RS" b="1" dirty="0">
                <a:solidFill>
                  <a:schemeClr val="tx1"/>
                </a:solidFill>
              </a:rPr>
              <a:t>с нама </a:t>
            </a:r>
            <a:r>
              <a:rPr lang="sr-Cyrl-RS" dirty="0">
                <a:solidFill>
                  <a:schemeClr val="bg1"/>
                </a:solidFill>
              </a:rPr>
              <a:t>на пливање.</a:t>
            </a:r>
          </a:p>
          <a:p>
            <a:r>
              <a:rPr lang="sr-Cyrl-RS" dirty="0">
                <a:solidFill>
                  <a:schemeClr val="bg1"/>
                </a:solidFill>
              </a:rPr>
              <a:t>З) </a:t>
            </a:r>
            <a:r>
              <a:rPr lang="sr-Cyrl-RS" b="1" dirty="0">
                <a:solidFill>
                  <a:schemeClr val="tx1"/>
                </a:solidFill>
              </a:rPr>
              <a:t>одредба опште околности</a:t>
            </a:r>
            <a:r>
              <a:rPr lang="sr-Cyrl-RS" dirty="0">
                <a:solidFill>
                  <a:schemeClr val="bg1"/>
                </a:solidFill>
              </a:rPr>
              <a:t>: </a:t>
            </a:r>
            <a:r>
              <a:rPr lang="sr-Cyrl-RS" b="1" dirty="0">
                <a:solidFill>
                  <a:schemeClr val="tx1"/>
                </a:solidFill>
              </a:rPr>
              <a:t>У тучи </a:t>
            </a:r>
            <a:r>
              <a:rPr lang="sr-Cyrl-RS" dirty="0">
                <a:solidFill>
                  <a:schemeClr val="bg1"/>
                </a:solidFill>
              </a:rPr>
              <a:t>је извукао дебљи крај.</a:t>
            </a:r>
          </a:p>
          <a:p>
            <a:r>
              <a:rPr lang="sr-Cyrl-RS" dirty="0">
                <a:solidFill>
                  <a:schemeClr val="bg1"/>
                </a:solidFill>
              </a:rPr>
              <a:t>И) </a:t>
            </a:r>
            <a:r>
              <a:rPr lang="sr-Cyrl-RS" b="1" dirty="0">
                <a:solidFill>
                  <a:schemeClr val="tx1"/>
                </a:solidFill>
              </a:rPr>
              <a:t>одредба изузимања</a:t>
            </a:r>
            <a:r>
              <a:rPr lang="sr-Cyrl-RS" dirty="0">
                <a:solidFill>
                  <a:schemeClr val="bg1"/>
                </a:solidFill>
              </a:rPr>
              <a:t>: Дошли су сви </a:t>
            </a:r>
            <a:r>
              <a:rPr lang="sr-Cyrl-RS" b="1" dirty="0">
                <a:solidFill>
                  <a:schemeClr val="tx1"/>
                </a:solidFill>
              </a:rPr>
              <a:t>осим</a:t>
            </a:r>
            <a:r>
              <a:rPr lang="sr-Cyrl-RS" dirty="0">
                <a:solidFill>
                  <a:schemeClr val="bg1"/>
                </a:solidFill>
              </a:rPr>
              <a:t> Марка.</a:t>
            </a:r>
          </a:p>
          <a:p>
            <a:r>
              <a:rPr lang="sr-Cyrl-RS" dirty="0">
                <a:solidFill>
                  <a:schemeClr val="bg1"/>
                </a:solidFill>
              </a:rPr>
              <a:t>Ј) </a:t>
            </a:r>
            <a:r>
              <a:rPr lang="sr-Cyrl-RS" b="1" dirty="0">
                <a:solidFill>
                  <a:schemeClr val="tx1"/>
                </a:solidFill>
              </a:rPr>
              <a:t>одредба </a:t>
            </a:r>
            <a:r>
              <a:rPr lang="sr-Cyrl-RS" b="1" dirty="0" err="1">
                <a:solidFill>
                  <a:schemeClr val="tx1"/>
                </a:solidFill>
              </a:rPr>
              <a:t>замјене</a:t>
            </a:r>
            <a:r>
              <a:rPr lang="sr-Cyrl-RS" b="1" dirty="0">
                <a:solidFill>
                  <a:schemeClr val="tx1"/>
                </a:solidFill>
              </a:rPr>
              <a:t>/супституције</a:t>
            </a:r>
            <a:r>
              <a:rPr lang="sr-Cyrl-RS" dirty="0">
                <a:solidFill>
                  <a:schemeClr val="bg1"/>
                </a:solidFill>
              </a:rPr>
              <a:t>: </a:t>
            </a:r>
            <a:r>
              <a:rPr lang="sr-Cyrl-RS" b="1" dirty="0">
                <a:solidFill>
                  <a:schemeClr val="tx1"/>
                </a:solidFill>
              </a:rPr>
              <a:t>Умјесто Ане</a:t>
            </a:r>
            <a:r>
              <a:rPr lang="sr-Cyrl-RS" dirty="0">
                <a:solidFill>
                  <a:schemeClr val="bg1"/>
                </a:solidFill>
              </a:rPr>
              <a:t>, дочекао нас је Лука.  </a:t>
            </a:r>
          </a:p>
        </p:txBody>
      </p:sp>
      <p:sp>
        <p:nvSpPr>
          <p:cNvPr id="4" name="Оквир за текст 3">
            <a:extLst>
              <a:ext uri="{FF2B5EF4-FFF2-40B4-BE49-F238E27FC236}">
                <a16:creationId xmlns:a16="http://schemas.microsoft.com/office/drawing/2014/main" id="{25CC6ED7-117E-432C-9E71-3E8594575458}"/>
              </a:ext>
            </a:extLst>
          </p:cNvPr>
          <p:cNvSpPr txBox="1"/>
          <p:nvPr/>
        </p:nvSpPr>
        <p:spPr>
          <a:xfrm>
            <a:off x="6651643" y="5453750"/>
            <a:ext cx="4043680" cy="646331"/>
          </a:xfrm>
          <a:prstGeom prst="rect">
            <a:avLst/>
          </a:prstGeom>
          <a:solidFill>
            <a:srgbClr val="C00000"/>
          </a:solidFill>
          <a:ln>
            <a:solidFill>
              <a:srgbClr val="00B050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sr-Cyrl-RS" dirty="0"/>
              <a:t>НАПОМЕНА: </a:t>
            </a:r>
            <a:r>
              <a:rPr lang="sr-Cyrl-RS" dirty="0" err="1"/>
              <a:t>Слиједе</a:t>
            </a:r>
            <a:r>
              <a:rPr lang="sr-Cyrl-RS" dirty="0"/>
              <a:t> - </a:t>
            </a:r>
            <a:r>
              <a:rPr lang="sr-Cyrl-RS" b="1" dirty="0">
                <a:solidFill>
                  <a:srgbClr val="FFFF00"/>
                </a:solidFill>
              </a:rPr>
              <a:t>реченичне врсте </a:t>
            </a:r>
            <a:r>
              <a:rPr lang="sr-Cyrl-RS" dirty="0"/>
              <a:t>у новој презентацији. </a:t>
            </a:r>
          </a:p>
        </p:txBody>
      </p:sp>
      <p:sp>
        <p:nvSpPr>
          <p:cNvPr id="5" name="Правоугаоник: са заобљеним угловима 4">
            <a:extLst>
              <a:ext uri="{FF2B5EF4-FFF2-40B4-BE49-F238E27FC236}">
                <a16:creationId xmlns:a16="http://schemas.microsoft.com/office/drawing/2014/main" id="{C62F3CA5-3BF2-4D94-AEE0-BAC3BFBA6CA4}"/>
              </a:ext>
            </a:extLst>
          </p:cNvPr>
          <p:cNvSpPr/>
          <p:nvPr/>
        </p:nvSpPr>
        <p:spPr>
          <a:xfrm>
            <a:off x="10695323" y="6390640"/>
            <a:ext cx="1039477" cy="355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val="5473083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000"/>
                            </p:stCondLst>
                            <p:childTnLst>
                              <p:par>
                                <p:cTn id="12" presetID="3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6000"/>
                            </p:stCondLst>
                            <p:childTnLst>
                              <p:par>
                                <p:cTn id="19" presetID="3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9000"/>
                            </p:stCondLst>
                            <p:childTnLst>
                              <p:par>
                                <p:cTn id="26" presetID="3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2000"/>
                            </p:stCondLst>
                            <p:childTnLst>
                              <p:par>
                                <p:cTn id="33" presetID="3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5000"/>
                            </p:stCondLst>
                            <p:childTnLst>
                              <p:par>
                                <p:cTn id="40" presetID="3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8000"/>
                            </p:stCondLst>
                            <p:childTnLst>
                              <p:par>
                                <p:cTn id="47" presetID="3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1000"/>
                            </p:stCondLst>
                            <p:childTnLst>
                              <p:par>
                                <p:cTn id="54" presetID="3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4000"/>
                            </p:stCondLst>
                            <p:childTnLst>
                              <p:par>
                                <p:cTn id="61" presetID="3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7000"/>
                            </p:stCondLst>
                            <p:childTnLst>
                              <p:par>
                                <p:cTn id="68" presetID="3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30000"/>
                            </p:stCondLst>
                            <p:childTnLst>
                              <p:par>
                                <p:cTn id="75" presetID="3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33000"/>
                            </p:stCondLst>
                            <p:childTnLst>
                              <p:par>
                                <p:cTn id="82" presetID="3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36000"/>
                            </p:stCondLst>
                            <p:childTnLst>
                              <p:par>
                                <p:cTn id="89" presetID="3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39000"/>
                            </p:stCondLst>
                            <p:childTnLst>
                              <p:par>
                                <p:cTn id="96" presetID="26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  <p:bldP spid="3" grpId="0" build="p" animBg="1"/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квир за текст 1">
            <a:extLst>
              <a:ext uri="{FF2B5EF4-FFF2-40B4-BE49-F238E27FC236}">
                <a16:creationId xmlns:a16="http://schemas.microsoft.com/office/drawing/2014/main" id="{8190E471-80BE-4CFC-BFA2-3585548751C3}"/>
              </a:ext>
            </a:extLst>
          </p:cNvPr>
          <p:cNvSpPr txBox="1"/>
          <p:nvPr/>
        </p:nvSpPr>
        <p:spPr>
          <a:xfrm>
            <a:off x="4918229" y="417250"/>
            <a:ext cx="1500326" cy="36933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sr-Cyrl-RS" b="1" dirty="0"/>
              <a:t>СУБЈЕКАТ</a:t>
            </a:r>
          </a:p>
        </p:txBody>
      </p:sp>
      <p:sp>
        <p:nvSpPr>
          <p:cNvPr id="3" name="Оквир за текст 2">
            <a:extLst>
              <a:ext uri="{FF2B5EF4-FFF2-40B4-BE49-F238E27FC236}">
                <a16:creationId xmlns:a16="http://schemas.microsoft.com/office/drawing/2014/main" id="{D321C13F-9B76-4884-B34E-1B17EFE47722}"/>
              </a:ext>
            </a:extLst>
          </p:cNvPr>
          <p:cNvSpPr txBox="1"/>
          <p:nvPr/>
        </p:nvSpPr>
        <p:spPr>
          <a:xfrm>
            <a:off x="3728621" y="1188699"/>
            <a:ext cx="3879542" cy="369332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sr-Cyrl-RS" dirty="0"/>
              <a:t>ФОРМА У КОЈОЈ СЕ ОСТВАРУЈЕ</a:t>
            </a:r>
          </a:p>
        </p:txBody>
      </p:sp>
      <p:sp>
        <p:nvSpPr>
          <p:cNvPr id="4" name="Правоугаоник: са заобљеним угловима 3">
            <a:extLst>
              <a:ext uri="{FF2B5EF4-FFF2-40B4-BE49-F238E27FC236}">
                <a16:creationId xmlns:a16="http://schemas.microsoft.com/office/drawing/2014/main" id="{6119DBC2-8D9C-4366-8E3E-72B5C74EE043}"/>
              </a:ext>
            </a:extLst>
          </p:cNvPr>
          <p:cNvSpPr/>
          <p:nvPr/>
        </p:nvSpPr>
        <p:spPr>
          <a:xfrm>
            <a:off x="1242874" y="2104008"/>
            <a:ext cx="2982897" cy="145593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ГРАМАТИЧКИ</a:t>
            </a:r>
          </a:p>
        </p:txBody>
      </p:sp>
      <p:sp>
        <p:nvSpPr>
          <p:cNvPr id="5" name="Правоугаоник: са заобљеним угловима 4">
            <a:extLst>
              <a:ext uri="{FF2B5EF4-FFF2-40B4-BE49-F238E27FC236}">
                <a16:creationId xmlns:a16="http://schemas.microsoft.com/office/drawing/2014/main" id="{9110A959-10B5-46A1-985D-645D8A6B4CAE}"/>
              </a:ext>
            </a:extLst>
          </p:cNvPr>
          <p:cNvSpPr/>
          <p:nvPr/>
        </p:nvSpPr>
        <p:spPr>
          <a:xfrm>
            <a:off x="6507332" y="1979720"/>
            <a:ext cx="2894120" cy="158022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ЛОГИЧКИ</a:t>
            </a:r>
          </a:p>
        </p:txBody>
      </p:sp>
      <p:sp>
        <p:nvSpPr>
          <p:cNvPr id="6" name="Правоугаоник 5">
            <a:extLst>
              <a:ext uri="{FF2B5EF4-FFF2-40B4-BE49-F238E27FC236}">
                <a16:creationId xmlns:a16="http://schemas.microsoft.com/office/drawing/2014/main" id="{018A00AA-058D-4AC0-B393-5C1F31795D25}"/>
              </a:ext>
            </a:extLst>
          </p:cNvPr>
          <p:cNvSpPr/>
          <p:nvPr/>
        </p:nvSpPr>
        <p:spPr>
          <a:xfrm>
            <a:off x="1242874" y="4403324"/>
            <a:ext cx="2920753" cy="168675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>
                <a:solidFill>
                  <a:srgbClr val="FF0000"/>
                </a:solidFill>
              </a:rPr>
              <a:t>У НОМИНАТИВУ</a:t>
            </a:r>
            <a:r>
              <a:rPr lang="sr-Cyrl-RS" dirty="0"/>
              <a:t>: </a:t>
            </a:r>
            <a:r>
              <a:rPr lang="sr-Cyrl-RS" b="1" u="sng" dirty="0">
                <a:solidFill>
                  <a:schemeClr val="accent2"/>
                </a:solidFill>
              </a:rPr>
              <a:t>Ана</a:t>
            </a:r>
            <a:r>
              <a:rPr lang="sr-Cyrl-RS" dirty="0">
                <a:solidFill>
                  <a:schemeClr val="accent2"/>
                </a:solidFill>
              </a:rPr>
              <a:t> је </a:t>
            </a:r>
            <a:r>
              <a:rPr lang="sr-Cyrl-RS" dirty="0" err="1">
                <a:solidFill>
                  <a:schemeClr val="accent2"/>
                </a:solidFill>
              </a:rPr>
              <a:t>лијепа</a:t>
            </a:r>
            <a:r>
              <a:rPr lang="sr-Cyrl-RS" dirty="0">
                <a:solidFill>
                  <a:schemeClr val="accent2"/>
                </a:solidFill>
              </a:rPr>
              <a:t>.</a:t>
            </a:r>
            <a:r>
              <a:rPr lang="sr-Cyrl-RS" dirty="0"/>
              <a:t> </a:t>
            </a:r>
            <a:r>
              <a:rPr lang="sr-Cyrl-RS" dirty="0">
                <a:solidFill>
                  <a:schemeClr val="accent2"/>
                </a:solidFill>
              </a:rPr>
              <a:t>Планина је висока. </a:t>
            </a:r>
          </a:p>
          <a:p>
            <a:pPr algn="ctr"/>
            <a:r>
              <a:rPr lang="sr-Cyrl-RS" dirty="0">
                <a:solidFill>
                  <a:srgbClr val="C00000"/>
                </a:solidFill>
              </a:rPr>
              <a:t>У ВОКАТИВУ</a:t>
            </a:r>
            <a:r>
              <a:rPr lang="sr-Cyrl-RS" dirty="0"/>
              <a:t>: </a:t>
            </a:r>
            <a:r>
              <a:rPr lang="sr-Cyrl-RS" dirty="0">
                <a:solidFill>
                  <a:schemeClr val="accent2"/>
                </a:solidFill>
              </a:rPr>
              <a:t>Вино пије </a:t>
            </a:r>
            <a:r>
              <a:rPr lang="sr-Cyrl-RS" b="1" u="sng" dirty="0">
                <a:solidFill>
                  <a:schemeClr val="accent2"/>
                </a:solidFill>
              </a:rPr>
              <a:t>Краљевићу Марко</a:t>
            </a:r>
            <a:r>
              <a:rPr lang="sr-Cyrl-RS" dirty="0">
                <a:solidFill>
                  <a:schemeClr val="accent2"/>
                </a:solidFill>
              </a:rPr>
              <a:t>.</a:t>
            </a:r>
          </a:p>
          <a:p>
            <a:pPr algn="ctr"/>
            <a:endParaRPr lang="sr-Cyrl-RS" dirty="0">
              <a:solidFill>
                <a:schemeClr val="accent2"/>
              </a:solidFill>
            </a:endParaRPr>
          </a:p>
        </p:txBody>
      </p:sp>
      <p:sp>
        <p:nvSpPr>
          <p:cNvPr id="7" name="Правоугаоник 6">
            <a:extLst>
              <a:ext uri="{FF2B5EF4-FFF2-40B4-BE49-F238E27FC236}">
                <a16:creationId xmlns:a16="http://schemas.microsoft.com/office/drawing/2014/main" id="{DF2ACAB4-F81E-4E40-B411-843160DF249F}"/>
              </a:ext>
            </a:extLst>
          </p:cNvPr>
          <p:cNvSpPr/>
          <p:nvPr/>
        </p:nvSpPr>
        <p:spPr>
          <a:xfrm>
            <a:off x="6658251" y="3856439"/>
            <a:ext cx="4083730" cy="25177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r-Cyrl-RS" dirty="0">
                <a:solidFill>
                  <a:srgbClr val="C00000"/>
                </a:solidFill>
              </a:rPr>
              <a:t>У ГЕНИТИВУ</a:t>
            </a:r>
            <a:r>
              <a:rPr lang="sr-Cyrl-RS" dirty="0">
                <a:solidFill>
                  <a:schemeClr val="accent2"/>
                </a:solidFill>
              </a:rPr>
              <a:t>: Нема </a:t>
            </a:r>
            <a:r>
              <a:rPr lang="sr-Cyrl-RS" b="1" u="sng" dirty="0">
                <a:solidFill>
                  <a:schemeClr val="accent2"/>
                </a:solidFill>
              </a:rPr>
              <a:t>кише</a:t>
            </a:r>
            <a:r>
              <a:rPr lang="sr-Cyrl-RS" dirty="0">
                <a:solidFill>
                  <a:schemeClr val="accent2"/>
                </a:solidFill>
              </a:rPr>
              <a:t>. Било је </a:t>
            </a:r>
            <a:r>
              <a:rPr lang="sr-Cyrl-RS" b="1" u="sng" dirty="0" err="1">
                <a:solidFill>
                  <a:schemeClr val="accent2"/>
                </a:solidFill>
              </a:rPr>
              <a:t>снијега</a:t>
            </a:r>
            <a:r>
              <a:rPr lang="sr-Cyrl-RS" dirty="0">
                <a:solidFill>
                  <a:schemeClr val="accent2"/>
                </a:solidFill>
              </a:rPr>
              <a:t>.</a:t>
            </a:r>
          </a:p>
          <a:p>
            <a:r>
              <a:rPr lang="sr-Cyrl-RS" dirty="0">
                <a:solidFill>
                  <a:srgbClr val="C00000"/>
                </a:solidFill>
              </a:rPr>
              <a:t>У ДАТИВУ</a:t>
            </a:r>
            <a:r>
              <a:rPr lang="sr-Cyrl-RS" dirty="0">
                <a:solidFill>
                  <a:schemeClr val="accent2"/>
                </a:solidFill>
              </a:rPr>
              <a:t>: </a:t>
            </a:r>
            <a:r>
              <a:rPr lang="sr-Cyrl-RS" b="1" u="sng" dirty="0">
                <a:solidFill>
                  <a:schemeClr val="accent2"/>
                </a:solidFill>
              </a:rPr>
              <a:t>Мени</a:t>
            </a:r>
            <a:r>
              <a:rPr lang="sr-Cyrl-RS" dirty="0">
                <a:solidFill>
                  <a:schemeClr val="accent2"/>
                </a:solidFill>
              </a:rPr>
              <a:t> се не спава. </a:t>
            </a:r>
            <a:r>
              <a:rPr lang="sr-Cyrl-RS" b="1" u="sng" dirty="0">
                <a:solidFill>
                  <a:schemeClr val="accent2"/>
                </a:solidFill>
              </a:rPr>
              <a:t>Ани</a:t>
            </a:r>
            <a:r>
              <a:rPr lang="sr-Cyrl-RS" dirty="0">
                <a:solidFill>
                  <a:schemeClr val="accent2"/>
                </a:solidFill>
              </a:rPr>
              <a:t> је непријатно.</a:t>
            </a:r>
          </a:p>
          <a:p>
            <a:r>
              <a:rPr lang="sr-Cyrl-RS" dirty="0">
                <a:solidFill>
                  <a:srgbClr val="C00000"/>
                </a:solidFill>
              </a:rPr>
              <a:t>У АКУЗАТИВУ</a:t>
            </a:r>
            <a:r>
              <a:rPr lang="sr-Cyrl-RS" dirty="0">
                <a:solidFill>
                  <a:schemeClr val="accent2"/>
                </a:solidFill>
              </a:rPr>
              <a:t>: Стид </a:t>
            </a:r>
            <a:r>
              <a:rPr lang="sr-Cyrl-RS" b="1" u="sng" dirty="0">
                <a:solidFill>
                  <a:schemeClr val="accent2"/>
                </a:solidFill>
              </a:rPr>
              <a:t>га</a:t>
            </a:r>
            <a:r>
              <a:rPr lang="sr-Cyrl-RS" dirty="0">
                <a:solidFill>
                  <a:schemeClr val="accent2"/>
                </a:solidFill>
              </a:rPr>
              <a:t> је. Страх </a:t>
            </a:r>
            <a:r>
              <a:rPr lang="sr-Cyrl-RS" b="1" u="sng" dirty="0">
                <a:solidFill>
                  <a:schemeClr val="accent2"/>
                </a:solidFill>
              </a:rPr>
              <a:t>ме</a:t>
            </a:r>
            <a:r>
              <a:rPr lang="sr-Cyrl-RS" dirty="0">
                <a:solidFill>
                  <a:schemeClr val="accent2"/>
                </a:solidFill>
              </a:rPr>
              <a:t> је. Боли </a:t>
            </a:r>
            <a:r>
              <a:rPr lang="sr-Cyrl-RS" b="1" dirty="0">
                <a:solidFill>
                  <a:schemeClr val="accent2"/>
                </a:solidFill>
              </a:rPr>
              <a:t>ме</a:t>
            </a:r>
            <a:r>
              <a:rPr lang="sr-Cyrl-RS" dirty="0">
                <a:solidFill>
                  <a:schemeClr val="accent2"/>
                </a:solidFill>
              </a:rPr>
              <a:t> у крстима.</a:t>
            </a:r>
          </a:p>
          <a:p>
            <a:r>
              <a:rPr lang="sr-Cyrl-RS" dirty="0">
                <a:solidFill>
                  <a:srgbClr val="C00000"/>
                </a:solidFill>
              </a:rPr>
              <a:t>У ИНСТРУМЕНТАЛУ</a:t>
            </a:r>
            <a:r>
              <a:rPr lang="sr-Cyrl-RS" dirty="0">
                <a:solidFill>
                  <a:schemeClr val="accent2"/>
                </a:solidFill>
              </a:rPr>
              <a:t>: </a:t>
            </a:r>
            <a:r>
              <a:rPr lang="sr-Cyrl-RS" b="1" u="sng" dirty="0">
                <a:solidFill>
                  <a:schemeClr val="accent2"/>
                </a:solidFill>
              </a:rPr>
              <a:t>С нама </a:t>
            </a:r>
            <a:r>
              <a:rPr lang="sr-Cyrl-RS" dirty="0">
                <a:solidFill>
                  <a:schemeClr val="accent2"/>
                </a:solidFill>
              </a:rPr>
              <a:t>је готово.</a:t>
            </a:r>
          </a:p>
          <a:p>
            <a:endParaRPr lang="sr-Cyrl-RS" dirty="0">
              <a:solidFill>
                <a:schemeClr val="accent2"/>
              </a:solidFill>
            </a:endParaRPr>
          </a:p>
        </p:txBody>
      </p:sp>
      <p:pic>
        <p:nvPicPr>
          <p:cNvPr id="9" name="Графика 8" descr="Знак потврде">
            <a:extLst>
              <a:ext uri="{FF2B5EF4-FFF2-40B4-BE49-F238E27FC236}">
                <a16:creationId xmlns:a16="http://schemas.microsoft.com/office/drawing/2014/main" id="{82FFC824-59E3-4911-875F-2588DA38A43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632448" y="2541233"/>
            <a:ext cx="457200" cy="457200"/>
          </a:xfrm>
          <a:prstGeom prst="rect">
            <a:avLst/>
          </a:prstGeom>
        </p:spPr>
      </p:pic>
      <p:pic>
        <p:nvPicPr>
          <p:cNvPr id="10" name="Графика 9" descr="Знак потврде">
            <a:extLst>
              <a:ext uri="{FF2B5EF4-FFF2-40B4-BE49-F238E27FC236}">
                <a16:creationId xmlns:a16="http://schemas.microsoft.com/office/drawing/2014/main" id="{56B461D0-3577-4B7E-8D39-4903C8C912F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761520" y="2541233"/>
            <a:ext cx="457200" cy="457200"/>
          </a:xfrm>
          <a:prstGeom prst="rect">
            <a:avLst/>
          </a:prstGeom>
        </p:spPr>
      </p:pic>
      <p:cxnSp>
        <p:nvCxnSpPr>
          <p:cNvPr id="12" name="Права линија спајања са стрелицом 11">
            <a:extLst>
              <a:ext uri="{FF2B5EF4-FFF2-40B4-BE49-F238E27FC236}">
                <a16:creationId xmlns:a16="http://schemas.microsoft.com/office/drawing/2014/main" id="{B93E92E1-829A-470C-B7A6-277518BE5C2D}"/>
              </a:ext>
            </a:extLst>
          </p:cNvPr>
          <p:cNvCxnSpPr>
            <a:stCxn id="2" idx="2"/>
            <a:endCxn id="3" idx="0"/>
          </p:cNvCxnSpPr>
          <p:nvPr/>
        </p:nvCxnSpPr>
        <p:spPr>
          <a:xfrm>
            <a:off x="5668392" y="786582"/>
            <a:ext cx="0" cy="402117"/>
          </a:xfrm>
          <a:prstGeom prst="straightConnector1">
            <a:avLst/>
          </a:prstGeom>
          <a:ln>
            <a:solidFill>
              <a:srgbClr val="FFFF00"/>
            </a:solidFill>
            <a:tailEnd type="triangle"/>
          </a:ln>
          <a:effectLst>
            <a:glow rad="139700">
              <a:schemeClr val="accent2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4" name="Права линија спајања са стрелицом 13">
            <a:extLst>
              <a:ext uri="{FF2B5EF4-FFF2-40B4-BE49-F238E27FC236}">
                <a16:creationId xmlns:a16="http://schemas.microsoft.com/office/drawing/2014/main" id="{935486ED-61A3-4174-B2AC-12AD1B929C8F}"/>
              </a:ext>
            </a:extLst>
          </p:cNvPr>
          <p:cNvCxnSpPr/>
          <p:nvPr/>
        </p:nvCxnSpPr>
        <p:spPr>
          <a:xfrm flipH="1">
            <a:off x="3346882" y="1558031"/>
            <a:ext cx="742766" cy="545977"/>
          </a:xfrm>
          <a:prstGeom prst="straightConnector1">
            <a:avLst/>
          </a:prstGeom>
          <a:ln>
            <a:solidFill>
              <a:srgbClr val="FFFF00"/>
            </a:solidFill>
            <a:tailEnd type="triangle"/>
          </a:ln>
          <a:effectLst>
            <a:glow rad="139700">
              <a:schemeClr val="accent4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6" name="Права линија спајања са стрелицом 15">
            <a:extLst>
              <a:ext uri="{FF2B5EF4-FFF2-40B4-BE49-F238E27FC236}">
                <a16:creationId xmlns:a16="http://schemas.microsoft.com/office/drawing/2014/main" id="{0FC285E8-1F6D-4F1B-9A36-B6A65A719FDF}"/>
              </a:ext>
            </a:extLst>
          </p:cNvPr>
          <p:cNvCxnSpPr>
            <a:cxnSpLocks/>
            <a:stCxn id="4" idx="2"/>
            <a:endCxn id="6" idx="0"/>
          </p:cNvCxnSpPr>
          <p:nvPr/>
        </p:nvCxnSpPr>
        <p:spPr>
          <a:xfrm flipH="1">
            <a:off x="2703251" y="3559946"/>
            <a:ext cx="31072" cy="843378"/>
          </a:xfrm>
          <a:prstGeom prst="straightConnector1">
            <a:avLst/>
          </a:prstGeom>
          <a:ln>
            <a:solidFill>
              <a:srgbClr val="FFFF00"/>
            </a:solidFill>
            <a:tailEnd type="triangle"/>
          </a:ln>
          <a:effectLst>
            <a:glow rad="139700">
              <a:schemeClr val="accent4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8" name="Права линија спајања са стрелицом 17">
            <a:extLst>
              <a:ext uri="{FF2B5EF4-FFF2-40B4-BE49-F238E27FC236}">
                <a16:creationId xmlns:a16="http://schemas.microsoft.com/office/drawing/2014/main" id="{0B101C15-0FAE-480C-A6B1-AC466016133F}"/>
              </a:ext>
            </a:extLst>
          </p:cNvPr>
          <p:cNvCxnSpPr/>
          <p:nvPr/>
        </p:nvCxnSpPr>
        <p:spPr>
          <a:xfrm>
            <a:off x="7022237" y="1558031"/>
            <a:ext cx="461639" cy="421689"/>
          </a:xfrm>
          <a:prstGeom prst="straightConnector1">
            <a:avLst/>
          </a:prstGeom>
          <a:ln>
            <a:solidFill>
              <a:srgbClr val="FFFF00"/>
            </a:solidFill>
            <a:tailEnd type="triangle"/>
          </a:ln>
          <a:effectLst>
            <a:glow rad="139700">
              <a:schemeClr val="accent2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0" name="Права линија спајања са стрелицом 19">
            <a:extLst>
              <a:ext uri="{FF2B5EF4-FFF2-40B4-BE49-F238E27FC236}">
                <a16:creationId xmlns:a16="http://schemas.microsoft.com/office/drawing/2014/main" id="{94689C6C-3714-4BB7-9E9B-AEEE34C44CA2}"/>
              </a:ext>
            </a:extLst>
          </p:cNvPr>
          <p:cNvCxnSpPr>
            <a:cxnSpLocks/>
          </p:cNvCxnSpPr>
          <p:nvPr/>
        </p:nvCxnSpPr>
        <p:spPr>
          <a:xfrm>
            <a:off x="8102354" y="3559946"/>
            <a:ext cx="0" cy="296493"/>
          </a:xfrm>
          <a:prstGeom prst="straightConnector1">
            <a:avLst/>
          </a:prstGeom>
          <a:ln>
            <a:solidFill>
              <a:srgbClr val="FFFF00"/>
            </a:solidFill>
            <a:tailEnd type="triangle"/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8" name="Правоугаоник: са заобљеним угловима 7">
            <a:extLst>
              <a:ext uri="{FF2B5EF4-FFF2-40B4-BE49-F238E27FC236}">
                <a16:creationId xmlns:a16="http://schemas.microsoft.com/office/drawing/2014/main" id="{9CA9107F-6F5F-4A61-B842-83B7B5104C50}"/>
              </a:ext>
            </a:extLst>
          </p:cNvPr>
          <p:cNvSpPr/>
          <p:nvPr/>
        </p:nvSpPr>
        <p:spPr>
          <a:xfrm>
            <a:off x="10657840" y="6461760"/>
            <a:ext cx="792479" cy="294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val="208411542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500"/>
                            </p:stCondLst>
                            <p:childTnLst>
                              <p:par>
                                <p:cTn id="10" presetID="53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500"/>
                            </p:stCondLst>
                            <p:childTnLst>
                              <p:par>
                                <p:cTn id="16" presetID="4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7500"/>
                            </p:stCondLst>
                            <p:childTnLst>
                              <p:par>
                                <p:cTn id="22" presetID="4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500"/>
                            </p:stCondLst>
                            <p:childTnLst>
                              <p:par>
                                <p:cTn id="28" presetID="53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2500"/>
                            </p:stCondLst>
                            <p:childTnLst>
                              <p:par>
                                <p:cTn id="34" presetID="3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5500"/>
                            </p:stCondLst>
                            <p:childTnLst>
                              <p:par>
                                <p:cTn id="41" presetID="3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8500"/>
                            </p:stCondLst>
                            <p:childTnLst>
                              <p:par>
                                <p:cTn id="48" presetID="53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0500"/>
                            </p:stCondLst>
                            <p:childTnLst>
                              <p:par>
                                <p:cTn id="54" presetID="53" presetClass="entr" presetSubtype="16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23000"/>
                            </p:stCondLst>
                            <p:childTnLst>
                              <p:par>
                                <p:cTn id="60" presetID="26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6000"/>
                            </p:stCondLst>
                            <p:childTnLst>
                              <p:par>
                                <p:cTn id="77" presetID="26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29000"/>
                            </p:stCondLst>
                            <p:childTnLst>
                              <p:par>
                                <p:cTn id="94" presetID="53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31000"/>
                            </p:stCondLst>
                            <p:childTnLst>
                              <p:par>
                                <p:cTn id="100" presetID="53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33000"/>
                            </p:stCondLst>
                            <p:childTnLst>
                              <p:par>
                                <p:cTn id="106" presetID="1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08" dur="2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36000"/>
                            </p:stCondLst>
                            <p:childTnLst>
                              <p:par>
                                <p:cTn id="110" presetID="1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12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39000"/>
                            </p:stCondLst>
                            <p:childTnLst>
                              <p:par>
                                <p:cTn id="114" presetID="1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16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42000"/>
                            </p:stCondLst>
                            <p:childTnLst>
                              <p:par>
                                <p:cTn id="118" presetID="53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44000"/>
                            </p:stCondLst>
                            <p:childTnLst>
                              <p:par>
                                <p:cTn id="124" presetID="45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20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20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20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47000"/>
                            </p:stCondLst>
                            <p:childTnLst>
                              <p:par>
                                <p:cTn id="130" presetID="45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3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50000"/>
                            </p:stCondLst>
                            <p:childTnLst>
                              <p:par>
                                <p:cTn id="136" presetID="45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2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9" dur="2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2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53000"/>
                            </p:stCondLst>
                            <p:childTnLst>
                              <p:par>
                                <p:cTn id="142" presetID="45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2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5" dur="2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2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>
                            <p:stCondLst>
                              <p:cond delay="56000"/>
                            </p:stCondLst>
                            <p:childTnLst>
                              <p:par>
                                <p:cTn id="148" presetID="45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2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1" dur="2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2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  <p:bldP spid="4" grpId="0" build="p" animBg="1"/>
      <p:bldP spid="5" grpId="0" build="p" animBg="1"/>
      <p:bldP spid="6" grpId="0" build="p" animBg="1"/>
      <p:bldP spid="7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квир за текст 1">
            <a:extLst>
              <a:ext uri="{FF2B5EF4-FFF2-40B4-BE49-F238E27FC236}">
                <a16:creationId xmlns:a16="http://schemas.microsoft.com/office/drawing/2014/main" id="{C4E73088-E43F-4C95-BFB6-E2CB41ECF381}"/>
              </a:ext>
            </a:extLst>
          </p:cNvPr>
          <p:cNvSpPr txBox="1"/>
          <p:nvPr/>
        </p:nvSpPr>
        <p:spPr>
          <a:xfrm>
            <a:off x="2752078" y="381740"/>
            <a:ext cx="6072326" cy="369332"/>
          </a:xfrm>
          <a:prstGeom prst="rect">
            <a:avLst/>
          </a:prstGeom>
          <a:solidFill>
            <a:srgbClr val="00B050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 rtlCol="0">
            <a:spAutoFit/>
          </a:bodyPr>
          <a:lstStyle/>
          <a:p>
            <a:r>
              <a:rPr lang="sr-Cyrl-RS" dirty="0">
                <a:solidFill>
                  <a:srgbClr val="C00000"/>
                </a:solidFill>
              </a:rPr>
              <a:t>ВРСТЕ РИЈЕЧИ КОЈИМА СЕ ИЗРАЖАВА СУБЈЕКАТ</a:t>
            </a:r>
          </a:p>
        </p:txBody>
      </p:sp>
      <p:sp>
        <p:nvSpPr>
          <p:cNvPr id="3" name="Оквир за текст 2">
            <a:extLst>
              <a:ext uri="{FF2B5EF4-FFF2-40B4-BE49-F238E27FC236}">
                <a16:creationId xmlns:a16="http://schemas.microsoft.com/office/drawing/2014/main" id="{E558D87A-F67E-4E87-8626-5AC353C7F2A0}"/>
              </a:ext>
            </a:extLst>
          </p:cNvPr>
          <p:cNvSpPr txBox="1"/>
          <p:nvPr/>
        </p:nvSpPr>
        <p:spPr>
          <a:xfrm>
            <a:off x="798991" y="1589103"/>
            <a:ext cx="2325950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6">
                <a:lumMod val="75000"/>
              </a:schemeClr>
            </a:solidFill>
          </a:ln>
          <a:effectLst>
            <a:glow rad="139700">
              <a:schemeClr val="accent4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sr-Cyrl-RS" dirty="0"/>
              <a:t>ИМЕНСКЕ РИЈЕЧИ</a:t>
            </a:r>
          </a:p>
        </p:txBody>
      </p:sp>
      <p:sp>
        <p:nvSpPr>
          <p:cNvPr id="5" name="Оквир за текст 4">
            <a:extLst>
              <a:ext uri="{FF2B5EF4-FFF2-40B4-BE49-F238E27FC236}">
                <a16:creationId xmlns:a16="http://schemas.microsoft.com/office/drawing/2014/main" id="{6681A0D1-38DE-401F-884A-712EBB57CA89}"/>
              </a:ext>
            </a:extLst>
          </p:cNvPr>
          <p:cNvSpPr txBox="1"/>
          <p:nvPr/>
        </p:nvSpPr>
        <p:spPr>
          <a:xfrm>
            <a:off x="6096000" y="1500326"/>
            <a:ext cx="2325950" cy="3693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rgbClr val="C00000"/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sr-Cyrl-RS" dirty="0"/>
              <a:t>ГЛАГОЛСКЕ ВРСТЕ</a:t>
            </a:r>
          </a:p>
        </p:txBody>
      </p:sp>
      <p:sp>
        <p:nvSpPr>
          <p:cNvPr id="6" name="Правоугаоник 5">
            <a:extLst>
              <a:ext uri="{FF2B5EF4-FFF2-40B4-BE49-F238E27FC236}">
                <a16:creationId xmlns:a16="http://schemas.microsoft.com/office/drawing/2014/main" id="{31F423A4-95B4-4D58-8967-174702F54F0E}"/>
              </a:ext>
            </a:extLst>
          </p:cNvPr>
          <p:cNvSpPr/>
          <p:nvPr/>
        </p:nvSpPr>
        <p:spPr>
          <a:xfrm>
            <a:off x="798990" y="2414726"/>
            <a:ext cx="3204839" cy="14914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b="1" dirty="0">
                <a:solidFill>
                  <a:schemeClr val="tx1"/>
                </a:solidFill>
              </a:rPr>
              <a:t>Ана</a:t>
            </a:r>
            <a:r>
              <a:rPr lang="sr-Cyrl-RS" dirty="0"/>
              <a:t> </a:t>
            </a:r>
            <a:r>
              <a:rPr lang="sr-Cyrl-RS" dirty="0">
                <a:solidFill>
                  <a:schemeClr val="accent2"/>
                </a:solidFill>
              </a:rPr>
              <a:t>свира.</a:t>
            </a:r>
          </a:p>
          <a:p>
            <a:pPr algn="ctr"/>
            <a:r>
              <a:rPr lang="sr-Cyrl-RS" b="1" dirty="0">
                <a:solidFill>
                  <a:schemeClr val="tx1"/>
                </a:solidFill>
              </a:rPr>
              <a:t>Он</a:t>
            </a:r>
            <a:r>
              <a:rPr lang="sr-Cyrl-RS" dirty="0"/>
              <a:t> </a:t>
            </a:r>
            <a:r>
              <a:rPr lang="sr-Cyrl-RS" dirty="0">
                <a:solidFill>
                  <a:schemeClr val="accent2"/>
                </a:solidFill>
              </a:rPr>
              <a:t>плива.</a:t>
            </a:r>
            <a:r>
              <a:rPr lang="sr-Cyrl-RS" dirty="0"/>
              <a:t> </a:t>
            </a:r>
          </a:p>
          <a:p>
            <a:pPr algn="ctr"/>
            <a:r>
              <a:rPr lang="sr-Cyrl-RS" b="1" dirty="0">
                <a:solidFill>
                  <a:schemeClr val="tx1"/>
                </a:solidFill>
              </a:rPr>
              <a:t>Први</a:t>
            </a:r>
            <a:r>
              <a:rPr lang="sr-Cyrl-RS" dirty="0"/>
              <a:t> </a:t>
            </a:r>
            <a:r>
              <a:rPr lang="sr-Cyrl-RS" dirty="0">
                <a:solidFill>
                  <a:schemeClr val="accent2"/>
                </a:solidFill>
              </a:rPr>
              <a:t>је награђен.</a:t>
            </a:r>
          </a:p>
        </p:txBody>
      </p:sp>
      <p:sp>
        <p:nvSpPr>
          <p:cNvPr id="7" name="Правоугаоник 6">
            <a:extLst>
              <a:ext uri="{FF2B5EF4-FFF2-40B4-BE49-F238E27FC236}">
                <a16:creationId xmlns:a16="http://schemas.microsoft.com/office/drawing/2014/main" id="{1BA1FB8C-FCC4-4D0E-AEC4-8BC203CA92BE}"/>
              </a:ext>
            </a:extLst>
          </p:cNvPr>
          <p:cNvSpPr/>
          <p:nvPr/>
        </p:nvSpPr>
        <p:spPr>
          <a:xfrm>
            <a:off x="6096000" y="2414726"/>
            <a:ext cx="2861569" cy="14026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>
                <a:solidFill>
                  <a:srgbClr val="00B050"/>
                </a:solidFill>
              </a:rPr>
              <a:t>Инфинитив</a:t>
            </a:r>
            <a:r>
              <a:rPr lang="sr-Cyrl-RS" dirty="0"/>
              <a:t>: </a:t>
            </a:r>
            <a:r>
              <a:rPr lang="sr-Cyrl-RS" dirty="0">
                <a:solidFill>
                  <a:schemeClr val="accent2"/>
                </a:solidFill>
              </a:rPr>
              <a:t>Глупо је </a:t>
            </a:r>
            <a:r>
              <a:rPr lang="sr-Cyrl-RS" b="1" u="sng" dirty="0">
                <a:solidFill>
                  <a:schemeClr val="accent2"/>
                </a:solidFill>
              </a:rPr>
              <a:t>лагати</a:t>
            </a:r>
            <a:r>
              <a:rPr lang="sr-Cyrl-RS" dirty="0">
                <a:solidFill>
                  <a:schemeClr val="accent2"/>
                </a:solidFill>
              </a:rPr>
              <a:t>.</a:t>
            </a:r>
          </a:p>
          <a:p>
            <a:pPr algn="ctr"/>
            <a:r>
              <a:rPr lang="sr-Cyrl-RS" b="1" u="sng" dirty="0">
                <a:solidFill>
                  <a:schemeClr val="accent2"/>
                </a:solidFill>
              </a:rPr>
              <a:t>Путовати</a:t>
            </a:r>
            <a:r>
              <a:rPr lang="sr-Cyrl-RS" dirty="0">
                <a:solidFill>
                  <a:schemeClr val="accent2"/>
                </a:solidFill>
              </a:rPr>
              <a:t> је дивно.</a:t>
            </a:r>
          </a:p>
        </p:txBody>
      </p:sp>
      <p:cxnSp>
        <p:nvCxnSpPr>
          <p:cNvPr id="9" name="Права линија спајања са стрелицом 8">
            <a:extLst>
              <a:ext uri="{FF2B5EF4-FFF2-40B4-BE49-F238E27FC236}">
                <a16:creationId xmlns:a16="http://schemas.microsoft.com/office/drawing/2014/main" id="{4C6D6558-EAF9-4B79-9239-DF8D430C0C65}"/>
              </a:ext>
            </a:extLst>
          </p:cNvPr>
          <p:cNvCxnSpPr/>
          <p:nvPr/>
        </p:nvCxnSpPr>
        <p:spPr>
          <a:xfrm flipH="1">
            <a:off x="2539014" y="751072"/>
            <a:ext cx="585927" cy="838031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1" name="Права линија спајања са стрелицом 10">
            <a:extLst>
              <a:ext uri="{FF2B5EF4-FFF2-40B4-BE49-F238E27FC236}">
                <a16:creationId xmlns:a16="http://schemas.microsoft.com/office/drawing/2014/main" id="{74D0879D-5976-4F3E-9877-09CA9275E759}"/>
              </a:ext>
            </a:extLst>
          </p:cNvPr>
          <p:cNvCxnSpPr/>
          <p:nvPr/>
        </p:nvCxnSpPr>
        <p:spPr>
          <a:xfrm>
            <a:off x="7111014" y="751072"/>
            <a:ext cx="0" cy="749254"/>
          </a:xfrm>
          <a:prstGeom prst="straightConnector1">
            <a:avLst/>
          </a:prstGeom>
          <a:ln>
            <a:solidFill>
              <a:srgbClr val="92D050"/>
            </a:solidFill>
            <a:tailEnd type="triangle"/>
          </a:ln>
          <a:effectLst>
            <a:glow rad="228600">
              <a:schemeClr val="accent6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3" name="Стрелица: надоле 12">
            <a:extLst>
              <a:ext uri="{FF2B5EF4-FFF2-40B4-BE49-F238E27FC236}">
                <a16:creationId xmlns:a16="http://schemas.microsoft.com/office/drawing/2014/main" id="{1DC92D69-803D-4F32-9780-B1EAB44B5993}"/>
              </a:ext>
            </a:extLst>
          </p:cNvPr>
          <p:cNvSpPr/>
          <p:nvPr/>
        </p:nvSpPr>
        <p:spPr>
          <a:xfrm flipH="1">
            <a:off x="1944209" y="2045394"/>
            <a:ext cx="162458" cy="369332"/>
          </a:xfrm>
          <a:prstGeom prst="downArrow">
            <a:avLst/>
          </a:prstGeom>
          <a:ln>
            <a:solidFill>
              <a:srgbClr val="FFFF0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RS"/>
          </a:p>
        </p:txBody>
      </p:sp>
      <p:sp>
        <p:nvSpPr>
          <p:cNvPr id="14" name="Стрелица: надоле 13">
            <a:extLst>
              <a:ext uri="{FF2B5EF4-FFF2-40B4-BE49-F238E27FC236}">
                <a16:creationId xmlns:a16="http://schemas.microsoft.com/office/drawing/2014/main" id="{F3E76279-A67F-43E9-B02B-03E2FDBC7C85}"/>
              </a:ext>
            </a:extLst>
          </p:cNvPr>
          <p:cNvSpPr/>
          <p:nvPr/>
        </p:nvSpPr>
        <p:spPr>
          <a:xfrm>
            <a:off x="7111014" y="1958435"/>
            <a:ext cx="230819" cy="456291"/>
          </a:xfrm>
          <a:prstGeom prst="downArrow">
            <a:avLst/>
          </a:prstGeom>
          <a:ln>
            <a:solidFill>
              <a:schemeClr val="accent2">
                <a:lumMod val="75000"/>
              </a:schemeClr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RS"/>
          </a:p>
        </p:txBody>
      </p:sp>
      <p:sp>
        <p:nvSpPr>
          <p:cNvPr id="4" name="Правоугаоник: са заобљеним угловима 3">
            <a:extLst>
              <a:ext uri="{FF2B5EF4-FFF2-40B4-BE49-F238E27FC236}">
                <a16:creationId xmlns:a16="http://schemas.microsoft.com/office/drawing/2014/main" id="{642F376D-DC65-4431-9180-2BAFD635F717}"/>
              </a:ext>
            </a:extLst>
          </p:cNvPr>
          <p:cNvSpPr/>
          <p:nvPr/>
        </p:nvSpPr>
        <p:spPr>
          <a:xfrm>
            <a:off x="10688320" y="6410960"/>
            <a:ext cx="822960" cy="3149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val="364728932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53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000"/>
                            </p:stCondLst>
                            <p:childTnLst>
                              <p:par>
                                <p:cTn id="16" presetID="6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7000"/>
                            </p:stCondLst>
                            <p:childTnLst>
                              <p:par>
                                <p:cTn id="20" presetID="53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9000"/>
                            </p:stCondLst>
                            <p:childTnLst>
                              <p:par>
                                <p:cTn id="26" presetID="45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2000"/>
                            </p:stCondLst>
                            <p:childTnLst>
                              <p:par>
                                <p:cTn id="32" presetID="53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3500"/>
                            </p:stCondLst>
                            <p:childTnLst>
                              <p:par>
                                <p:cTn id="38" presetID="13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6000"/>
                            </p:stCondLst>
                            <p:childTnLst>
                              <p:par>
                                <p:cTn id="42" presetID="5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8000"/>
                            </p:stCondLst>
                            <p:childTnLst>
                              <p:par>
                                <p:cTn id="48" presetID="45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1000"/>
                            </p:stCondLst>
                            <p:childTnLst>
                              <p:par>
                                <p:cTn id="54" presetID="45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24000"/>
                            </p:stCondLst>
                            <p:childTnLst>
                              <p:par>
                                <p:cTn id="60" presetID="45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5" grpId="0" animBg="1"/>
      <p:bldP spid="6" grpId="0" animBg="1"/>
      <p:bldP spid="7" grpId="0" build="p" animBg="1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квир за текст 1">
            <a:extLst>
              <a:ext uri="{FF2B5EF4-FFF2-40B4-BE49-F238E27FC236}">
                <a16:creationId xmlns:a16="http://schemas.microsoft.com/office/drawing/2014/main" id="{01871FF1-2B5E-4ADD-B839-EA57F64F1BC1}"/>
              </a:ext>
            </a:extLst>
          </p:cNvPr>
          <p:cNvSpPr txBox="1"/>
          <p:nvPr/>
        </p:nvSpPr>
        <p:spPr>
          <a:xfrm>
            <a:off x="4563123" y="248575"/>
            <a:ext cx="1864310" cy="46166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sr-Cyrl-RS" sz="2400" b="1" dirty="0">
                <a:solidFill>
                  <a:srgbClr val="FFFF00"/>
                </a:solidFill>
              </a:rPr>
              <a:t>ПРЕДИКАТ</a:t>
            </a:r>
          </a:p>
        </p:txBody>
      </p:sp>
      <p:sp>
        <p:nvSpPr>
          <p:cNvPr id="3" name="Правоугаоник: са заобљеним угловима 2">
            <a:extLst>
              <a:ext uri="{FF2B5EF4-FFF2-40B4-BE49-F238E27FC236}">
                <a16:creationId xmlns:a16="http://schemas.microsoft.com/office/drawing/2014/main" id="{0E748F16-44BB-4E78-9678-26A24AF19DD5}"/>
              </a:ext>
            </a:extLst>
          </p:cNvPr>
          <p:cNvSpPr/>
          <p:nvPr/>
        </p:nvSpPr>
        <p:spPr>
          <a:xfrm>
            <a:off x="1757779" y="1198485"/>
            <a:ext cx="2539013" cy="1278385"/>
          </a:xfrm>
          <a:prstGeom prst="roundRect">
            <a:avLst/>
          </a:prstGeom>
          <a:solidFill>
            <a:srgbClr val="0070C0"/>
          </a:solidFill>
          <a:ln>
            <a:solidFill>
              <a:srgbClr val="92D050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/>
              <a:t>ГЛАГОЛСКИ</a:t>
            </a:r>
          </a:p>
        </p:txBody>
      </p:sp>
      <p:sp>
        <p:nvSpPr>
          <p:cNvPr id="4" name="Правоугаоник: са заобљеним угловима 3">
            <a:extLst>
              <a:ext uri="{FF2B5EF4-FFF2-40B4-BE49-F238E27FC236}">
                <a16:creationId xmlns:a16="http://schemas.microsoft.com/office/drawing/2014/main" id="{AAD262CC-E16A-4725-A2CF-D02C580751E6}"/>
              </a:ext>
            </a:extLst>
          </p:cNvPr>
          <p:cNvSpPr/>
          <p:nvPr/>
        </p:nvSpPr>
        <p:spPr>
          <a:xfrm>
            <a:off x="5743852" y="1198485"/>
            <a:ext cx="2432482" cy="1278385"/>
          </a:xfrm>
          <a:prstGeom prst="roundRect">
            <a:avLst/>
          </a:prstGeom>
          <a:solidFill>
            <a:srgbClr val="0070C0"/>
          </a:solidFill>
          <a:ln>
            <a:solidFill>
              <a:srgbClr val="92D050"/>
            </a:solidFill>
          </a:ln>
          <a:effectLst>
            <a:glow rad="635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/>
              <a:t>НЕГЛАГОЛСКИ</a:t>
            </a:r>
          </a:p>
        </p:txBody>
      </p:sp>
      <p:sp>
        <p:nvSpPr>
          <p:cNvPr id="5" name="Елипса 4">
            <a:extLst>
              <a:ext uri="{FF2B5EF4-FFF2-40B4-BE49-F238E27FC236}">
                <a16:creationId xmlns:a16="http://schemas.microsoft.com/office/drawing/2014/main" id="{A3562C62-E568-4E73-8CB7-B6D14CC26295}"/>
              </a:ext>
            </a:extLst>
          </p:cNvPr>
          <p:cNvSpPr/>
          <p:nvPr/>
        </p:nvSpPr>
        <p:spPr>
          <a:xfrm>
            <a:off x="390617" y="3252757"/>
            <a:ext cx="2396971" cy="127838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>
                <a:solidFill>
                  <a:srgbClr val="002060"/>
                </a:solidFill>
              </a:rPr>
              <a:t>Ја</a:t>
            </a:r>
            <a:r>
              <a:rPr lang="sr-Cyrl-RS" dirty="0"/>
              <a:t> </a:t>
            </a:r>
            <a:r>
              <a:rPr lang="sr-Cyrl-RS" b="1" u="sng" dirty="0">
                <a:solidFill>
                  <a:srgbClr val="002060"/>
                </a:solidFill>
              </a:rPr>
              <a:t>трчим</a:t>
            </a:r>
            <a:r>
              <a:rPr lang="sr-Cyrl-RS" dirty="0">
                <a:solidFill>
                  <a:srgbClr val="002060"/>
                </a:solidFill>
              </a:rPr>
              <a:t>.</a:t>
            </a:r>
            <a:r>
              <a:rPr lang="sr-Cyrl-RS" dirty="0"/>
              <a:t> </a:t>
            </a:r>
            <a:r>
              <a:rPr lang="sr-Cyrl-RS" dirty="0">
                <a:solidFill>
                  <a:srgbClr val="002060"/>
                </a:solidFill>
              </a:rPr>
              <a:t>Он</a:t>
            </a:r>
            <a:r>
              <a:rPr lang="sr-Cyrl-RS" dirty="0"/>
              <a:t> </a:t>
            </a:r>
            <a:r>
              <a:rPr lang="sr-Cyrl-RS" b="1" u="sng" dirty="0">
                <a:solidFill>
                  <a:srgbClr val="002060"/>
                </a:solidFill>
              </a:rPr>
              <a:t>би да </a:t>
            </a:r>
            <a:r>
              <a:rPr lang="sr-Cyrl-RS" b="1" u="sng" dirty="0" err="1">
                <a:solidFill>
                  <a:srgbClr val="002060"/>
                </a:solidFill>
              </a:rPr>
              <a:t>пјева</a:t>
            </a:r>
            <a:r>
              <a:rPr lang="sr-Cyrl-RS" b="1" u="sng" dirty="0">
                <a:solidFill>
                  <a:srgbClr val="002060"/>
                </a:solidFill>
              </a:rPr>
              <a:t>. </a:t>
            </a:r>
          </a:p>
        </p:txBody>
      </p:sp>
      <p:sp>
        <p:nvSpPr>
          <p:cNvPr id="6" name="Елипса 5">
            <a:extLst>
              <a:ext uri="{FF2B5EF4-FFF2-40B4-BE49-F238E27FC236}">
                <a16:creationId xmlns:a16="http://schemas.microsoft.com/office/drawing/2014/main" id="{35D9AA67-9B5C-4E7F-9437-6638F6FA688A}"/>
              </a:ext>
            </a:extLst>
          </p:cNvPr>
          <p:cNvSpPr/>
          <p:nvPr/>
        </p:nvSpPr>
        <p:spPr>
          <a:xfrm>
            <a:off x="3867703" y="3411245"/>
            <a:ext cx="4876801" cy="158022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ИМЕНСКИ предикат: </a:t>
            </a:r>
            <a:r>
              <a:rPr lang="sr-Cyrl-RS" dirty="0" err="1">
                <a:solidFill>
                  <a:schemeClr val="accent2"/>
                </a:solidFill>
              </a:rPr>
              <a:t>копулативни</a:t>
            </a:r>
            <a:r>
              <a:rPr lang="sr-Cyrl-RS" dirty="0">
                <a:solidFill>
                  <a:schemeClr val="accent2"/>
                </a:solidFill>
              </a:rPr>
              <a:t>/</a:t>
            </a:r>
            <a:r>
              <a:rPr lang="sr-Cyrl-RS" dirty="0" err="1">
                <a:solidFill>
                  <a:schemeClr val="accent2"/>
                </a:solidFill>
              </a:rPr>
              <a:t>семикопулативни</a:t>
            </a:r>
            <a:r>
              <a:rPr lang="sr-Cyrl-RS" dirty="0">
                <a:solidFill>
                  <a:schemeClr val="accent2"/>
                </a:solidFill>
              </a:rPr>
              <a:t> глагол + именска </a:t>
            </a:r>
            <a:r>
              <a:rPr lang="sr-Cyrl-RS" dirty="0" err="1">
                <a:solidFill>
                  <a:schemeClr val="accent2"/>
                </a:solidFill>
              </a:rPr>
              <a:t>ријеч</a:t>
            </a:r>
            <a:r>
              <a:rPr lang="sr-Cyrl-RS" dirty="0">
                <a:solidFill>
                  <a:schemeClr val="accent2"/>
                </a:solidFill>
              </a:rPr>
              <a:t> као </a:t>
            </a:r>
            <a:r>
              <a:rPr lang="sr-Cyrl-RS" dirty="0" err="1">
                <a:solidFill>
                  <a:schemeClr val="accent2"/>
                </a:solidFill>
              </a:rPr>
              <a:t>предикатив</a:t>
            </a:r>
            <a:r>
              <a:rPr lang="sr-Cyrl-RS" dirty="0">
                <a:solidFill>
                  <a:schemeClr val="accent2"/>
                </a:solidFill>
              </a:rPr>
              <a:t>.</a:t>
            </a:r>
          </a:p>
        </p:txBody>
      </p:sp>
      <p:sp>
        <p:nvSpPr>
          <p:cNvPr id="7" name="Правоугаоник: са заобљеним угловима 6">
            <a:extLst>
              <a:ext uri="{FF2B5EF4-FFF2-40B4-BE49-F238E27FC236}">
                <a16:creationId xmlns:a16="http://schemas.microsoft.com/office/drawing/2014/main" id="{8386C2CC-A907-4468-AA8C-E7FB3B9028A0}"/>
              </a:ext>
            </a:extLst>
          </p:cNvPr>
          <p:cNvSpPr/>
          <p:nvPr/>
        </p:nvSpPr>
        <p:spPr>
          <a:xfrm>
            <a:off x="4563123" y="5557422"/>
            <a:ext cx="3977196" cy="12073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>
                <a:solidFill>
                  <a:schemeClr val="accent2"/>
                </a:solidFill>
              </a:rPr>
              <a:t>Он </a:t>
            </a:r>
            <a:r>
              <a:rPr lang="sr-Cyrl-RS" b="1" u="sng" dirty="0">
                <a:solidFill>
                  <a:schemeClr val="accent2"/>
                </a:solidFill>
              </a:rPr>
              <a:t>је мио</a:t>
            </a:r>
            <a:r>
              <a:rPr lang="sr-Cyrl-RS" dirty="0">
                <a:solidFill>
                  <a:schemeClr val="accent2"/>
                </a:solidFill>
              </a:rPr>
              <a:t>. Он </a:t>
            </a:r>
            <a:r>
              <a:rPr lang="sr-Cyrl-RS" b="1" u="sng" dirty="0">
                <a:solidFill>
                  <a:schemeClr val="accent2"/>
                </a:solidFill>
              </a:rPr>
              <a:t>је цар</a:t>
            </a:r>
            <a:r>
              <a:rPr lang="sr-Cyrl-RS" dirty="0">
                <a:solidFill>
                  <a:schemeClr val="accent2"/>
                </a:solidFill>
              </a:rPr>
              <a:t>.</a:t>
            </a:r>
          </a:p>
          <a:p>
            <a:pPr algn="ctr"/>
            <a:r>
              <a:rPr lang="sr-Cyrl-RS" dirty="0">
                <a:solidFill>
                  <a:schemeClr val="accent2"/>
                </a:solidFill>
              </a:rPr>
              <a:t>Она </a:t>
            </a:r>
            <a:r>
              <a:rPr lang="sr-Cyrl-RS" b="1" u="sng" dirty="0">
                <a:solidFill>
                  <a:schemeClr val="accent2"/>
                </a:solidFill>
              </a:rPr>
              <a:t>је друга</a:t>
            </a:r>
            <a:r>
              <a:rPr lang="sr-Cyrl-RS" dirty="0">
                <a:solidFill>
                  <a:schemeClr val="accent2"/>
                </a:solidFill>
              </a:rPr>
              <a:t>. Пас </a:t>
            </a:r>
            <a:r>
              <a:rPr lang="sr-Cyrl-RS" b="1" u="sng" dirty="0">
                <a:solidFill>
                  <a:schemeClr val="accent2"/>
                </a:solidFill>
              </a:rPr>
              <a:t>је мој</a:t>
            </a:r>
            <a:r>
              <a:rPr lang="sr-Cyrl-RS" dirty="0">
                <a:solidFill>
                  <a:schemeClr val="accent2"/>
                </a:solidFill>
              </a:rPr>
              <a:t>.</a:t>
            </a:r>
          </a:p>
        </p:txBody>
      </p:sp>
      <p:sp>
        <p:nvSpPr>
          <p:cNvPr id="8" name="Правоугаоник: са заобљеним угловима 7">
            <a:extLst>
              <a:ext uri="{FF2B5EF4-FFF2-40B4-BE49-F238E27FC236}">
                <a16:creationId xmlns:a16="http://schemas.microsoft.com/office/drawing/2014/main" id="{C3EBE194-C8DF-4EEA-AB5A-DD58F673FB86}"/>
              </a:ext>
            </a:extLst>
          </p:cNvPr>
          <p:cNvSpPr/>
          <p:nvPr/>
        </p:nvSpPr>
        <p:spPr>
          <a:xfrm>
            <a:off x="9197266" y="2858609"/>
            <a:ext cx="2752078" cy="167253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>
                <a:solidFill>
                  <a:schemeClr val="bg2">
                    <a:lumMod val="50000"/>
                  </a:schemeClr>
                </a:solidFill>
              </a:rPr>
              <a:t>ПРИЛОШКИ ПРЕДИКАТ:</a:t>
            </a:r>
            <a:r>
              <a:rPr lang="sr-Cyrl-RS" dirty="0"/>
              <a:t> </a:t>
            </a:r>
            <a:r>
              <a:rPr lang="sr-Cyrl-RS" dirty="0" err="1">
                <a:solidFill>
                  <a:schemeClr val="accent2"/>
                </a:solidFill>
              </a:rPr>
              <a:t>копулативни</a:t>
            </a:r>
            <a:r>
              <a:rPr lang="sr-Cyrl-RS" dirty="0">
                <a:solidFill>
                  <a:schemeClr val="accent2"/>
                </a:solidFill>
              </a:rPr>
              <a:t>/</a:t>
            </a:r>
            <a:r>
              <a:rPr lang="sr-Cyrl-RS" dirty="0" err="1">
                <a:solidFill>
                  <a:schemeClr val="accent2"/>
                </a:solidFill>
              </a:rPr>
              <a:t>семикопулативни</a:t>
            </a:r>
            <a:r>
              <a:rPr lang="sr-Cyrl-RS" dirty="0">
                <a:solidFill>
                  <a:schemeClr val="accent2"/>
                </a:solidFill>
              </a:rPr>
              <a:t> глагол + прилог као </a:t>
            </a:r>
            <a:r>
              <a:rPr lang="sr-Cyrl-RS" dirty="0" err="1">
                <a:solidFill>
                  <a:schemeClr val="accent2"/>
                </a:solidFill>
              </a:rPr>
              <a:t>предикатив</a:t>
            </a:r>
            <a:r>
              <a:rPr lang="sr-Cyrl-RS" dirty="0">
                <a:solidFill>
                  <a:schemeClr val="accent2"/>
                </a:solidFill>
              </a:rPr>
              <a:t>.</a:t>
            </a:r>
            <a:endParaRPr lang="sr-Cyrl-RS" dirty="0"/>
          </a:p>
        </p:txBody>
      </p:sp>
      <p:sp>
        <p:nvSpPr>
          <p:cNvPr id="9" name="Правоугаоник: са заобљеним угловима 8">
            <a:extLst>
              <a:ext uri="{FF2B5EF4-FFF2-40B4-BE49-F238E27FC236}">
                <a16:creationId xmlns:a16="http://schemas.microsoft.com/office/drawing/2014/main" id="{CE57E88E-0DC1-479B-8EB7-7AEB012514E1}"/>
              </a:ext>
            </a:extLst>
          </p:cNvPr>
          <p:cNvSpPr/>
          <p:nvPr/>
        </p:nvSpPr>
        <p:spPr>
          <a:xfrm>
            <a:off x="9206144" y="5086905"/>
            <a:ext cx="2858609" cy="111858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>
                <a:solidFill>
                  <a:schemeClr val="accent2">
                    <a:lumMod val="75000"/>
                  </a:schemeClr>
                </a:solidFill>
              </a:rPr>
              <a:t>Она </a:t>
            </a:r>
            <a:r>
              <a:rPr lang="sr-Cyrl-RS" b="1" u="sng" dirty="0">
                <a:solidFill>
                  <a:schemeClr val="accent2">
                    <a:lumMod val="75000"/>
                  </a:schemeClr>
                </a:solidFill>
              </a:rPr>
              <a:t>је добро</a:t>
            </a:r>
            <a:r>
              <a:rPr lang="sr-Cyrl-RS" dirty="0">
                <a:solidFill>
                  <a:schemeClr val="accent2">
                    <a:lumMod val="75000"/>
                  </a:schemeClr>
                </a:solidFill>
              </a:rPr>
              <a:t>.</a:t>
            </a:r>
          </a:p>
          <a:p>
            <a:pPr algn="ctr"/>
            <a:r>
              <a:rPr lang="sr-Cyrl-RS" dirty="0">
                <a:solidFill>
                  <a:schemeClr val="accent2">
                    <a:lumMod val="75000"/>
                  </a:schemeClr>
                </a:solidFill>
              </a:rPr>
              <a:t>Он </a:t>
            </a:r>
            <a:r>
              <a:rPr lang="sr-Cyrl-RS" b="1" u="sng" dirty="0">
                <a:solidFill>
                  <a:schemeClr val="accent2">
                    <a:lumMod val="75000"/>
                  </a:schemeClr>
                </a:solidFill>
              </a:rPr>
              <a:t>изгледа лоше</a:t>
            </a:r>
            <a:r>
              <a:rPr lang="sr-Cyrl-RS" dirty="0">
                <a:solidFill>
                  <a:schemeClr val="accent2">
                    <a:lumMod val="75000"/>
                  </a:schemeClr>
                </a:solidFill>
              </a:rPr>
              <a:t>.</a:t>
            </a:r>
          </a:p>
        </p:txBody>
      </p:sp>
      <p:cxnSp>
        <p:nvCxnSpPr>
          <p:cNvPr id="11" name="Права линија спајања са стрелицом 10">
            <a:extLst>
              <a:ext uri="{FF2B5EF4-FFF2-40B4-BE49-F238E27FC236}">
                <a16:creationId xmlns:a16="http://schemas.microsoft.com/office/drawing/2014/main" id="{3219DB06-3BDB-4115-BA21-26B11DD4724C}"/>
              </a:ext>
            </a:extLst>
          </p:cNvPr>
          <p:cNvCxnSpPr/>
          <p:nvPr/>
        </p:nvCxnSpPr>
        <p:spPr>
          <a:xfrm flipH="1">
            <a:off x="3962400" y="710240"/>
            <a:ext cx="600723" cy="376880"/>
          </a:xfrm>
          <a:prstGeom prst="straightConnector1">
            <a:avLst/>
          </a:prstGeom>
          <a:ln>
            <a:solidFill>
              <a:srgbClr val="FFFF00"/>
            </a:solidFill>
            <a:tailEnd type="triangle"/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3" name="Права линија спајања са стрелицом 12">
            <a:extLst>
              <a:ext uri="{FF2B5EF4-FFF2-40B4-BE49-F238E27FC236}">
                <a16:creationId xmlns:a16="http://schemas.microsoft.com/office/drawing/2014/main" id="{308D5921-0344-4597-AFB4-1DE7C2EE1BF0}"/>
              </a:ext>
            </a:extLst>
          </p:cNvPr>
          <p:cNvCxnSpPr>
            <a:cxnSpLocks/>
          </p:cNvCxnSpPr>
          <p:nvPr/>
        </p:nvCxnSpPr>
        <p:spPr>
          <a:xfrm>
            <a:off x="6278880" y="710240"/>
            <a:ext cx="335280" cy="488245"/>
          </a:xfrm>
          <a:prstGeom prst="straightConnector1">
            <a:avLst/>
          </a:prstGeom>
          <a:ln>
            <a:solidFill>
              <a:srgbClr val="FFFF00"/>
            </a:solidFill>
            <a:tailEnd type="triangle"/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6" name="Права линија спајања са стрелицом 15">
            <a:extLst>
              <a:ext uri="{FF2B5EF4-FFF2-40B4-BE49-F238E27FC236}">
                <a16:creationId xmlns:a16="http://schemas.microsoft.com/office/drawing/2014/main" id="{F1278162-9A3B-4A60-862B-F7CF30B6ACEB}"/>
              </a:ext>
            </a:extLst>
          </p:cNvPr>
          <p:cNvCxnSpPr/>
          <p:nvPr/>
        </p:nvCxnSpPr>
        <p:spPr>
          <a:xfrm flipH="1">
            <a:off x="1971040" y="2476870"/>
            <a:ext cx="508000" cy="775887"/>
          </a:xfrm>
          <a:prstGeom prst="straightConnector1">
            <a:avLst/>
          </a:prstGeom>
          <a:ln>
            <a:tailEnd type="triangle"/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8" name="Права линија спајања са стрелицом 17">
            <a:extLst>
              <a:ext uri="{FF2B5EF4-FFF2-40B4-BE49-F238E27FC236}">
                <a16:creationId xmlns:a16="http://schemas.microsoft.com/office/drawing/2014/main" id="{62DA724F-4792-4731-BDE2-59F45B7BC7CB}"/>
              </a:ext>
            </a:extLst>
          </p:cNvPr>
          <p:cNvCxnSpPr/>
          <p:nvPr/>
        </p:nvCxnSpPr>
        <p:spPr>
          <a:xfrm flipH="1">
            <a:off x="6096000" y="2476870"/>
            <a:ext cx="518160" cy="934375"/>
          </a:xfrm>
          <a:prstGeom prst="straightConnector1">
            <a:avLst/>
          </a:prstGeom>
          <a:ln>
            <a:solidFill>
              <a:srgbClr val="FFFF00"/>
            </a:solidFill>
            <a:tailEnd type="triangle"/>
          </a:ln>
          <a:effectLst>
            <a:glow rad="139700">
              <a:schemeClr val="accent2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0" name="Права линија спајања са стрелицом 19">
            <a:extLst>
              <a:ext uri="{FF2B5EF4-FFF2-40B4-BE49-F238E27FC236}">
                <a16:creationId xmlns:a16="http://schemas.microsoft.com/office/drawing/2014/main" id="{F367AA15-0CFE-42AB-81B1-ED55B79164B5}"/>
              </a:ext>
            </a:extLst>
          </p:cNvPr>
          <p:cNvCxnSpPr/>
          <p:nvPr/>
        </p:nvCxnSpPr>
        <p:spPr>
          <a:xfrm>
            <a:off x="8176334" y="2476870"/>
            <a:ext cx="1020932" cy="601610"/>
          </a:xfrm>
          <a:prstGeom prst="straightConnector1">
            <a:avLst/>
          </a:prstGeom>
          <a:ln>
            <a:tailEnd type="triangle"/>
          </a:ln>
          <a:effectLst>
            <a:glow rad="63500">
              <a:schemeClr val="accent4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2" name="Права линија спајања са стрелицом 21">
            <a:extLst>
              <a:ext uri="{FF2B5EF4-FFF2-40B4-BE49-F238E27FC236}">
                <a16:creationId xmlns:a16="http://schemas.microsoft.com/office/drawing/2014/main" id="{B5025C59-0E98-4BD0-AB94-99F3F98882A7}"/>
              </a:ext>
            </a:extLst>
          </p:cNvPr>
          <p:cNvCxnSpPr/>
          <p:nvPr/>
        </p:nvCxnSpPr>
        <p:spPr>
          <a:xfrm>
            <a:off x="6177280" y="4991471"/>
            <a:ext cx="0" cy="565951"/>
          </a:xfrm>
          <a:prstGeom prst="straightConnector1">
            <a:avLst/>
          </a:prstGeom>
          <a:ln>
            <a:solidFill>
              <a:srgbClr val="92D050"/>
            </a:solidFill>
            <a:tailEnd type="triangle"/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4" name="Права линија спајања са стрелицом 23">
            <a:extLst>
              <a:ext uri="{FF2B5EF4-FFF2-40B4-BE49-F238E27FC236}">
                <a16:creationId xmlns:a16="http://schemas.microsoft.com/office/drawing/2014/main" id="{C7918635-754F-4676-A50B-2A23FC8809C9}"/>
              </a:ext>
            </a:extLst>
          </p:cNvPr>
          <p:cNvCxnSpPr/>
          <p:nvPr/>
        </p:nvCxnSpPr>
        <p:spPr>
          <a:xfrm>
            <a:off x="10393680" y="4531142"/>
            <a:ext cx="0" cy="555763"/>
          </a:xfrm>
          <a:prstGeom prst="straightConnector1">
            <a:avLst/>
          </a:prstGeom>
          <a:ln>
            <a:tailEnd type="triangle"/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0" name="Правоугаоник: са заобљеним угловима 9">
            <a:extLst>
              <a:ext uri="{FF2B5EF4-FFF2-40B4-BE49-F238E27FC236}">
                <a16:creationId xmlns:a16="http://schemas.microsoft.com/office/drawing/2014/main" id="{3E6D01FD-CB6B-4369-A094-AC5198732560}"/>
              </a:ext>
            </a:extLst>
          </p:cNvPr>
          <p:cNvSpPr/>
          <p:nvPr/>
        </p:nvSpPr>
        <p:spPr>
          <a:xfrm>
            <a:off x="10627360" y="6431280"/>
            <a:ext cx="934720" cy="32997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val="338059838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500"/>
                            </p:stCondLst>
                            <p:childTnLst>
                              <p:par>
                                <p:cTn id="10" presetID="53" presetClass="entr" presetSubtype="16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000"/>
                            </p:stCondLst>
                            <p:childTnLst>
                              <p:par>
                                <p:cTn id="16" presetID="8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7000"/>
                            </p:stCondLst>
                            <p:childTnLst>
                              <p:par>
                                <p:cTn id="20" presetID="53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9000"/>
                            </p:stCondLst>
                            <p:childTnLst>
                              <p:par>
                                <p:cTn id="26" presetID="21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2000"/>
                            </p:stCondLst>
                            <p:childTnLst>
                              <p:par>
                                <p:cTn id="30" presetID="53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4000"/>
                            </p:stCondLst>
                            <p:childTnLst>
                              <p:par>
                                <p:cTn id="36" presetID="45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7000"/>
                            </p:stCondLst>
                            <p:childTnLst>
                              <p:par>
                                <p:cTn id="42" presetID="45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0000"/>
                            </p:stCondLst>
                            <p:childTnLst>
                              <p:par>
                                <p:cTn id="48" presetID="53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2000"/>
                            </p:stCondLst>
                            <p:childTnLst>
                              <p:par>
                                <p:cTn id="54" presetID="45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25000"/>
                            </p:stCondLst>
                            <p:childTnLst>
                              <p:par>
                                <p:cTn id="60" presetID="45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28000"/>
                            </p:stCondLst>
                            <p:childTnLst>
                              <p:par>
                                <p:cTn id="66" presetID="53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30000"/>
                            </p:stCondLst>
                            <p:childTnLst>
                              <p:par>
                                <p:cTn id="72" presetID="26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33000"/>
                            </p:stCondLst>
                            <p:childTnLst>
                              <p:par>
                                <p:cTn id="89" presetID="26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36000"/>
                            </p:stCondLst>
                            <p:childTnLst>
                              <p:par>
                                <p:cTn id="106" presetID="26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39000"/>
                            </p:stCondLst>
                            <p:childTnLst>
                              <p:par>
                                <p:cTn id="123" presetID="53" presetClass="entr" presetSubtype="16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40500"/>
                            </p:stCondLst>
                            <p:childTnLst>
                              <p:par>
                                <p:cTn id="129" presetID="45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20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2" dur="20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20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43500"/>
                            </p:stCondLst>
                            <p:childTnLst>
                              <p:par>
                                <p:cTn id="135" presetID="45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8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46500"/>
                            </p:stCondLst>
                            <p:childTnLst>
                              <p:par>
                                <p:cTn id="141" presetID="53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5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48500"/>
                            </p:stCondLst>
                            <p:childTnLst>
                              <p:par>
                                <p:cTn id="147" presetID="26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build="p" animBg="1"/>
      <p:bldP spid="6" grpId="0" build="p" animBg="1"/>
      <p:bldP spid="7" grpId="0" build="p" animBg="1"/>
      <p:bldP spid="8" grpId="0" build="p" animBg="1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квир за текст 1">
            <a:extLst>
              <a:ext uri="{FF2B5EF4-FFF2-40B4-BE49-F238E27FC236}">
                <a16:creationId xmlns:a16="http://schemas.microsoft.com/office/drawing/2014/main" id="{B071B2C0-B3DC-414D-90AE-CB90E21BFF16}"/>
              </a:ext>
            </a:extLst>
          </p:cNvPr>
          <p:cNvSpPr txBox="1"/>
          <p:nvPr/>
        </p:nvSpPr>
        <p:spPr>
          <a:xfrm>
            <a:off x="2982899" y="346229"/>
            <a:ext cx="5060272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6"/>
            </a:solidFill>
          </a:ln>
          <a:effectLst>
            <a:glow rad="139700">
              <a:schemeClr val="accent6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 rtlCol="0">
            <a:spAutoFit/>
          </a:bodyPr>
          <a:lstStyle/>
          <a:p>
            <a:r>
              <a:rPr lang="sr-Cyrl-RS" dirty="0"/>
              <a:t>ФОРМА У КОЈОЈ СЕ ОСТВАРУЈЕ ПРЕДИКАТ</a:t>
            </a:r>
          </a:p>
        </p:txBody>
      </p:sp>
      <p:sp>
        <p:nvSpPr>
          <p:cNvPr id="3" name="Елипса 2">
            <a:extLst>
              <a:ext uri="{FF2B5EF4-FFF2-40B4-BE49-F238E27FC236}">
                <a16:creationId xmlns:a16="http://schemas.microsoft.com/office/drawing/2014/main" id="{99638074-DEC6-46BA-9396-9B82C8DFCDDC}"/>
              </a:ext>
            </a:extLst>
          </p:cNvPr>
          <p:cNvSpPr/>
          <p:nvPr/>
        </p:nvSpPr>
        <p:spPr>
          <a:xfrm>
            <a:off x="905522" y="1667890"/>
            <a:ext cx="2254928" cy="20263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b="1" dirty="0">
                <a:solidFill>
                  <a:srgbClr val="C00000"/>
                </a:solidFill>
              </a:rPr>
              <a:t>ПРОСТИ </a:t>
            </a:r>
          </a:p>
        </p:txBody>
      </p:sp>
      <p:sp>
        <p:nvSpPr>
          <p:cNvPr id="4" name="Елипса 3">
            <a:extLst>
              <a:ext uri="{FF2B5EF4-FFF2-40B4-BE49-F238E27FC236}">
                <a16:creationId xmlns:a16="http://schemas.microsoft.com/office/drawing/2014/main" id="{6C33DC94-3326-47A0-BDA1-5AFA133CCB0F}"/>
              </a:ext>
            </a:extLst>
          </p:cNvPr>
          <p:cNvSpPr/>
          <p:nvPr/>
        </p:nvSpPr>
        <p:spPr>
          <a:xfrm>
            <a:off x="3848470" y="1544713"/>
            <a:ext cx="3204837" cy="227268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b="1" dirty="0">
                <a:solidFill>
                  <a:srgbClr val="C00000"/>
                </a:solidFill>
              </a:rPr>
              <a:t>СЛОЖЕНИ:</a:t>
            </a:r>
            <a:r>
              <a:rPr lang="sr-Cyrl-RS" dirty="0"/>
              <a:t> </a:t>
            </a:r>
            <a:r>
              <a:rPr lang="sr-Cyrl-RS" dirty="0">
                <a:solidFill>
                  <a:schemeClr val="accent2"/>
                </a:solidFill>
              </a:rPr>
              <a:t>модални/фазни гл. + да + презент/инфинитив другог гл.</a:t>
            </a:r>
          </a:p>
        </p:txBody>
      </p:sp>
      <p:sp>
        <p:nvSpPr>
          <p:cNvPr id="5" name="Елипса 4">
            <a:extLst>
              <a:ext uri="{FF2B5EF4-FFF2-40B4-BE49-F238E27FC236}">
                <a16:creationId xmlns:a16="http://schemas.microsoft.com/office/drawing/2014/main" id="{6A71096E-6F82-4C11-B616-17C205CEA132}"/>
              </a:ext>
            </a:extLst>
          </p:cNvPr>
          <p:cNvSpPr/>
          <p:nvPr/>
        </p:nvSpPr>
        <p:spPr>
          <a:xfrm>
            <a:off x="7081521" y="1615735"/>
            <a:ext cx="4894455" cy="227268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b="1" dirty="0">
                <a:solidFill>
                  <a:srgbClr val="C00000"/>
                </a:solidFill>
              </a:rPr>
              <a:t>УСЛОЖЊЕНИ:</a:t>
            </a:r>
            <a:r>
              <a:rPr lang="sr-Cyrl-RS" dirty="0"/>
              <a:t> </a:t>
            </a:r>
            <a:r>
              <a:rPr lang="sr-Cyrl-RS" dirty="0">
                <a:solidFill>
                  <a:schemeClr val="accent2"/>
                </a:solidFill>
              </a:rPr>
              <a:t>модални/фазни гл. + </a:t>
            </a:r>
            <a:r>
              <a:rPr lang="sr-Cyrl-RS" dirty="0" err="1">
                <a:solidFill>
                  <a:schemeClr val="accent2"/>
                </a:solidFill>
              </a:rPr>
              <a:t>копулативни</a:t>
            </a:r>
            <a:r>
              <a:rPr lang="sr-Cyrl-RS" dirty="0">
                <a:solidFill>
                  <a:schemeClr val="accent2"/>
                </a:solidFill>
              </a:rPr>
              <a:t>/</a:t>
            </a:r>
            <a:r>
              <a:rPr lang="sr-Cyrl-RS" dirty="0" err="1">
                <a:solidFill>
                  <a:schemeClr val="accent2"/>
                </a:solidFill>
              </a:rPr>
              <a:t>семикопулативни</a:t>
            </a:r>
            <a:r>
              <a:rPr lang="sr-Cyrl-RS" dirty="0">
                <a:solidFill>
                  <a:schemeClr val="accent2"/>
                </a:solidFill>
              </a:rPr>
              <a:t> гл. + </a:t>
            </a:r>
            <a:r>
              <a:rPr lang="sr-Cyrl-RS" dirty="0" err="1">
                <a:solidFill>
                  <a:schemeClr val="accent2"/>
                </a:solidFill>
              </a:rPr>
              <a:t>предикатив</a:t>
            </a:r>
            <a:endParaRPr lang="sr-Cyrl-RS" b="1" dirty="0">
              <a:solidFill>
                <a:schemeClr val="accent2"/>
              </a:solidFill>
            </a:endParaRPr>
          </a:p>
        </p:txBody>
      </p:sp>
      <p:sp>
        <p:nvSpPr>
          <p:cNvPr id="6" name="Правоугаоник: са заобљеним угловима 5">
            <a:extLst>
              <a:ext uri="{FF2B5EF4-FFF2-40B4-BE49-F238E27FC236}">
                <a16:creationId xmlns:a16="http://schemas.microsoft.com/office/drawing/2014/main" id="{AA748DC9-B7DE-492F-91C5-CD6045CEFF27}"/>
              </a:ext>
            </a:extLst>
          </p:cNvPr>
          <p:cNvSpPr/>
          <p:nvPr/>
        </p:nvSpPr>
        <p:spPr>
          <a:xfrm>
            <a:off x="284085" y="4163627"/>
            <a:ext cx="2778711" cy="153583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>
                <a:solidFill>
                  <a:schemeClr val="accent2"/>
                </a:solidFill>
              </a:rPr>
              <a:t>Ана </a:t>
            </a:r>
            <a:r>
              <a:rPr lang="sr-Cyrl-RS" b="1" dirty="0">
                <a:solidFill>
                  <a:schemeClr val="accent2"/>
                </a:solidFill>
              </a:rPr>
              <a:t>плива</a:t>
            </a:r>
            <a:r>
              <a:rPr lang="sr-Cyrl-RS" dirty="0">
                <a:solidFill>
                  <a:schemeClr val="accent2"/>
                </a:solidFill>
              </a:rPr>
              <a:t>. Ана </a:t>
            </a:r>
            <a:r>
              <a:rPr lang="sr-Cyrl-RS" b="1" dirty="0">
                <a:solidFill>
                  <a:schemeClr val="accent2"/>
                </a:solidFill>
              </a:rPr>
              <a:t>је пливала</a:t>
            </a:r>
            <a:r>
              <a:rPr lang="sr-Cyrl-RS" dirty="0">
                <a:solidFill>
                  <a:schemeClr val="accent2"/>
                </a:solidFill>
              </a:rPr>
              <a:t>. Ана </a:t>
            </a:r>
            <a:r>
              <a:rPr lang="sr-Cyrl-RS" b="1" dirty="0">
                <a:solidFill>
                  <a:schemeClr val="accent2"/>
                </a:solidFill>
              </a:rPr>
              <a:t>је била пливала.</a:t>
            </a:r>
          </a:p>
        </p:txBody>
      </p:sp>
      <p:sp>
        <p:nvSpPr>
          <p:cNvPr id="7" name="Правоугаоник: са заобљеним угловима 6">
            <a:extLst>
              <a:ext uri="{FF2B5EF4-FFF2-40B4-BE49-F238E27FC236}">
                <a16:creationId xmlns:a16="http://schemas.microsoft.com/office/drawing/2014/main" id="{387168C6-8289-4E66-8931-2B27FD23F704}"/>
              </a:ext>
            </a:extLst>
          </p:cNvPr>
          <p:cNvSpPr/>
          <p:nvPr/>
        </p:nvSpPr>
        <p:spPr>
          <a:xfrm>
            <a:off x="3577701" y="4163627"/>
            <a:ext cx="2518299" cy="153583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b="1" dirty="0">
                <a:solidFill>
                  <a:schemeClr val="accent2"/>
                </a:solidFill>
              </a:rPr>
              <a:t>Жели да једе/жели јести.</a:t>
            </a:r>
          </a:p>
          <a:p>
            <a:pPr algn="ctr"/>
            <a:r>
              <a:rPr lang="sr-Cyrl-RS" b="1" dirty="0">
                <a:solidFill>
                  <a:schemeClr val="accent2"/>
                </a:solidFill>
              </a:rPr>
              <a:t>Почео је да </a:t>
            </a:r>
            <a:r>
              <a:rPr lang="sr-Cyrl-RS" b="1" dirty="0" err="1">
                <a:solidFill>
                  <a:schemeClr val="accent2"/>
                </a:solidFill>
              </a:rPr>
              <a:t>пјева</a:t>
            </a:r>
            <a:r>
              <a:rPr lang="sr-Cyrl-RS" b="1" dirty="0">
                <a:solidFill>
                  <a:schemeClr val="accent2"/>
                </a:solidFill>
              </a:rPr>
              <a:t>/Почео је </a:t>
            </a:r>
            <a:r>
              <a:rPr lang="sr-Cyrl-RS" b="1" dirty="0" err="1">
                <a:solidFill>
                  <a:schemeClr val="accent2"/>
                </a:solidFill>
              </a:rPr>
              <a:t>пјевати</a:t>
            </a:r>
            <a:r>
              <a:rPr lang="sr-Cyrl-RS" b="1" dirty="0">
                <a:solidFill>
                  <a:schemeClr val="accent2"/>
                </a:solidFill>
              </a:rPr>
              <a:t>.</a:t>
            </a:r>
          </a:p>
        </p:txBody>
      </p:sp>
      <p:sp>
        <p:nvSpPr>
          <p:cNvPr id="8" name="Правоугаоник: са заобљеним угловима 7">
            <a:extLst>
              <a:ext uri="{FF2B5EF4-FFF2-40B4-BE49-F238E27FC236}">
                <a16:creationId xmlns:a16="http://schemas.microsoft.com/office/drawing/2014/main" id="{458F61AB-9856-4A4E-80FD-7A70934010DC}"/>
              </a:ext>
            </a:extLst>
          </p:cNvPr>
          <p:cNvSpPr/>
          <p:nvPr/>
        </p:nvSpPr>
        <p:spPr>
          <a:xfrm>
            <a:off x="6977849" y="4083728"/>
            <a:ext cx="4554244" cy="170451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>
                <a:solidFill>
                  <a:schemeClr val="accent2"/>
                </a:solidFill>
              </a:rPr>
              <a:t>Он </a:t>
            </a:r>
            <a:r>
              <a:rPr lang="sr-Cyrl-RS" b="1" dirty="0">
                <a:solidFill>
                  <a:schemeClr val="accent2"/>
                </a:solidFill>
              </a:rPr>
              <a:t>је могао бити најбољи</a:t>
            </a:r>
            <a:r>
              <a:rPr lang="sr-Cyrl-RS" dirty="0">
                <a:solidFill>
                  <a:schemeClr val="accent2"/>
                </a:solidFill>
              </a:rPr>
              <a:t>.</a:t>
            </a:r>
          </a:p>
          <a:p>
            <a:pPr algn="ctr"/>
            <a:r>
              <a:rPr lang="sr-Cyrl-RS" dirty="0">
                <a:solidFill>
                  <a:schemeClr val="accent2"/>
                </a:solidFill>
              </a:rPr>
              <a:t>Он </a:t>
            </a:r>
            <a:r>
              <a:rPr lang="sr-Cyrl-RS" b="1" dirty="0">
                <a:solidFill>
                  <a:schemeClr val="accent2"/>
                </a:solidFill>
              </a:rPr>
              <a:t>је почео да постаје безобразан</a:t>
            </a:r>
            <a:r>
              <a:rPr lang="sr-Cyrl-RS" dirty="0">
                <a:solidFill>
                  <a:schemeClr val="accent2"/>
                </a:solidFill>
              </a:rPr>
              <a:t>.</a:t>
            </a:r>
          </a:p>
        </p:txBody>
      </p:sp>
      <p:cxnSp>
        <p:nvCxnSpPr>
          <p:cNvPr id="10" name="Права линија спајања са стрелицом 9">
            <a:extLst>
              <a:ext uri="{FF2B5EF4-FFF2-40B4-BE49-F238E27FC236}">
                <a16:creationId xmlns:a16="http://schemas.microsoft.com/office/drawing/2014/main" id="{F43CF63E-8600-4313-94FA-D5CECFE37E0C}"/>
              </a:ext>
            </a:extLst>
          </p:cNvPr>
          <p:cNvCxnSpPr/>
          <p:nvPr/>
        </p:nvCxnSpPr>
        <p:spPr>
          <a:xfrm flipH="1">
            <a:off x="2641600" y="715561"/>
            <a:ext cx="1016000" cy="1062439"/>
          </a:xfrm>
          <a:prstGeom prst="straightConnector1">
            <a:avLst/>
          </a:prstGeom>
          <a:ln>
            <a:solidFill>
              <a:srgbClr val="FFC000"/>
            </a:solidFill>
            <a:tailEnd type="triangle"/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2" name="Права линија спајања са стрелицом 11">
            <a:extLst>
              <a:ext uri="{FF2B5EF4-FFF2-40B4-BE49-F238E27FC236}">
                <a16:creationId xmlns:a16="http://schemas.microsoft.com/office/drawing/2014/main" id="{72E0403E-B45B-4870-8BF7-A9539CECDF84}"/>
              </a:ext>
            </a:extLst>
          </p:cNvPr>
          <p:cNvCxnSpPr>
            <a:endCxn id="4" idx="0"/>
          </p:cNvCxnSpPr>
          <p:nvPr/>
        </p:nvCxnSpPr>
        <p:spPr>
          <a:xfrm>
            <a:off x="5394960" y="715561"/>
            <a:ext cx="55929" cy="829152"/>
          </a:xfrm>
          <a:prstGeom prst="straightConnector1">
            <a:avLst/>
          </a:prstGeom>
          <a:ln>
            <a:solidFill>
              <a:srgbClr val="FFC000"/>
            </a:solidFill>
            <a:tailEnd type="triangle"/>
          </a:ln>
          <a:effectLst>
            <a:glow rad="139700">
              <a:schemeClr val="accent2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4" name="Права линија спајања са стрелицом 13">
            <a:extLst>
              <a:ext uri="{FF2B5EF4-FFF2-40B4-BE49-F238E27FC236}">
                <a16:creationId xmlns:a16="http://schemas.microsoft.com/office/drawing/2014/main" id="{FD9C3D0F-6ABA-4529-9429-70A67CF084A2}"/>
              </a:ext>
            </a:extLst>
          </p:cNvPr>
          <p:cNvCxnSpPr/>
          <p:nvPr/>
        </p:nvCxnSpPr>
        <p:spPr>
          <a:xfrm>
            <a:off x="7620000" y="715561"/>
            <a:ext cx="914402" cy="952329"/>
          </a:xfrm>
          <a:prstGeom prst="straightConnector1">
            <a:avLst/>
          </a:prstGeom>
          <a:ln>
            <a:solidFill>
              <a:srgbClr val="FFC000"/>
            </a:solidFill>
            <a:tailEnd type="triangle"/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6" name="Права линија спајања са стрелицом 15">
            <a:extLst>
              <a:ext uri="{FF2B5EF4-FFF2-40B4-BE49-F238E27FC236}">
                <a16:creationId xmlns:a16="http://schemas.microsoft.com/office/drawing/2014/main" id="{9FC8ED20-71F0-4F49-A851-F56387BA6AFE}"/>
              </a:ext>
            </a:extLst>
          </p:cNvPr>
          <p:cNvCxnSpPr>
            <a:cxnSpLocks/>
          </p:cNvCxnSpPr>
          <p:nvPr/>
        </p:nvCxnSpPr>
        <p:spPr>
          <a:xfrm>
            <a:off x="1595120" y="3616960"/>
            <a:ext cx="0" cy="546667"/>
          </a:xfrm>
          <a:prstGeom prst="straightConnector1">
            <a:avLst/>
          </a:prstGeom>
          <a:ln>
            <a:solidFill>
              <a:srgbClr val="FFC000"/>
            </a:solidFill>
            <a:tailEnd type="triangle"/>
          </a:ln>
          <a:effectLst>
            <a:glow rad="139700">
              <a:schemeClr val="accent2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9" name="Права линија спајања са стрелицом 18">
            <a:extLst>
              <a:ext uri="{FF2B5EF4-FFF2-40B4-BE49-F238E27FC236}">
                <a16:creationId xmlns:a16="http://schemas.microsoft.com/office/drawing/2014/main" id="{FCBE3BA6-ADD9-4E6F-A6FD-0D92BC9175DA}"/>
              </a:ext>
            </a:extLst>
          </p:cNvPr>
          <p:cNvCxnSpPr/>
          <p:nvPr/>
        </p:nvCxnSpPr>
        <p:spPr>
          <a:xfrm>
            <a:off x="5110480" y="3817396"/>
            <a:ext cx="0" cy="346231"/>
          </a:xfrm>
          <a:prstGeom prst="straightConnector1">
            <a:avLst/>
          </a:prstGeom>
          <a:ln>
            <a:solidFill>
              <a:srgbClr val="FFC000"/>
            </a:solidFill>
            <a:tailEnd type="triangle"/>
          </a:ln>
          <a:effectLst>
            <a:glow rad="139700">
              <a:schemeClr val="accent2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1" name="Права линија спајања са стрелицом 20">
            <a:extLst>
              <a:ext uri="{FF2B5EF4-FFF2-40B4-BE49-F238E27FC236}">
                <a16:creationId xmlns:a16="http://schemas.microsoft.com/office/drawing/2014/main" id="{727645BE-B5EE-40B4-BCCE-1BCBFDFAA8CF}"/>
              </a:ext>
            </a:extLst>
          </p:cNvPr>
          <p:cNvCxnSpPr/>
          <p:nvPr/>
        </p:nvCxnSpPr>
        <p:spPr>
          <a:xfrm>
            <a:off x="9367520" y="3888418"/>
            <a:ext cx="0" cy="195310"/>
          </a:xfrm>
          <a:prstGeom prst="straightConnector1">
            <a:avLst/>
          </a:prstGeom>
          <a:ln>
            <a:solidFill>
              <a:srgbClr val="FFC000"/>
            </a:solidFill>
            <a:tailEnd type="triangle"/>
          </a:ln>
          <a:effectLst>
            <a:glow rad="139700">
              <a:schemeClr val="accent2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9" name="Правоугаоник: са заобљеним угловима 8">
            <a:extLst>
              <a:ext uri="{FF2B5EF4-FFF2-40B4-BE49-F238E27FC236}">
                <a16:creationId xmlns:a16="http://schemas.microsoft.com/office/drawing/2014/main" id="{73A1B1AB-E982-40BC-906B-0FE2C7E073A9}"/>
              </a:ext>
            </a:extLst>
          </p:cNvPr>
          <p:cNvSpPr/>
          <p:nvPr/>
        </p:nvSpPr>
        <p:spPr>
          <a:xfrm>
            <a:off x="10627360" y="6421120"/>
            <a:ext cx="904733" cy="304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val="2733978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53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5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7500"/>
                            </p:stCondLst>
                            <p:childTnLst>
                              <p:par>
                                <p:cTn id="20" presetID="53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9500"/>
                            </p:stCondLst>
                            <p:childTnLst>
                              <p:par>
                                <p:cTn id="26" presetID="26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2500"/>
                            </p:stCondLst>
                            <p:childTnLst>
                              <p:par>
                                <p:cTn id="43" presetID="26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5500"/>
                            </p:stCondLst>
                            <p:childTnLst>
                              <p:par>
                                <p:cTn id="60" presetID="53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7500"/>
                            </p:stCondLst>
                            <p:childTnLst>
                              <p:par>
                                <p:cTn id="66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0500"/>
                            </p:stCondLst>
                            <p:childTnLst>
                              <p:par>
                                <p:cTn id="71" presetID="53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2500"/>
                            </p:stCondLst>
                            <p:childTnLst>
                              <p:par>
                                <p:cTn id="77" presetID="6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24500"/>
                            </p:stCondLst>
                            <p:childTnLst>
                              <p:par>
                                <p:cTn id="81" presetID="53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26500"/>
                            </p:stCondLst>
                            <p:childTnLst>
                              <p:par>
                                <p:cTn id="87" presetID="26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29500"/>
                            </p:stCondLst>
                            <p:childTnLst>
                              <p:par>
                                <p:cTn id="104" presetID="26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32500"/>
                            </p:stCondLst>
                            <p:childTnLst>
                              <p:par>
                                <p:cTn id="121" presetID="26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35500"/>
                            </p:stCondLst>
                            <p:childTnLst>
                              <p:par>
                                <p:cTn id="138" presetID="53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>
                            <p:stCondLst>
                              <p:cond delay="37500"/>
                            </p:stCondLst>
                            <p:childTnLst>
                              <p:par>
                                <p:cTn id="144" presetID="45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build="p" animBg="1"/>
      <p:bldP spid="5" grpId="0" animBg="1"/>
      <p:bldP spid="6" grpId="0" animBg="1"/>
      <p:bldP spid="7" grpId="0" build="p" animBg="1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квир за текст 1">
            <a:extLst>
              <a:ext uri="{FF2B5EF4-FFF2-40B4-BE49-F238E27FC236}">
                <a16:creationId xmlns:a16="http://schemas.microsoft.com/office/drawing/2014/main" id="{DBAA06AE-6110-48EE-8976-C318A7C3158A}"/>
              </a:ext>
            </a:extLst>
          </p:cNvPr>
          <p:cNvSpPr txBox="1"/>
          <p:nvPr/>
        </p:nvSpPr>
        <p:spPr>
          <a:xfrm>
            <a:off x="4782105" y="204186"/>
            <a:ext cx="1313895" cy="400110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  <a:effectLst>
            <a:glow rad="63500">
              <a:schemeClr val="accent4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sr-Cyrl-RS" sz="2000" dirty="0">
                <a:solidFill>
                  <a:srgbClr val="C00000"/>
                </a:solidFill>
              </a:rPr>
              <a:t>ОБЈЕКАТ</a:t>
            </a:r>
          </a:p>
        </p:txBody>
      </p:sp>
      <p:sp>
        <p:nvSpPr>
          <p:cNvPr id="3" name="Правоугаоник: са заобљеним угловима 2">
            <a:extLst>
              <a:ext uri="{FF2B5EF4-FFF2-40B4-BE49-F238E27FC236}">
                <a16:creationId xmlns:a16="http://schemas.microsoft.com/office/drawing/2014/main" id="{104F51C1-CD2E-42D7-8244-9472546A6097}"/>
              </a:ext>
            </a:extLst>
          </p:cNvPr>
          <p:cNvSpPr/>
          <p:nvPr/>
        </p:nvSpPr>
        <p:spPr>
          <a:xfrm>
            <a:off x="896645" y="1136342"/>
            <a:ext cx="3116062" cy="11896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ПРАВИ (ДИРЕКТНИ, БЛИЖИ)</a:t>
            </a:r>
          </a:p>
        </p:txBody>
      </p:sp>
      <p:sp>
        <p:nvSpPr>
          <p:cNvPr id="4" name="Правоугаоник: са заобљеним угловима 3">
            <a:extLst>
              <a:ext uri="{FF2B5EF4-FFF2-40B4-BE49-F238E27FC236}">
                <a16:creationId xmlns:a16="http://schemas.microsoft.com/office/drawing/2014/main" id="{2C26ECEC-F104-4541-A67C-000E24F6D380}"/>
              </a:ext>
            </a:extLst>
          </p:cNvPr>
          <p:cNvSpPr/>
          <p:nvPr/>
        </p:nvSpPr>
        <p:spPr>
          <a:xfrm>
            <a:off x="6338656" y="1020932"/>
            <a:ext cx="3036163" cy="11896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НЕПРАВИ (ИНДИРЕКТНИ, ДАЉИ)</a:t>
            </a:r>
          </a:p>
        </p:txBody>
      </p:sp>
      <p:sp>
        <p:nvSpPr>
          <p:cNvPr id="5" name="Правоугаоник: са заобљеним угловима 4">
            <a:extLst>
              <a:ext uri="{FF2B5EF4-FFF2-40B4-BE49-F238E27FC236}">
                <a16:creationId xmlns:a16="http://schemas.microsoft.com/office/drawing/2014/main" id="{76A39EE0-07D8-4B40-B281-C4325E0B7C5C}"/>
              </a:ext>
            </a:extLst>
          </p:cNvPr>
          <p:cNvSpPr/>
          <p:nvPr/>
        </p:nvSpPr>
        <p:spPr>
          <a:xfrm>
            <a:off x="763480" y="3178206"/>
            <a:ext cx="3826275" cy="209513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b="1" dirty="0">
                <a:solidFill>
                  <a:srgbClr val="00B050"/>
                </a:solidFill>
              </a:rPr>
              <a:t>- </a:t>
            </a:r>
            <a:r>
              <a:rPr lang="sr-Cyrl-RS" b="1" dirty="0" err="1">
                <a:solidFill>
                  <a:srgbClr val="00B050"/>
                </a:solidFill>
              </a:rPr>
              <a:t>бесприједлошки</a:t>
            </a:r>
            <a:r>
              <a:rPr lang="sr-Cyrl-RS" b="1" dirty="0">
                <a:solidFill>
                  <a:srgbClr val="00B050"/>
                </a:solidFill>
              </a:rPr>
              <a:t> акузатив</a:t>
            </a:r>
            <a:r>
              <a:rPr lang="sr-Cyrl-RS" dirty="0">
                <a:solidFill>
                  <a:srgbClr val="00B050"/>
                </a:solidFill>
              </a:rPr>
              <a:t>:</a:t>
            </a:r>
            <a:r>
              <a:rPr lang="sr-Cyrl-RS" dirty="0"/>
              <a:t> </a:t>
            </a:r>
            <a:r>
              <a:rPr lang="sr-Cyrl-RS" dirty="0">
                <a:solidFill>
                  <a:schemeClr val="accent2"/>
                </a:solidFill>
              </a:rPr>
              <a:t>Једем </a:t>
            </a:r>
            <a:r>
              <a:rPr lang="sr-Cyrl-RS" b="1" u="sng" dirty="0">
                <a:solidFill>
                  <a:schemeClr val="accent2"/>
                </a:solidFill>
              </a:rPr>
              <a:t>маслине</a:t>
            </a:r>
            <a:r>
              <a:rPr lang="sr-Cyrl-RS" dirty="0">
                <a:solidFill>
                  <a:schemeClr val="accent2"/>
                </a:solidFill>
              </a:rPr>
              <a:t>. Слушам </a:t>
            </a:r>
            <a:r>
              <a:rPr lang="sr-Cyrl-RS" b="1" u="sng" dirty="0">
                <a:solidFill>
                  <a:schemeClr val="accent2"/>
                </a:solidFill>
              </a:rPr>
              <a:t>музику</a:t>
            </a:r>
            <a:r>
              <a:rPr lang="sr-Cyrl-RS" dirty="0">
                <a:solidFill>
                  <a:schemeClr val="accent2"/>
                </a:solidFill>
              </a:rPr>
              <a:t>.</a:t>
            </a:r>
          </a:p>
          <a:p>
            <a:pPr algn="ctr"/>
            <a:r>
              <a:rPr lang="sr-Cyrl-RS" b="1" dirty="0">
                <a:solidFill>
                  <a:srgbClr val="00B050"/>
                </a:solidFill>
              </a:rPr>
              <a:t>- словенски генитив</a:t>
            </a:r>
            <a:r>
              <a:rPr lang="sr-Cyrl-RS" dirty="0">
                <a:solidFill>
                  <a:srgbClr val="00B050"/>
                </a:solidFill>
              </a:rPr>
              <a:t>: </a:t>
            </a:r>
            <a:r>
              <a:rPr lang="sr-Cyrl-RS" dirty="0">
                <a:solidFill>
                  <a:schemeClr val="accent2"/>
                </a:solidFill>
              </a:rPr>
              <a:t>Он </a:t>
            </a:r>
            <a:r>
              <a:rPr lang="sr-Cyrl-RS" b="1" dirty="0">
                <a:solidFill>
                  <a:schemeClr val="accent2"/>
                </a:solidFill>
              </a:rPr>
              <a:t>нема куће.</a:t>
            </a:r>
          </a:p>
          <a:p>
            <a:pPr algn="ctr"/>
            <a:r>
              <a:rPr lang="sr-Cyrl-RS" b="1" dirty="0">
                <a:solidFill>
                  <a:srgbClr val="92D050"/>
                </a:solidFill>
              </a:rPr>
              <a:t>- партитивни генитив: </a:t>
            </a:r>
            <a:r>
              <a:rPr lang="sr-Cyrl-RS" dirty="0">
                <a:solidFill>
                  <a:schemeClr val="accent2"/>
                </a:solidFill>
              </a:rPr>
              <a:t>Узе </a:t>
            </a:r>
            <a:r>
              <a:rPr lang="sr-Cyrl-RS" b="1" dirty="0" err="1">
                <a:solidFill>
                  <a:schemeClr val="accent2"/>
                </a:solidFill>
              </a:rPr>
              <a:t>хљеба</a:t>
            </a:r>
            <a:r>
              <a:rPr lang="sr-Cyrl-RS" b="1" dirty="0">
                <a:solidFill>
                  <a:schemeClr val="accent2"/>
                </a:solidFill>
              </a:rPr>
              <a:t> и воде</a:t>
            </a:r>
            <a:r>
              <a:rPr lang="sr-Cyrl-RS" dirty="0">
                <a:solidFill>
                  <a:schemeClr val="accent2"/>
                </a:solidFill>
              </a:rPr>
              <a:t>.</a:t>
            </a:r>
          </a:p>
        </p:txBody>
      </p:sp>
      <p:sp>
        <p:nvSpPr>
          <p:cNvPr id="6" name="Правоугаоник: са заобљеним угловима 5">
            <a:extLst>
              <a:ext uri="{FF2B5EF4-FFF2-40B4-BE49-F238E27FC236}">
                <a16:creationId xmlns:a16="http://schemas.microsoft.com/office/drawing/2014/main" id="{331E13EA-3ADD-4272-BE47-56D72F7D0A32}"/>
              </a:ext>
            </a:extLst>
          </p:cNvPr>
          <p:cNvSpPr/>
          <p:nvPr/>
        </p:nvSpPr>
        <p:spPr>
          <a:xfrm>
            <a:off x="6338656" y="2982897"/>
            <a:ext cx="4634144" cy="31870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r-Cyrl-RS" b="1" dirty="0">
                <a:solidFill>
                  <a:srgbClr val="00B050"/>
                </a:solidFill>
              </a:rPr>
              <a:t>   у генитиву: </a:t>
            </a:r>
            <a:r>
              <a:rPr lang="sr-Cyrl-RS" dirty="0">
                <a:solidFill>
                  <a:schemeClr val="accent2"/>
                </a:solidFill>
              </a:rPr>
              <a:t>Стиди </a:t>
            </a:r>
            <a:r>
              <a:rPr lang="sr-Cyrl-RS" b="1" dirty="0">
                <a:solidFill>
                  <a:schemeClr val="accent2"/>
                </a:solidFill>
              </a:rPr>
              <a:t>се </a:t>
            </a:r>
            <a:r>
              <a:rPr lang="sr-Cyrl-RS" b="1" u="sng" dirty="0">
                <a:solidFill>
                  <a:schemeClr val="accent2"/>
                </a:solidFill>
              </a:rPr>
              <a:t>оца</a:t>
            </a:r>
            <a:r>
              <a:rPr lang="sr-Cyrl-RS" b="1" dirty="0">
                <a:solidFill>
                  <a:schemeClr val="accent2"/>
                </a:solidFill>
              </a:rPr>
              <a:t>.</a:t>
            </a:r>
          </a:p>
          <a:p>
            <a:endParaRPr lang="sr-Cyrl-RS" b="1" dirty="0">
              <a:solidFill>
                <a:schemeClr val="accent2"/>
              </a:solidFill>
            </a:endParaRPr>
          </a:p>
          <a:p>
            <a:r>
              <a:rPr lang="sr-Cyrl-RS" b="1" dirty="0">
                <a:solidFill>
                  <a:srgbClr val="00B050"/>
                </a:solidFill>
              </a:rPr>
              <a:t>   у дативу</a:t>
            </a:r>
            <a:r>
              <a:rPr lang="sr-Cyrl-RS" dirty="0">
                <a:solidFill>
                  <a:schemeClr val="accent2"/>
                </a:solidFill>
              </a:rPr>
              <a:t>: Радује се </a:t>
            </a:r>
            <a:r>
              <a:rPr lang="sr-Cyrl-RS" b="1" u="sng" dirty="0">
                <a:solidFill>
                  <a:schemeClr val="accent2"/>
                </a:solidFill>
              </a:rPr>
              <a:t>одмору</a:t>
            </a:r>
            <a:r>
              <a:rPr lang="sr-Cyrl-RS" dirty="0">
                <a:solidFill>
                  <a:schemeClr val="accent2"/>
                </a:solidFill>
              </a:rPr>
              <a:t>.</a:t>
            </a:r>
          </a:p>
          <a:p>
            <a:endParaRPr lang="sr-Cyrl-RS" dirty="0">
              <a:solidFill>
                <a:schemeClr val="accent2"/>
              </a:solidFill>
            </a:endParaRPr>
          </a:p>
          <a:p>
            <a:r>
              <a:rPr lang="sr-Cyrl-RS" b="1" dirty="0">
                <a:solidFill>
                  <a:srgbClr val="00B050"/>
                </a:solidFill>
              </a:rPr>
              <a:t>   у акузативу</a:t>
            </a:r>
            <a:r>
              <a:rPr lang="sr-Cyrl-RS" b="1" dirty="0">
                <a:solidFill>
                  <a:schemeClr val="accent2"/>
                </a:solidFill>
              </a:rPr>
              <a:t>: </a:t>
            </a:r>
            <a:r>
              <a:rPr lang="sr-Cyrl-RS" dirty="0" err="1">
                <a:solidFill>
                  <a:schemeClr val="accent2"/>
                </a:solidFill>
              </a:rPr>
              <a:t>Вјерује</a:t>
            </a:r>
            <a:r>
              <a:rPr lang="sr-Cyrl-RS" dirty="0">
                <a:solidFill>
                  <a:schemeClr val="accent2"/>
                </a:solidFill>
              </a:rPr>
              <a:t> </a:t>
            </a:r>
            <a:r>
              <a:rPr lang="sr-Cyrl-RS" b="1" u="sng" dirty="0">
                <a:solidFill>
                  <a:schemeClr val="accent2"/>
                </a:solidFill>
              </a:rPr>
              <a:t>у себе</a:t>
            </a:r>
            <a:r>
              <a:rPr lang="sr-Cyrl-RS" b="1" dirty="0">
                <a:solidFill>
                  <a:schemeClr val="accent2"/>
                </a:solidFill>
              </a:rPr>
              <a:t>.</a:t>
            </a:r>
          </a:p>
          <a:p>
            <a:endParaRPr lang="sr-Cyrl-RS" b="1" dirty="0">
              <a:solidFill>
                <a:schemeClr val="accent2"/>
              </a:solidFill>
            </a:endParaRPr>
          </a:p>
          <a:p>
            <a:r>
              <a:rPr lang="sr-Cyrl-RS" dirty="0">
                <a:solidFill>
                  <a:srgbClr val="00B050"/>
                </a:solidFill>
              </a:rPr>
              <a:t>   у инструменталу</a:t>
            </a:r>
            <a:r>
              <a:rPr lang="sr-Cyrl-RS" b="1" dirty="0">
                <a:solidFill>
                  <a:schemeClr val="accent2"/>
                </a:solidFill>
              </a:rPr>
              <a:t>: </a:t>
            </a:r>
            <a:r>
              <a:rPr lang="sr-Cyrl-RS" dirty="0">
                <a:solidFill>
                  <a:schemeClr val="accent2"/>
                </a:solidFill>
              </a:rPr>
              <a:t>Разговара</a:t>
            </a:r>
            <a:r>
              <a:rPr lang="sr-Cyrl-RS" b="1" dirty="0">
                <a:solidFill>
                  <a:schemeClr val="accent2"/>
                </a:solidFill>
              </a:rPr>
              <a:t> </a:t>
            </a:r>
            <a:r>
              <a:rPr lang="sr-Cyrl-RS" b="1" u="sng" dirty="0">
                <a:solidFill>
                  <a:schemeClr val="accent2"/>
                </a:solidFill>
              </a:rPr>
              <a:t>с мајком.</a:t>
            </a:r>
          </a:p>
          <a:p>
            <a:r>
              <a:rPr lang="sr-Cyrl-RS" dirty="0">
                <a:solidFill>
                  <a:srgbClr val="00B050"/>
                </a:solidFill>
              </a:rPr>
              <a:t>    у локативу</a:t>
            </a:r>
            <a:r>
              <a:rPr lang="sr-Cyrl-RS" b="1" dirty="0">
                <a:solidFill>
                  <a:schemeClr val="accent2"/>
                </a:solidFill>
              </a:rPr>
              <a:t>: </a:t>
            </a:r>
            <a:r>
              <a:rPr lang="sr-Cyrl-RS" dirty="0">
                <a:solidFill>
                  <a:schemeClr val="accent2"/>
                </a:solidFill>
              </a:rPr>
              <a:t>Прича</a:t>
            </a:r>
            <a:r>
              <a:rPr lang="sr-Cyrl-RS" b="1" dirty="0">
                <a:solidFill>
                  <a:schemeClr val="accent2"/>
                </a:solidFill>
              </a:rPr>
              <a:t> </a:t>
            </a:r>
            <a:r>
              <a:rPr lang="sr-Cyrl-RS" b="1" u="sng" dirty="0">
                <a:solidFill>
                  <a:schemeClr val="accent2"/>
                </a:solidFill>
              </a:rPr>
              <a:t>о концерту. </a:t>
            </a:r>
            <a:r>
              <a:rPr lang="sr-Cyrl-RS" dirty="0">
                <a:solidFill>
                  <a:schemeClr val="accent2"/>
                </a:solidFill>
              </a:rPr>
              <a:t>Машта</a:t>
            </a:r>
            <a:r>
              <a:rPr lang="sr-Cyrl-RS" b="1" u="sng" dirty="0">
                <a:solidFill>
                  <a:schemeClr val="accent2"/>
                </a:solidFill>
              </a:rPr>
              <a:t> о Русији.</a:t>
            </a:r>
          </a:p>
          <a:p>
            <a:endParaRPr lang="sr-Cyrl-RS" b="1" u="sng" dirty="0">
              <a:solidFill>
                <a:schemeClr val="accent2"/>
              </a:solidFill>
            </a:endParaRPr>
          </a:p>
        </p:txBody>
      </p:sp>
      <p:pic>
        <p:nvPicPr>
          <p:cNvPr id="8" name="Графика 7" descr="Лице које се смеје без попуне">
            <a:extLst>
              <a:ext uri="{FF2B5EF4-FFF2-40B4-BE49-F238E27FC236}">
                <a16:creationId xmlns:a16="http://schemas.microsoft.com/office/drawing/2014/main" id="{208E7B63-AF45-4629-A3B9-E7C2606DF21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353452" y="3027286"/>
            <a:ext cx="405414" cy="457200"/>
          </a:xfrm>
          <a:prstGeom prst="rect">
            <a:avLst/>
          </a:prstGeom>
        </p:spPr>
      </p:pic>
      <p:pic>
        <p:nvPicPr>
          <p:cNvPr id="9" name="Графика 8" descr="Лице које се смеје без попуне">
            <a:extLst>
              <a:ext uri="{FF2B5EF4-FFF2-40B4-BE49-F238E27FC236}">
                <a16:creationId xmlns:a16="http://schemas.microsoft.com/office/drawing/2014/main" id="{A17BAB2B-D5D9-4D60-B350-13360EA0BB7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346054" y="3591019"/>
            <a:ext cx="405414" cy="457200"/>
          </a:xfrm>
          <a:prstGeom prst="rect">
            <a:avLst/>
          </a:prstGeom>
        </p:spPr>
      </p:pic>
      <p:pic>
        <p:nvPicPr>
          <p:cNvPr id="10" name="Графика 9" descr="Лице које се смеје без попуне">
            <a:extLst>
              <a:ext uri="{FF2B5EF4-FFF2-40B4-BE49-F238E27FC236}">
                <a16:creationId xmlns:a16="http://schemas.microsoft.com/office/drawing/2014/main" id="{6C98ADD7-68AD-4ACE-8DB3-8FDD7738BA7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338656" y="4054875"/>
            <a:ext cx="405414" cy="457200"/>
          </a:xfrm>
          <a:prstGeom prst="rect">
            <a:avLst/>
          </a:prstGeom>
        </p:spPr>
      </p:pic>
      <p:pic>
        <p:nvPicPr>
          <p:cNvPr id="11" name="Графика 10" descr="Лице које се смеје без попуне">
            <a:extLst>
              <a:ext uri="{FF2B5EF4-FFF2-40B4-BE49-F238E27FC236}">
                <a16:creationId xmlns:a16="http://schemas.microsoft.com/office/drawing/2014/main" id="{AA326CB6-6B6F-4D15-8829-DAA851B6EBE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338656" y="4576439"/>
            <a:ext cx="405414" cy="457200"/>
          </a:xfrm>
          <a:prstGeom prst="rect">
            <a:avLst/>
          </a:prstGeom>
        </p:spPr>
      </p:pic>
      <p:pic>
        <p:nvPicPr>
          <p:cNvPr id="12" name="Графика 11" descr="Лице које се смеје без попуне">
            <a:extLst>
              <a:ext uri="{FF2B5EF4-FFF2-40B4-BE49-F238E27FC236}">
                <a16:creationId xmlns:a16="http://schemas.microsoft.com/office/drawing/2014/main" id="{7AE7BD89-1CDC-4EB2-A3A8-3FAA46C152D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338656" y="5217851"/>
            <a:ext cx="405414" cy="375081"/>
          </a:xfrm>
          <a:prstGeom prst="rect">
            <a:avLst/>
          </a:prstGeom>
        </p:spPr>
      </p:pic>
      <p:cxnSp>
        <p:nvCxnSpPr>
          <p:cNvPr id="13" name="Права линија спајања са стрелицом 12">
            <a:extLst>
              <a:ext uri="{FF2B5EF4-FFF2-40B4-BE49-F238E27FC236}">
                <a16:creationId xmlns:a16="http://schemas.microsoft.com/office/drawing/2014/main" id="{3EEB66AC-DAFF-4436-9C7F-C676B41D443E}"/>
              </a:ext>
            </a:extLst>
          </p:cNvPr>
          <p:cNvCxnSpPr>
            <a:cxnSpLocks/>
          </p:cNvCxnSpPr>
          <p:nvPr/>
        </p:nvCxnSpPr>
        <p:spPr>
          <a:xfrm flipH="1">
            <a:off x="3931920" y="604296"/>
            <a:ext cx="850185" cy="532046"/>
          </a:xfrm>
          <a:prstGeom prst="straightConnector1">
            <a:avLst/>
          </a:prstGeom>
          <a:ln>
            <a:solidFill>
              <a:srgbClr val="FFFF00"/>
            </a:solidFill>
            <a:tailEnd type="triangle"/>
          </a:ln>
          <a:effectLst>
            <a:glow rad="139700">
              <a:schemeClr val="accent2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5" name="Права линија спајања са стрелицом 14">
            <a:extLst>
              <a:ext uri="{FF2B5EF4-FFF2-40B4-BE49-F238E27FC236}">
                <a16:creationId xmlns:a16="http://schemas.microsoft.com/office/drawing/2014/main" id="{E24BE0B1-14E8-45D9-994D-3411490B4630}"/>
              </a:ext>
            </a:extLst>
          </p:cNvPr>
          <p:cNvCxnSpPr>
            <a:endCxn id="5" idx="0"/>
          </p:cNvCxnSpPr>
          <p:nvPr/>
        </p:nvCxnSpPr>
        <p:spPr>
          <a:xfrm>
            <a:off x="2661920" y="2325950"/>
            <a:ext cx="14698" cy="852256"/>
          </a:xfrm>
          <a:prstGeom prst="straightConnector1">
            <a:avLst/>
          </a:prstGeom>
          <a:ln>
            <a:solidFill>
              <a:srgbClr val="FFFF00"/>
            </a:solidFill>
            <a:tailEnd type="triangle"/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7" name="Права линија спајања са стрелицом 16">
            <a:extLst>
              <a:ext uri="{FF2B5EF4-FFF2-40B4-BE49-F238E27FC236}">
                <a16:creationId xmlns:a16="http://schemas.microsoft.com/office/drawing/2014/main" id="{ABE66EAD-B8D0-4258-82E5-B10D7397BF20}"/>
              </a:ext>
            </a:extLst>
          </p:cNvPr>
          <p:cNvCxnSpPr/>
          <p:nvPr/>
        </p:nvCxnSpPr>
        <p:spPr>
          <a:xfrm>
            <a:off x="6096000" y="604296"/>
            <a:ext cx="487680" cy="416636"/>
          </a:xfrm>
          <a:prstGeom prst="straightConnector1">
            <a:avLst/>
          </a:prstGeom>
          <a:ln>
            <a:solidFill>
              <a:srgbClr val="FFFF00"/>
            </a:solidFill>
            <a:tailEnd type="triangle"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9" name="Права линија спајања са стрелицом 18">
            <a:extLst>
              <a:ext uri="{FF2B5EF4-FFF2-40B4-BE49-F238E27FC236}">
                <a16:creationId xmlns:a16="http://schemas.microsoft.com/office/drawing/2014/main" id="{BA6FF62D-0BD0-4944-8AE2-754B217D1C30}"/>
              </a:ext>
            </a:extLst>
          </p:cNvPr>
          <p:cNvCxnSpPr/>
          <p:nvPr/>
        </p:nvCxnSpPr>
        <p:spPr>
          <a:xfrm>
            <a:off x="7548880" y="2210540"/>
            <a:ext cx="0" cy="772357"/>
          </a:xfrm>
          <a:prstGeom prst="straightConnector1">
            <a:avLst/>
          </a:prstGeom>
          <a:ln>
            <a:solidFill>
              <a:srgbClr val="FFFF00"/>
            </a:solidFill>
            <a:tailEnd type="triangle"/>
          </a:ln>
          <a:effectLst>
            <a:glow rad="228600">
              <a:schemeClr val="accent6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7" name="Правоугаоник: са заобљеним угловима 6">
            <a:extLst>
              <a:ext uri="{FF2B5EF4-FFF2-40B4-BE49-F238E27FC236}">
                <a16:creationId xmlns:a16="http://schemas.microsoft.com/office/drawing/2014/main" id="{42CD372D-C3C4-4A08-8B63-AB5778CEBF25}"/>
              </a:ext>
            </a:extLst>
          </p:cNvPr>
          <p:cNvSpPr/>
          <p:nvPr/>
        </p:nvSpPr>
        <p:spPr>
          <a:xfrm>
            <a:off x="10668000" y="6441440"/>
            <a:ext cx="924560" cy="304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val="548546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1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7500"/>
                            </p:stCondLst>
                            <p:childTnLst>
                              <p:par>
                                <p:cTn id="21" presetID="1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500"/>
                            </p:stCondLst>
                            <p:childTnLst>
                              <p:par>
                                <p:cTn id="25" presetID="53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2500"/>
                            </p:stCondLst>
                            <p:childTnLst>
                              <p:par>
                                <p:cTn id="31" presetID="45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5500"/>
                            </p:stCondLst>
                            <p:childTnLst>
                              <p:par>
                                <p:cTn id="37" presetID="53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7500"/>
                            </p:stCondLst>
                            <p:childTnLst>
                              <p:par>
                                <p:cTn id="43" presetID="3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0500"/>
                            </p:stCondLst>
                            <p:childTnLst>
                              <p:par>
                                <p:cTn id="50" presetID="3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3500"/>
                            </p:stCondLst>
                            <p:childTnLst>
                              <p:par>
                                <p:cTn id="57" presetID="53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25500"/>
                            </p:stCondLst>
                            <p:childTnLst>
                              <p:par>
                                <p:cTn id="63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8500"/>
                            </p:stCondLst>
                            <p:childTnLst>
                              <p:par>
                                <p:cTn id="68" presetID="53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30500"/>
                            </p:stCondLst>
                            <p:childTnLst>
                              <p:par>
                                <p:cTn id="74" presetID="53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32500"/>
                            </p:stCondLst>
                            <p:childTnLst>
                              <p:par>
                                <p:cTn id="80" presetID="53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34500"/>
                            </p:stCondLst>
                            <p:childTnLst>
                              <p:par>
                                <p:cTn id="86" presetID="53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36500"/>
                            </p:stCondLst>
                            <p:childTnLst>
                              <p:par>
                                <p:cTn id="92" presetID="53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  <p:bldP spid="4" grpId="0" build="p" animBg="1"/>
      <p:bldP spid="5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квир за текст 1">
            <a:extLst>
              <a:ext uri="{FF2B5EF4-FFF2-40B4-BE49-F238E27FC236}">
                <a16:creationId xmlns:a16="http://schemas.microsoft.com/office/drawing/2014/main" id="{AD940722-5FED-4918-9131-7200894C8F18}"/>
              </a:ext>
            </a:extLst>
          </p:cNvPr>
          <p:cNvSpPr txBox="1"/>
          <p:nvPr/>
        </p:nvSpPr>
        <p:spPr>
          <a:xfrm>
            <a:off x="4187301" y="408372"/>
            <a:ext cx="1547674" cy="400110"/>
          </a:xfrm>
          <a:prstGeom prst="rect">
            <a:avLst/>
          </a:prstGeom>
          <a:solidFill>
            <a:srgbClr val="FFFF00"/>
          </a:solidFill>
          <a:ln>
            <a:solidFill>
              <a:srgbClr val="7030A0"/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  <a:reflection blurRad="6350" stA="50000" endA="300" endPos="55000" dir="5400000" sy="-100000" algn="bl" rotWithShape="0"/>
          </a:effectLst>
        </p:spPr>
        <p:txBody>
          <a:bodyPr wrap="square" rtlCol="0">
            <a:spAutoFit/>
          </a:bodyPr>
          <a:lstStyle/>
          <a:p>
            <a:r>
              <a:rPr lang="sr-Cyrl-RS" sz="2000" b="1" dirty="0">
                <a:solidFill>
                  <a:srgbClr val="C00000"/>
                </a:solidFill>
              </a:rPr>
              <a:t>АТРИБУТ</a:t>
            </a:r>
          </a:p>
        </p:txBody>
      </p:sp>
      <p:sp>
        <p:nvSpPr>
          <p:cNvPr id="3" name="Правоугаоник: са заобљеним угловима 2">
            <a:extLst>
              <a:ext uri="{FF2B5EF4-FFF2-40B4-BE49-F238E27FC236}">
                <a16:creationId xmlns:a16="http://schemas.microsoft.com/office/drawing/2014/main" id="{CFE3D2F9-F64D-4D04-B643-0E162E79162F}"/>
              </a:ext>
            </a:extLst>
          </p:cNvPr>
          <p:cNvSpPr/>
          <p:nvPr/>
        </p:nvSpPr>
        <p:spPr>
          <a:xfrm>
            <a:off x="1313896" y="1216240"/>
            <a:ext cx="2334827" cy="10209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/>
            <a:r>
              <a:rPr lang="sr-Cyrl-RS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КОНГРУЕНТНИ</a:t>
            </a:r>
          </a:p>
        </p:txBody>
      </p:sp>
      <p:sp>
        <p:nvSpPr>
          <p:cNvPr id="4" name="Правоугаоник: са заобљеним угловима 3">
            <a:extLst>
              <a:ext uri="{FF2B5EF4-FFF2-40B4-BE49-F238E27FC236}">
                <a16:creationId xmlns:a16="http://schemas.microsoft.com/office/drawing/2014/main" id="{2A8CB65F-7089-415A-8410-468BF22A010D}"/>
              </a:ext>
            </a:extLst>
          </p:cNvPr>
          <p:cNvSpPr/>
          <p:nvPr/>
        </p:nvSpPr>
        <p:spPr>
          <a:xfrm>
            <a:off x="5734975" y="1291700"/>
            <a:ext cx="2689934" cy="8700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/>
            <a:r>
              <a:rPr lang="sr-Cyrl-RS" b="1" dirty="0">
                <a:solidFill>
                  <a:schemeClr val="accent2"/>
                </a:solidFill>
              </a:rPr>
              <a:t>НЕКОНГРУЕНТНИ</a:t>
            </a:r>
          </a:p>
        </p:txBody>
      </p:sp>
      <p:sp>
        <p:nvSpPr>
          <p:cNvPr id="5" name="Правоугаоник: са заобљеним угловима 4">
            <a:extLst>
              <a:ext uri="{FF2B5EF4-FFF2-40B4-BE49-F238E27FC236}">
                <a16:creationId xmlns:a16="http://schemas.microsoft.com/office/drawing/2014/main" id="{5B672C26-8CC3-4105-ADB4-F3F0DDB75590}"/>
              </a:ext>
            </a:extLst>
          </p:cNvPr>
          <p:cNvSpPr/>
          <p:nvPr/>
        </p:nvSpPr>
        <p:spPr>
          <a:xfrm>
            <a:off x="825622" y="2672179"/>
            <a:ext cx="3586579" cy="229931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 err="1">
                <a:solidFill>
                  <a:srgbClr val="FF0000"/>
                </a:solidFill>
              </a:rPr>
              <a:t>придјеви</a:t>
            </a:r>
            <a:r>
              <a:rPr lang="sr-Cyrl-RS" dirty="0">
                <a:solidFill>
                  <a:srgbClr val="FF0000"/>
                </a:solidFill>
              </a:rPr>
              <a:t>:</a:t>
            </a:r>
            <a:r>
              <a:rPr lang="sr-Cyrl-RS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sr-Cyrl-RS" b="1" i="1" dirty="0" err="1">
                <a:solidFill>
                  <a:schemeClr val="accent2">
                    <a:lumMod val="50000"/>
                  </a:schemeClr>
                </a:solidFill>
              </a:rPr>
              <a:t>Лијепа</a:t>
            </a:r>
            <a:r>
              <a:rPr lang="sr-Cyrl-RS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sr-Cyrl-RS" dirty="0" err="1">
                <a:solidFill>
                  <a:schemeClr val="accent2">
                    <a:lumMod val="50000"/>
                  </a:schemeClr>
                </a:solidFill>
              </a:rPr>
              <a:t>дјевојка</a:t>
            </a:r>
            <a:r>
              <a:rPr lang="sr-Cyrl-RS" dirty="0">
                <a:solidFill>
                  <a:schemeClr val="accent2">
                    <a:lumMod val="50000"/>
                  </a:schemeClr>
                </a:solidFill>
              </a:rPr>
              <a:t> чита </a:t>
            </a:r>
            <a:r>
              <a:rPr lang="sr-Cyrl-RS" b="1" i="1" dirty="0">
                <a:solidFill>
                  <a:schemeClr val="accent2">
                    <a:lumMod val="50000"/>
                  </a:schemeClr>
                </a:solidFill>
              </a:rPr>
              <a:t>занимљиву</a:t>
            </a:r>
            <a:r>
              <a:rPr lang="sr-Cyrl-RS" dirty="0">
                <a:solidFill>
                  <a:schemeClr val="accent2">
                    <a:lumMod val="50000"/>
                  </a:schemeClr>
                </a:solidFill>
              </a:rPr>
              <a:t> књигу.</a:t>
            </a:r>
          </a:p>
          <a:p>
            <a:pPr algn="ctr"/>
            <a:r>
              <a:rPr lang="sr-Cyrl-RS" dirty="0" err="1">
                <a:solidFill>
                  <a:srgbClr val="FF0000"/>
                </a:solidFill>
              </a:rPr>
              <a:t>придјевске</a:t>
            </a:r>
            <a:r>
              <a:rPr lang="sr-Cyrl-RS" dirty="0">
                <a:solidFill>
                  <a:srgbClr val="FF0000"/>
                </a:solidFill>
              </a:rPr>
              <a:t> </a:t>
            </a:r>
            <a:r>
              <a:rPr lang="sr-Cyrl-RS" dirty="0" err="1">
                <a:solidFill>
                  <a:srgbClr val="FF0000"/>
                </a:solidFill>
              </a:rPr>
              <a:t>замјенице</a:t>
            </a:r>
            <a:r>
              <a:rPr lang="sr-Cyrl-RS" dirty="0">
                <a:solidFill>
                  <a:schemeClr val="accent2">
                    <a:lumMod val="50000"/>
                  </a:schemeClr>
                </a:solidFill>
              </a:rPr>
              <a:t>: </a:t>
            </a:r>
            <a:r>
              <a:rPr lang="sr-Cyrl-RS" b="1" i="1" dirty="0">
                <a:solidFill>
                  <a:schemeClr val="accent2">
                    <a:lumMod val="50000"/>
                  </a:schemeClr>
                </a:solidFill>
              </a:rPr>
              <a:t>Свака</a:t>
            </a:r>
            <a:r>
              <a:rPr lang="sr-Cyrl-RS" dirty="0">
                <a:solidFill>
                  <a:schemeClr val="accent2">
                    <a:lumMod val="50000"/>
                  </a:schemeClr>
                </a:solidFill>
              </a:rPr>
              <a:t> птица </a:t>
            </a:r>
            <a:r>
              <a:rPr lang="sr-Cyrl-RS" b="1" i="1" dirty="0">
                <a:solidFill>
                  <a:schemeClr val="accent2">
                    <a:lumMod val="50000"/>
                  </a:schemeClr>
                </a:solidFill>
              </a:rPr>
              <a:t>своме</a:t>
            </a:r>
            <a:r>
              <a:rPr lang="sr-Cyrl-RS" dirty="0">
                <a:solidFill>
                  <a:schemeClr val="accent2">
                    <a:lumMod val="50000"/>
                  </a:schemeClr>
                </a:solidFill>
              </a:rPr>
              <a:t> јату лети.</a:t>
            </a:r>
          </a:p>
          <a:p>
            <a:pPr algn="ctr"/>
            <a:r>
              <a:rPr lang="sr-Cyrl-RS" dirty="0">
                <a:solidFill>
                  <a:srgbClr val="FF0000"/>
                </a:solidFill>
              </a:rPr>
              <a:t>бројеви</a:t>
            </a:r>
            <a:r>
              <a:rPr lang="sr-Cyrl-RS" dirty="0">
                <a:solidFill>
                  <a:schemeClr val="accent2">
                    <a:lumMod val="50000"/>
                  </a:schemeClr>
                </a:solidFill>
              </a:rPr>
              <a:t>: </a:t>
            </a:r>
            <a:r>
              <a:rPr lang="sr-Cyrl-RS" b="1" i="1" dirty="0" err="1">
                <a:solidFill>
                  <a:schemeClr val="accent2">
                    <a:lumMod val="50000"/>
                  </a:schemeClr>
                </a:solidFill>
              </a:rPr>
              <a:t>Двије</a:t>
            </a:r>
            <a:r>
              <a:rPr lang="sr-Cyrl-RS" dirty="0">
                <a:solidFill>
                  <a:schemeClr val="accent2">
                    <a:lumMod val="50000"/>
                  </a:schemeClr>
                </a:solidFill>
              </a:rPr>
              <a:t> пријатељице објавиле су своју </a:t>
            </a:r>
            <a:r>
              <a:rPr lang="sr-Cyrl-RS" b="1" i="1" dirty="0">
                <a:solidFill>
                  <a:schemeClr val="accent2">
                    <a:lumMod val="50000"/>
                  </a:schemeClr>
                </a:solidFill>
              </a:rPr>
              <a:t>прву</a:t>
            </a:r>
            <a:r>
              <a:rPr lang="sr-Cyrl-RS" dirty="0">
                <a:solidFill>
                  <a:schemeClr val="accent2">
                    <a:lumMod val="50000"/>
                  </a:schemeClr>
                </a:solidFill>
              </a:rPr>
              <a:t> књигу. Појела сам само </a:t>
            </a:r>
            <a:r>
              <a:rPr lang="sr-Cyrl-RS" b="1" i="1" dirty="0">
                <a:solidFill>
                  <a:schemeClr val="accent2">
                    <a:lumMod val="50000"/>
                  </a:schemeClr>
                </a:solidFill>
              </a:rPr>
              <a:t>један</a:t>
            </a:r>
            <a:r>
              <a:rPr lang="sr-Cyrl-RS" dirty="0">
                <a:solidFill>
                  <a:schemeClr val="accent2">
                    <a:lumMod val="50000"/>
                  </a:schemeClr>
                </a:solidFill>
              </a:rPr>
              <a:t> сладолед.</a:t>
            </a:r>
          </a:p>
        </p:txBody>
      </p:sp>
      <p:sp>
        <p:nvSpPr>
          <p:cNvPr id="6" name="Правоугаоник 5">
            <a:extLst>
              <a:ext uri="{FF2B5EF4-FFF2-40B4-BE49-F238E27FC236}">
                <a16:creationId xmlns:a16="http://schemas.microsoft.com/office/drawing/2014/main" id="{1746A936-D3FD-49E6-95BF-4CC0A8E30BF6}"/>
              </a:ext>
            </a:extLst>
          </p:cNvPr>
          <p:cNvSpPr/>
          <p:nvPr/>
        </p:nvSpPr>
        <p:spPr>
          <a:xfrm>
            <a:off x="4918229" y="2782038"/>
            <a:ext cx="3506680" cy="7568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b="1" dirty="0">
                <a:solidFill>
                  <a:srgbClr val="FF0000"/>
                </a:solidFill>
              </a:rPr>
              <a:t>- </a:t>
            </a:r>
            <a:r>
              <a:rPr lang="sr-Cyrl-RS" sz="2400" b="1" dirty="0">
                <a:solidFill>
                  <a:srgbClr val="FF0000"/>
                </a:solidFill>
              </a:rPr>
              <a:t>посесивно значење</a:t>
            </a:r>
            <a:endParaRPr lang="sr-Cyrl-RS" b="1" dirty="0">
              <a:solidFill>
                <a:srgbClr val="FF0000"/>
              </a:solidFill>
            </a:endParaRPr>
          </a:p>
        </p:txBody>
      </p:sp>
      <p:sp>
        <p:nvSpPr>
          <p:cNvPr id="7" name="Правоугаоник: са заобљеним угловима 6">
            <a:extLst>
              <a:ext uri="{FF2B5EF4-FFF2-40B4-BE49-F238E27FC236}">
                <a16:creationId xmlns:a16="http://schemas.microsoft.com/office/drawing/2014/main" id="{2C2C8A50-A961-4C0B-9770-ECA9FCA8F5EB}"/>
              </a:ext>
            </a:extLst>
          </p:cNvPr>
          <p:cNvSpPr/>
          <p:nvPr/>
        </p:nvSpPr>
        <p:spPr>
          <a:xfrm>
            <a:off x="9294920" y="1811042"/>
            <a:ext cx="2157274" cy="134940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b="1" dirty="0">
                <a:solidFill>
                  <a:schemeClr val="tx1"/>
                </a:solidFill>
              </a:rPr>
              <a:t>неотуђива </a:t>
            </a:r>
            <a:r>
              <a:rPr lang="sr-Cyrl-RS" b="1" dirty="0" err="1">
                <a:solidFill>
                  <a:schemeClr val="tx1"/>
                </a:solidFill>
              </a:rPr>
              <a:t>посесивност</a:t>
            </a:r>
            <a:r>
              <a:rPr lang="sr-Cyrl-RS" b="1" dirty="0">
                <a:solidFill>
                  <a:schemeClr val="tx1"/>
                </a:solidFill>
              </a:rPr>
              <a:t>: лице </a:t>
            </a:r>
            <a:r>
              <a:rPr lang="sr-Cyrl-RS" b="1" i="1" u="sng" dirty="0">
                <a:solidFill>
                  <a:schemeClr val="accent2"/>
                </a:solidFill>
              </a:rPr>
              <a:t>моје мајке</a:t>
            </a:r>
            <a:r>
              <a:rPr lang="sr-Cyrl-RS" b="1" dirty="0">
                <a:solidFill>
                  <a:schemeClr val="accent2"/>
                </a:solidFill>
              </a:rPr>
              <a:t>, сестра </a:t>
            </a:r>
            <a:r>
              <a:rPr lang="sr-Cyrl-RS" b="1" i="1" u="sng" dirty="0">
                <a:solidFill>
                  <a:schemeClr val="accent2"/>
                </a:solidFill>
              </a:rPr>
              <a:t>мог колеге</a:t>
            </a:r>
            <a:r>
              <a:rPr lang="sr-Cyrl-RS" b="1" dirty="0">
                <a:solidFill>
                  <a:schemeClr val="accent2"/>
                </a:solidFill>
              </a:rPr>
              <a:t>…</a:t>
            </a:r>
          </a:p>
        </p:txBody>
      </p:sp>
      <p:sp>
        <p:nvSpPr>
          <p:cNvPr id="8" name="Правоугаоник: са заобљеним угловима 7">
            <a:extLst>
              <a:ext uri="{FF2B5EF4-FFF2-40B4-BE49-F238E27FC236}">
                <a16:creationId xmlns:a16="http://schemas.microsoft.com/office/drawing/2014/main" id="{F9AEF22A-7833-4E3E-9C1C-20783826CF79}"/>
              </a:ext>
            </a:extLst>
          </p:cNvPr>
          <p:cNvSpPr/>
          <p:nvPr/>
        </p:nvSpPr>
        <p:spPr>
          <a:xfrm>
            <a:off x="9188388" y="3595456"/>
            <a:ext cx="2689934" cy="117185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b="1" dirty="0" err="1">
                <a:solidFill>
                  <a:schemeClr val="tx1"/>
                </a:solidFill>
              </a:rPr>
              <a:t>отуђива</a:t>
            </a:r>
            <a:r>
              <a:rPr lang="sr-Cyrl-RS" b="1" dirty="0">
                <a:solidFill>
                  <a:schemeClr val="tx1"/>
                </a:solidFill>
              </a:rPr>
              <a:t> </a:t>
            </a:r>
            <a:r>
              <a:rPr lang="sr-Cyrl-RS" b="1" dirty="0" err="1">
                <a:solidFill>
                  <a:schemeClr val="tx1"/>
                </a:solidFill>
              </a:rPr>
              <a:t>посесивност</a:t>
            </a:r>
            <a:r>
              <a:rPr lang="sr-Cyrl-RS" b="1" dirty="0">
                <a:solidFill>
                  <a:schemeClr val="tx1"/>
                </a:solidFill>
              </a:rPr>
              <a:t>: </a:t>
            </a:r>
            <a:r>
              <a:rPr lang="sr-Cyrl-RS" b="1" dirty="0">
                <a:solidFill>
                  <a:schemeClr val="accent2"/>
                </a:solidFill>
              </a:rPr>
              <a:t>ковчег </a:t>
            </a:r>
            <a:r>
              <a:rPr lang="sr-Cyrl-RS" b="1" i="1" u="sng" dirty="0">
                <a:solidFill>
                  <a:schemeClr val="accent2"/>
                </a:solidFill>
              </a:rPr>
              <a:t>нашег праоца Ноја</a:t>
            </a:r>
            <a:r>
              <a:rPr lang="sr-Cyrl-RS" b="1" dirty="0">
                <a:solidFill>
                  <a:schemeClr val="accent2"/>
                </a:solidFill>
              </a:rPr>
              <a:t>, пријатељ </a:t>
            </a:r>
            <a:r>
              <a:rPr lang="sr-Cyrl-RS" b="1" i="1" u="sng" dirty="0">
                <a:solidFill>
                  <a:schemeClr val="accent2"/>
                </a:solidFill>
              </a:rPr>
              <a:t>ми</a:t>
            </a:r>
            <a:r>
              <a:rPr lang="sr-Cyrl-RS" b="1" dirty="0">
                <a:solidFill>
                  <a:schemeClr val="accent2"/>
                </a:solidFill>
              </a:rPr>
              <a:t> Иван.</a:t>
            </a:r>
          </a:p>
        </p:txBody>
      </p:sp>
      <p:cxnSp>
        <p:nvCxnSpPr>
          <p:cNvPr id="10" name="Права линија спајања са стрелицом 9">
            <a:extLst>
              <a:ext uri="{FF2B5EF4-FFF2-40B4-BE49-F238E27FC236}">
                <a16:creationId xmlns:a16="http://schemas.microsoft.com/office/drawing/2014/main" id="{569391CB-235E-4167-B66A-0302AF4953D2}"/>
              </a:ext>
            </a:extLst>
          </p:cNvPr>
          <p:cNvCxnSpPr>
            <a:stCxn id="2" idx="1"/>
          </p:cNvCxnSpPr>
          <p:nvPr/>
        </p:nvCxnSpPr>
        <p:spPr>
          <a:xfrm flipH="1">
            <a:off x="3009530" y="608427"/>
            <a:ext cx="1177771" cy="607813"/>
          </a:xfrm>
          <a:prstGeom prst="straightConnector1">
            <a:avLst/>
          </a:prstGeom>
          <a:ln>
            <a:solidFill>
              <a:srgbClr val="FFFF00"/>
            </a:solidFill>
            <a:tailEnd type="triangle"/>
          </a:ln>
          <a:effectLst>
            <a:glow rad="139700">
              <a:schemeClr val="accent2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2" name="Права линија спајања са стрелицом 11">
            <a:extLst>
              <a:ext uri="{FF2B5EF4-FFF2-40B4-BE49-F238E27FC236}">
                <a16:creationId xmlns:a16="http://schemas.microsoft.com/office/drawing/2014/main" id="{B8623D3F-6F70-4866-9AC1-8D3367D78FA0}"/>
              </a:ext>
            </a:extLst>
          </p:cNvPr>
          <p:cNvCxnSpPr>
            <a:endCxn id="5" idx="0"/>
          </p:cNvCxnSpPr>
          <p:nvPr/>
        </p:nvCxnSpPr>
        <p:spPr>
          <a:xfrm flipH="1">
            <a:off x="2618912" y="2237172"/>
            <a:ext cx="20715" cy="43500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4" name="Права линија спајања са стрелицом 13">
            <a:extLst>
              <a:ext uri="{FF2B5EF4-FFF2-40B4-BE49-F238E27FC236}">
                <a16:creationId xmlns:a16="http://schemas.microsoft.com/office/drawing/2014/main" id="{48126A5A-5AD9-45AA-A724-86D1DAF800DE}"/>
              </a:ext>
            </a:extLst>
          </p:cNvPr>
          <p:cNvCxnSpPr>
            <a:stCxn id="2" idx="3"/>
          </p:cNvCxnSpPr>
          <p:nvPr/>
        </p:nvCxnSpPr>
        <p:spPr>
          <a:xfrm>
            <a:off x="5734975" y="608427"/>
            <a:ext cx="1118586" cy="683273"/>
          </a:xfrm>
          <a:prstGeom prst="straightConnector1">
            <a:avLst/>
          </a:prstGeom>
          <a:ln>
            <a:solidFill>
              <a:srgbClr val="92D050"/>
            </a:solidFill>
            <a:tailEnd type="triangle"/>
          </a:ln>
          <a:effectLst>
            <a:glow rad="139700">
              <a:schemeClr val="accent2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6" name="Права линија спајања са стрелицом 15">
            <a:extLst>
              <a:ext uri="{FF2B5EF4-FFF2-40B4-BE49-F238E27FC236}">
                <a16:creationId xmlns:a16="http://schemas.microsoft.com/office/drawing/2014/main" id="{A90A7BC5-0576-49AF-8CD1-BC9929C55D56}"/>
              </a:ext>
            </a:extLst>
          </p:cNvPr>
          <p:cNvCxnSpPr>
            <a:cxnSpLocks/>
            <a:stCxn id="4" idx="2"/>
            <a:endCxn id="6" idx="0"/>
          </p:cNvCxnSpPr>
          <p:nvPr/>
        </p:nvCxnSpPr>
        <p:spPr>
          <a:xfrm flipH="1">
            <a:off x="6671569" y="2161712"/>
            <a:ext cx="408373" cy="620326"/>
          </a:xfrm>
          <a:prstGeom prst="straightConnector1">
            <a:avLst/>
          </a:prstGeom>
          <a:ln>
            <a:solidFill>
              <a:srgbClr val="002060"/>
            </a:solidFill>
            <a:tailEnd type="triangle"/>
          </a:ln>
          <a:effectLst>
            <a:glow rad="139700">
              <a:schemeClr val="accent6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8" name="Права линија спајања са стрелицом 17">
            <a:extLst>
              <a:ext uri="{FF2B5EF4-FFF2-40B4-BE49-F238E27FC236}">
                <a16:creationId xmlns:a16="http://schemas.microsoft.com/office/drawing/2014/main" id="{9F332B83-11EB-472D-804F-36FA9DD3177D}"/>
              </a:ext>
            </a:extLst>
          </p:cNvPr>
          <p:cNvCxnSpPr/>
          <p:nvPr/>
        </p:nvCxnSpPr>
        <p:spPr>
          <a:xfrm flipV="1">
            <a:off x="8424909" y="2237172"/>
            <a:ext cx="870011" cy="674704"/>
          </a:xfrm>
          <a:prstGeom prst="straightConnector1">
            <a:avLst/>
          </a:prstGeom>
          <a:ln>
            <a:tailEnd type="triangle"/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1" name="Права линија спајања са стрелицом 20">
            <a:extLst>
              <a:ext uri="{FF2B5EF4-FFF2-40B4-BE49-F238E27FC236}">
                <a16:creationId xmlns:a16="http://schemas.microsoft.com/office/drawing/2014/main" id="{CA5C08DF-9844-4284-ADD9-8925DA63E6AF}"/>
              </a:ext>
            </a:extLst>
          </p:cNvPr>
          <p:cNvCxnSpPr/>
          <p:nvPr/>
        </p:nvCxnSpPr>
        <p:spPr>
          <a:xfrm>
            <a:off x="8220722" y="3595456"/>
            <a:ext cx="967666" cy="461639"/>
          </a:xfrm>
          <a:prstGeom prst="straightConnector1">
            <a:avLst/>
          </a:prstGeom>
          <a:ln>
            <a:tailEnd type="triangle"/>
          </a:ln>
          <a:effectLst>
            <a:glow rad="139700">
              <a:schemeClr val="accent2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22" name="Стрелица: надесно 21">
            <a:extLst>
              <a:ext uri="{FF2B5EF4-FFF2-40B4-BE49-F238E27FC236}">
                <a16:creationId xmlns:a16="http://schemas.microsoft.com/office/drawing/2014/main" id="{4E73035B-1FBD-478A-9483-7D3AC17388C1}"/>
              </a:ext>
            </a:extLst>
          </p:cNvPr>
          <p:cNvSpPr/>
          <p:nvPr/>
        </p:nvSpPr>
        <p:spPr>
          <a:xfrm>
            <a:off x="11114843" y="5868140"/>
            <a:ext cx="763479" cy="35510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RS"/>
          </a:p>
        </p:txBody>
      </p:sp>
      <p:sp>
        <p:nvSpPr>
          <p:cNvPr id="9" name="Правоугаоник: са заобљеним угловима 8">
            <a:extLst>
              <a:ext uri="{FF2B5EF4-FFF2-40B4-BE49-F238E27FC236}">
                <a16:creationId xmlns:a16="http://schemas.microsoft.com/office/drawing/2014/main" id="{4D33B918-3292-4122-BBEE-798905AD0D34}"/>
              </a:ext>
            </a:extLst>
          </p:cNvPr>
          <p:cNvSpPr/>
          <p:nvPr/>
        </p:nvSpPr>
        <p:spPr>
          <a:xfrm>
            <a:off x="10627360" y="6390640"/>
            <a:ext cx="944880" cy="35510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val="3036920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53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4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1000"/>
                            </p:stCondLst>
                            <p:childTnLst>
                              <p:par>
                                <p:cTn id="27" presetID="53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3000"/>
                            </p:stCondLst>
                            <p:childTnLst>
                              <p:par>
                                <p:cTn id="33" presetID="4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6000"/>
                            </p:stCondLst>
                            <p:childTnLst>
                              <p:par>
                                <p:cTn id="39" presetID="4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9000"/>
                            </p:stCondLst>
                            <p:childTnLst>
                              <p:par>
                                <p:cTn id="45" presetID="4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2000"/>
                            </p:stCondLst>
                            <p:childTnLst>
                              <p:par>
                                <p:cTn id="51" presetID="4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5000"/>
                            </p:stCondLst>
                            <p:childTnLst>
                              <p:par>
                                <p:cTn id="57" presetID="53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27000"/>
                            </p:stCondLst>
                            <p:childTnLst>
                              <p:par>
                                <p:cTn id="63" presetID="21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6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30000"/>
                            </p:stCondLst>
                            <p:childTnLst>
                              <p:par>
                                <p:cTn id="67" presetID="53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32000"/>
                            </p:stCondLst>
                            <p:childTnLst>
                              <p:par>
                                <p:cTn id="73" presetID="2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35000"/>
                            </p:stCondLst>
                            <p:childTnLst>
                              <p:par>
                                <p:cTn id="78" presetID="53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37000"/>
                            </p:stCondLst>
                            <p:childTnLst>
                              <p:par>
                                <p:cTn id="84" presetID="6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40000"/>
                            </p:stCondLst>
                            <p:childTnLst>
                              <p:par>
                                <p:cTn id="88" presetID="53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42000"/>
                            </p:stCondLst>
                            <p:childTnLst>
                              <p:par>
                                <p:cTn id="94" presetID="26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45000"/>
                            </p:stCondLst>
                            <p:childTnLst>
                              <p:par>
                                <p:cTn id="111" presetID="26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48000"/>
                            </p:stCondLst>
                            <p:childTnLst>
                              <p:par>
                                <p:cTn id="128" presetID="5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  <p:bldP spid="4" grpId="0" animBg="1"/>
      <p:bldP spid="5" grpId="0" build="p" animBg="1"/>
      <p:bldP spid="6" grpId="0" animBg="1"/>
      <p:bldP spid="7" grpId="0" animBg="1"/>
      <p:bldP spid="8" grpId="0" build="p" animBg="1"/>
      <p:bldP spid="2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авоугаоник: са заобљеним угловима 1">
            <a:extLst>
              <a:ext uri="{FF2B5EF4-FFF2-40B4-BE49-F238E27FC236}">
                <a16:creationId xmlns:a16="http://schemas.microsoft.com/office/drawing/2014/main" id="{84894AEC-339A-450B-AFFE-88D3D7879D04}"/>
              </a:ext>
            </a:extLst>
          </p:cNvPr>
          <p:cNvSpPr/>
          <p:nvPr/>
        </p:nvSpPr>
        <p:spPr>
          <a:xfrm>
            <a:off x="1944211" y="328474"/>
            <a:ext cx="4456590" cy="73684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2400" dirty="0">
                <a:solidFill>
                  <a:srgbClr val="FF0000"/>
                </a:solidFill>
              </a:rPr>
              <a:t>- </a:t>
            </a:r>
            <a:r>
              <a:rPr lang="sr-Cyrl-RS" sz="2400" b="1" dirty="0" err="1">
                <a:solidFill>
                  <a:srgbClr val="FF0000"/>
                </a:solidFill>
              </a:rPr>
              <a:t>квалификативно</a:t>
            </a:r>
            <a:r>
              <a:rPr lang="sr-Cyrl-RS" sz="2400" b="1" dirty="0">
                <a:solidFill>
                  <a:srgbClr val="FF0000"/>
                </a:solidFill>
              </a:rPr>
              <a:t> значење</a:t>
            </a:r>
          </a:p>
        </p:txBody>
      </p:sp>
      <p:sp>
        <p:nvSpPr>
          <p:cNvPr id="3" name="Правоугаоник: са заобљеним угловима 2">
            <a:extLst>
              <a:ext uri="{FF2B5EF4-FFF2-40B4-BE49-F238E27FC236}">
                <a16:creationId xmlns:a16="http://schemas.microsoft.com/office/drawing/2014/main" id="{46091B60-9B9F-4234-81FB-46D05D3A1350}"/>
              </a:ext>
            </a:extLst>
          </p:cNvPr>
          <p:cNvSpPr/>
          <p:nvPr/>
        </p:nvSpPr>
        <p:spPr>
          <a:xfrm>
            <a:off x="523783" y="1535837"/>
            <a:ext cx="2707689" cy="150032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>
                <a:solidFill>
                  <a:schemeClr val="accent6"/>
                </a:solidFill>
              </a:rPr>
              <a:t>1. карактеристична појединост: хаљина </a:t>
            </a:r>
            <a:r>
              <a:rPr lang="sr-Cyrl-RS" b="1" u="sng" dirty="0">
                <a:solidFill>
                  <a:schemeClr val="accent6"/>
                </a:solidFill>
              </a:rPr>
              <a:t>са дугим рукавима, </a:t>
            </a:r>
            <a:r>
              <a:rPr lang="sr-Cyrl-RS" dirty="0" err="1">
                <a:solidFill>
                  <a:schemeClr val="accent6"/>
                </a:solidFill>
              </a:rPr>
              <a:t>дјевојка</a:t>
            </a:r>
            <a:r>
              <a:rPr lang="sr-Cyrl-RS" dirty="0">
                <a:solidFill>
                  <a:schemeClr val="accent6"/>
                </a:solidFill>
              </a:rPr>
              <a:t> </a:t>
            </a:r>
            <a:r>
              <a:rPr lang="sr-Cyrl-RS" b="1" u="sng" dirty="0">
                <a:solidFill>
                  <a:schemeClr val="accent6"/>
                </a:solidFill>
              </a:rPr>
              <a:t>једрих образа…</a:t>
            </a:r>
          </a:p>
        </p:txBody>
      </p:sp>
      <p:sp>
        <p:nvSpPr>
          <p:cNvPr id="4" name="Правоугаоник: са заобљеним угловима 3">
            <a:extLst>
              <a:ext uri="{FF2B5EF4-FFF2-40B4-BE49-F238E27FC236}">
                <a16:creationId xmlns:a16="http://schemas.microsoft.com/office/drawing/2014/main" id="{33BA1413-D154-4028-BA64-C62809273A44}"/>
              </a:ext>
            </a:extLst>
          </p:cNvPr>
          <p:cNvSpPr/>
          <p:nvPr/>
        </p:nvSpPr>
        <p:spPr>
          <a:xfrm>
            <a:off x="4012707" y="1535837"/>
            <a:ext cx="3009530" cy="13316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>
                <a:solidFill>
                  <a:schemeClr val="accent6"/>
                </a:solidFill>
              </a:rPr>
              <a:t>2. квалификација према материји: табла </a:t>
            </a:r>
            <a:r>
              <a:rPr lang="sr-Cyrl-RS" b="1" u="sng" dirty="0">
                <a:solidFill>
                  <a:schemeClr val="accent6"/>
                </a:solidFill>
              </a:rPr>
              <a:t>од лима</a:t>
            </a:r>
            <a:r>
              <a:rPr lang="sr-Cyrl-RS" dirty="0">
                <a:solidFill>
                  <a:schemeClr val="accent6"/>
                </a:solidFill>
              </a:rPr>
              <a:t>, пита </a:t>
            </a:r>
            <a:r>
              <a:rPr lang="sr-Cyrl-RS" b="1" u="sng" dirty="0">
                <a:solidFill>
                  <a:schemeClr val="accent6"/>
                </a:solidFill>
              </a:rPr>
              <a:t>од кромпира</a:t>
            </a:r>
            <a:r>
              <a:rPr lang="sr-Cyrl-RS" dirty="0">
                <a:solidFill>
                  <a:schemeClr val="accent6"/>
                </a:solidFill>
              </a:rPr>
              <a:t>…</a:t>
            </a:r>
          </a:p>
        </p:txBody>
      </p:sp>
      <p:sp>
        <p:nvSpPr>
          <p:cNvPr id="5" name="Правоугаоник: са заобљеним угловима 4">
            <a:extLst>
              <a:ext uri="{FF2B5EF4-FFF2-40B4-BE49-F238E27FC236}">
                <a16:creationId xmlns:a16="http://schemas.microsoft.com/office/drawing/2014/main" id="{D88A0C42-1720-4310-ADB7-FB13B01FE082}"/>
              </a:ext>
            </a:extLst>
          </p:cNvPr>
          <p:cNvSpPr/>
          <p:nvPr/>
        </p:nvSpPr>
        <p:spPr>
          <a:xfrm>
            <a:off x="7741328" y="1535837"/>
            <a:ext cx="3266983" cy="13316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>
                <a:solidFill>
                  <a:schemeClr val="accent6"/>
                </a:solidFill>
              </a:rPr>
              <a:t>3. одсуство карактеристичног детаља: чај </a:t>
            </a:r>
            <a:r>
              <a:rPr lang="sr-Cyrl-RS" b="1" u="sng" dirty="0">
                <a:solidFill>
                  <a:schemeClr val="accent6"/>
                </a:solidFill>
              </a:rPr>
              <a:t>без шећера</a:t>
            </a:r>
            <a:r>
              <a:rPr lang="sr-Cyrl-RS" dirty="0">
                <a:solidFill>
                  <a:schemeClr val="accent6"/>
                </a:solidFill>
              </a:rPr>
              <a:t>, град </a:t>
            </a:r>
            <a:r>
              <a:rPr lang="sr-Cyrl-RS" b="1" u="sng" dirty="0">
                <a:solidFill>
                  <a:schemeClr val="accent6"/>
                </a:solidFill>
              </a:rPr>
              <a:t>без </a:t>
            </a:r>
            <a:r>
              <a:rPr lang="sr-Cyrl-RS" b="1" u="sng" dirty="0" err="1">
                <a:solidFill>
                  <a:schemeClr val="accent6"/>
                </a:solidFill>
              </a:rPr>
              <a:t>ријеке</a:t>
            </a:r>
            <a:r>
              <a:rPr lang="sr-Cyrl-RS" b="1" u="sng" dirty="0">
                <a:solidFill>
                  <a:schemeClr val="accent6"/>
                </a:solidFill>
              </a:rPr>
              <a:t>…</a:t>
            </a:r>
          </a:p>
        </p:txBody>
      </p:sp>
      <p:sp>
        <p:nvSpPr>
          <p:cNvPr id="6" name="Правоугаоник: са заобљеним угловима 5">
            <a:extLst>
              <a:ext uri="{FF2B5EF4-FFF2-40B4-BE49-F238E27FC236}">
                <a16:creationId xmlns:a16="http://schemas.microsoft.com/office/drawing/2014/main" id="{B1217EA6-227E-4767-8329-794F67BAFFC7}"/>
              </a:ext>
            </a:extLst>
          </p:cNvPr>
          <p:cNvSpPr/>
          <p:nvPr/>
        </p:nvSpPr>
        <p:spPr>
          <a:xfrm>
            <a:off x="2166151" y="3222593"/>
            <a:ext cx="4128117" cy="73684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2400" b="1" dirty="0">
                <a:solidFill>
                  <a:srgbClr val="FF0000"/>
                </a:solidFill>
              </a:rPr>
              <a:t>- партитивно значење: </a:t>
            </a:r>
            <a:r>
              <a:rPr lang="sr-Cyrl-RS" dirty="0">
                <a:solidFill>
                  <a:schemeClr val="accent2"/>
                </a:solidFill>
              </a:rPr>
              <a:t>литар</a:t>
            </a:r>
            <a:r>
              <a:rPr lang="sr-Cyrl-RS" b="1" dirty="0">
                <a:solidFill>
                  <a:schemeClr val="accent2"/>
                </a:solidFill>
              </a:rPr>
              <a:t> вина, </a:t>
            </a:r>
            <a:r>
              <a:rPr lang="sr-Cyrl-RS" dirty="0">
                <a:solidFill>
                  <a:schemeClr val="accent2"/>
                </a:solidFill>
              </a:rPr>
              <a:t>камара</a:t>
            </a:r>
            <a:r>
              <a:rPr lang="sr-Cyrl-RS" b="1" dirty="0">
                <a:solidFill>
                  <a:schemeClr val="accent2"/>
                </a:solidFill>
              </a:rPr>
              <a:t> сламе…</a:t>
            </a:r>
            <a:endParaRPr lang="sr-Cyrl-RS" sz="2400" b="1" dirty="0">
              <a:solidFill>
                <a:schemeClr val="accent2"/>
              </a:solidFill>
            </a:endParaRPr>
          </a:p>
        </p:txBody>
      </p:sp>
      <p:sp>
        <p:nvSpPr>
          <p:cNvPr id="7" name="Правоугаоник: са заобљеним угловима 6">
            <a:extLst>
              <a:ext uri="{FF2B5EF4-FFF2-40B4-BE49-F238E27FC236}">
                <a16:creationId xmlns:a16="http://schemas.microsoft.com/office/drawing/2014/main" id="{B4E77438-319A-469D-A149-5185F01ADA74}"/>
              </a:ext>
            </a:extLst>
          </p:cNvPr>
          <p:cNvSpPr/>
          <p:nvPr/>
        </p:nvSpPr>
        <p:spPr>
          <a:xfrm>
            <a:off x="2210540" y="4279036"/>
            <a:ext cx="4341179" cy="113634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2400" b="1" dirty="0">
                <a:solidFill>
                  <a:srgbClr val="FF0000"/>
                </a:solidFill>
              </a:rPr>
              <a:t>-</a:t>
            </a:r>
            <a:r>
              <a:rPr lang="sr-Cyrl-RS" sz="2400" b="1" dirty="0" err="1">
                <a:solidFill>
                  <a:srgbClr val="FF0000"/>
                </a:solidFill>
              </a:rPr>
              <a:t>намјенско</a:t>
            </a:r>
            <a:r>
              <a:rPr lang="sr-Cyrl-RS" sz="2400" b="1" dirty="0">
                <a:solidFill>
                  <a:srgbClr val="FF0000"/>
                </a:solidFill>
              </a:rPr>
              <a:t> значење: </a:t>
            </a:r>
            <a:r>
              <a:rPr lang="sr-Cyrl-RS" dirty="0">
                <a:solidFill>
                  <a:schemeClr val="accent2"/>
                </a:solidFill>
              </a:rPr>
              <a:t>књига </a:t>
            </a:r>
            <a:r>
              <a:rPr lang="sr-Cyrl-RS" b="1" dirty="0">
                <a:solidFill>
                  <a:schemeClr val="accent2"/>
                </a:solidFill>
              </a:rPr>
              <a:t>за читање</a:t>
            </a:r>
            <a:r>
              <a:rPr lang="sr-Cyrl-RS" dirty="0">
                <a:solidFill>
                  <a:schemeClr val="accent2"/>
                </a:solidFill>
              </a:rPr>
              <a:t>, </a:t>
            </a:r>
            <a:r>
              <a:rPr lang="sr-Cyrl-RS" dirty="0" err="1">
                <a:solidFill>
                  <a:schemeClr val="accent2"/>
                </a:solidFill>
              </a:rPr>
              <a:t>дјевојка</a:t>
            </a:r>
            <a:r>
              <a:rPr lang="sr-Cyrl-RS" dirty="0">
                <a:solidFill>
                  <a:schemeClr val="accent2"/>
                </a:solidFill>
              </a:rPr>
              <a:t> </a:t>
            </a:r>
            <a:r>
              <a:rPr lang="sr-Cyrl-RS" b="1" dirty="0">
                <a:solidFill>
                  <a:schemeClr val="accent2"/>
                </a:solidFill>
              </a:rPr>
              <a:t>за удају</a:t>
            </a:r>
            <a:r>
              <a:rPr lang="sr-Cyrl-RS" dirty="0">
                <a:solidFill>
                  <a:schemeClr val="accent2"/>
                </a:solidFill>
              </a:rPr>
              <a:t>, </a:t>
            </a:r>
            <a:r>
              <a:rPr lang="sr-Cyrl-RS" dirty="0" err="1">
                <a:solidFill>
                  <a:schemeClr val="accent2"/>
                </a:solidFill>
              </a:rPr>
              <a:t>лијек</a:t>
            </a:r>
            <a:r>
              <a:rPr lang="sr-Cyrl-RS" dirty="0">
                <a:solidFill>
                  <a:schemeClr val="accent2"/>
                </a:solidFill>
              </a:rPr>
              <a:t> </a:t>
            </a:r>
            <a:r>
              <a:rPr lang="sr-Cyrl-RS" b="1" dirty="0">
                <a:solidFill>
                  <a:schemeClr val="accent2"/>
                </a:solidFill>
              </a:rPr>
              <a:t>против главобоље</a:t>
            </a:r>
            <a:r>
              <a:rPr lang="sr-Cyrl-RS" dirty="0">
                <a:solidFill>
                  <a:schemeClr val="accent2"/>
                </a:solidFill>
              </a:rPr>
              <a:t>…</a:t>
            </a:r>
            <a:endParaRPr lang="sr-Cyrl-RS" sz="2400" dirty="0">
              <a:solidFill>
                <a:srgbClr val="FF0000"/>
              </a:solidFill>
            </a:endParaRPr>
          </a:p>
        </p:txBody>
      </p:sp>
      <p:sp>
        <p:nvSpPr>
          <p:cNvPr id="8" name="Стрелица: надесно 7">
            <a:extLst>
              <a:ext uri="{FF2B5EF4-FFF2-40B4-BE49-F238E27FC236}">
                <a16:creationId xmlns:a16="http://schemas.microsoft.com/office/drawing/2014/main" id="{A7A39E0A-3FFC-4A49-A8AC-0E3A3CD51E1E}"/>
              </a:ext>
            </a:extLst>
          </p:cNvPr>
          <p:cNvSpPr/>
          <p:nvPr/>
        </p:nvSpPr>
        <p:spPr>
          <a:xfrm>
            <a:off x="10085033" y="5610686"/>
            <a:ext cx="1109709" cy="399497"/>
          </a:xfrm>
          <a:prstGeom prst="rightArrow">
            <a:avLst/>
          </a:prstGeom>
          <a:ln>
            <a:solidFill>
              <a:srgbClr val="C00000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RS"/>
          </a:p>
        </p:txBody>
      </p:sp>
      <p:cxnSp>
        <p:nvCxnSpPr>
          <p:cNvPr id="10" name="Права линија спајања са стрелицом 9">
            <a:extLst>
              <a:ext uri="{FF2B5EF4-FFF2-40B4-BE49-F238E27FC236}">
                <a16:creationId xmlns:a16="http://schemas.microsoft.com/office/drawing/2014/main" id="{6C5B5690-7B6F-4094-8BCC-5D741BF8B5B0}"/>
              </a:ext>
            </a:extLst>
          </p:cNvPr>
          <p:cNvCxnSpPr/>
          <p:nvPr/>
        </p:nvCxnSpPr>
        <p:spPr>
          <a:xfrm flipH="1">
            <a:off x="2672080" y="1065320"/>
            <a:ext cx="264160" cy="470517"/>
          </a:xfrm>
          <a:prstGeom prst="straightConnector1">
            <a:avLst/>
          </a:prstGeom>
          <a:ln>
            <a:solidFill>
              <a:srgbClr val="FFFF00"/>
            </a:solidFill>
            <a:tailEnd type="triangle"/>
          </a:ln>
          <a:effectLst>
            <a:glow rad="139700">
              <a:schemeClr val="accent2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2" name="Права линија спајања са стрелицом 11">
            <a:extLst>
              <a:ext uri="{FF2B5EF4-FFF2-40B4-BE49-F238E27FC236}">
                <a16:creationId xmlns:a16="http://schemas.microsoft.com/office/drawing/2014/main" id="{2E549F07-E85E-4B5B-8BED-1E031FE805C7}"/>
              </a:ext>
            </a:extLst>
          </p:cNvPr>
          <p:cNvCxnSpPr/>
          <p:nvPr/>
        </p:nvCxnSpPr>
        <p:spPr>
          <a:xfrm>
            <a:off x="4998720" y="1065320"/>
            <a:ext cx="213360" cy="470517"/>
          </a:xfrm>
          <a:prstGeom prst="straightConnector1">
            <a:avLst/>
          </a:prstGeom>
          <a:ln>
            <a:solidFill>
              <a:srgbClr val="FFC000"/>
            </a:solidFill>
            <a:tailEnd type="triangle"/>
          </a:ln>
          <a:effectLst>
            <a:glow rad="139700">
              <a:schemeClr val="accent2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4" name="Права линија спајања са стрелицом 13">
            <a:extLst>
              <a:ext uri="{FF2B5EF4-FFF2-40B4-BE49-F238E27FC236}">
                <a16:creationId xmlns:a16="http://schemas.microsoft.com/office/drawing/2014/main" id="{D7257330-34EA-474A-84AD-2D2C875E52F6}"/>
              </a:ext>
            </a:extLst>
          </p:cNvPr>
          <p:cNvCxnSpPr/>
          <p:nvPr/>
        </p:nvCxnSpPr>
        <p:spPr>
          <a:xfrm>
            <a:off x="6400801" y="883920"/>
            <a:ext cx="1645919" cy="651917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9" name="Правоугаоник: са заобљеним угловима 8">
            <a:extLst>
              <a:ext uri="{FF2B5EF4-FFF2-40B4-BE49-F238E27FC236}">
                <a16:creationId xmlns:a16="http://schemas.microsoft.com/office/drawing/2014/main" id="{305B6240-CE45-4648-87C5-4C4D38FAE896}"/>
              </a:ext>
            </a:extLst>
          </p:cNvPr>
          <p:cNvSpPr/>
          <p:nvPr/>
        </p:nvSpPr>
        <p:spPr>
          <a:xfrm>
            <a:off x="10647680" y="6410960"/>
            <a:ext cx="985520" cy="3251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val="1096187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00"/>
                            </p:stCondLst>
                            <p:childTnLst>
                              <p:par>
                                <p:cTn id="10" presetID="53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0"/>
                            </p:stCondLst>
                            <p:childTnLst>
                              <p:par>
                                <p:cTn id="16" presetID="21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8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8000"/>
                            </p:stCondLst>
                            <p:childTnLst>
                              <p:par>
                                <p:cTn id="20" presetID="53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0"/>
                            </p:stCondLst>
                            <p:childTnLst>
                              <p:par>
                                <p:cTn id="26" presetID="14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2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3000"/>
                            </p:stCondLst>
                            <p:childTnLst>
                              <p:par>
                                <p:cTn id="30" presetID="14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6000"/>
                            </p:stCondLst>
                            <p:childTnLst>
                              <p:par>
                                <p:cTn id="34" presetID="53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8000"/>
                            </p:stCondLst>
                            <p:childTnLst>
                              <p:par>
                                <p:cTn id="40" presetID="4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1000"/>
                            </p:stCondLst>
                            <p:childTnLst>
                              <p:par>
                                <p:cTn id="46" presetID="4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4000"/>
                            </p:stCondLst>
                            <p:childTnLst>
                              <p:par>
                                <p:cTn id="52" presetID="3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27000"/>
                            </p:stCondLst>
                            <p:childTnLst>
                              <p:par>
                                <p:cTn id="59" presetID="3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30000"/>
                            </p:stCondLst>
                            <p:childTnLst>
                              <p:par>
                                <p:cTn id="66" presetID="3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0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33000"/>
                            </p:stCondLst>
                            <p:childTnLst>
                              <p:par>
                                <p:cTn id="73" presetID="3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36000"/>
                            </p:stCondLst>
                            <p:childTnLst>
                              <p:par>
                                <p:cTn id="80" presetID="5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build="p" animBg="1"/>
      <p:bldP spid="5" grpId="0" build="p" animBg="1"/>
      <p:bldP spid="6" grpId="0" build="p" animBg="1"/>
      <p:bldP spid="7" grpId="0" build="p" animBg="1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квир за текст 1">
            <a:extLst>
              <a:ext uri="{FF2B5EF4-FFF2-40B4-BE49-F238E27FC236}">
                <a16:creationId xmlns:a16="http://schemas.microsoft.com/office/drawing/2014/main" id="{FB4C02BA-45EA-46D8-841B-BAEF39506988}"/>
              </a:ext>
            </a:extLst>
          </p:cNvPr>
          <p:cNvSpPr txBox="1"/>
          <p:nvPr/>
        </p:nvSpPr>
        <p:spPr>
          <a:xfrm>
            <a:off x="2698812" y="346229"/>
            <a:ext cx="2929631" cy="369332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prst="slope"/>
          </a:sp3d>
        </p:spPr>
        <p:txBody>
          <a:bodyPr wrap="square" rtlCol="0">
            <a:spAutoFit/>
          </a:bodyPr>
          <a:lstStyle/>
          <a:p>
            <a:r>
              <a:rPr lang="sr-Cyrl-RS" dirty="0">
                <a:solidFill>
                  <a:srgbClr val="FF0000"/>
                </a:solidFill>
              </a:rPr>
              <a:t>ПРОСТОРНО ЗНАЧЕЊЕ</a:t>
            </a:r>
          </a:p>
        </p:txBody>
      </p:sp>
      <p:sp>
        <p:nvSpPr>
          <p:cNvPr id="3" name="Оквир за текст 2">
            <a:extLst>
              <a:ext uri="{FF2B5EF4-FFF2-40B4-BE49-F238E27FC236}">
                <a16:creationId xmlns:a16="http://schemas.microsoft.com/office/drawing/2014/main" id="{C0729FBE-FF90-4DA0-A6D5-D98C99C9F36D}"/>
              </a:ext>
            </a:extLst>
          </p:cNvPr>
          <p:cNvSpPr txBox="1"/>
          <p:nvPr/>
        </p:nvSpPr>
        <p:spPr>
          <a:xfrm>
            <a:off x="417250" y="1180730"/>
            <a:ext cx="2361462" cy="1477328"/>
          </a:xfrm>
          <a:prstGeom prst="rect">
            <a:avLst/>
          </a:prstGeom>
          <a:solidFill>
            <a:srgbClr val="00B050"/>
          </a:solidFill>
          <a:ln>
            <a:solidFill>
              <a:schemeClr val="tx2">
                <a:lumMod val="75000"/>
                <a:lumOff val="2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sr-Cyrl-RS" b="1" dirty="0">
                <a:solidFill>
                  <a:srgbClr val="FFFF00"/>
                </a:solidFill>
              </a:rPr>
              <a:t>просторно </a:t>
            </a:r>
            <a:r>
              <a:rPr lang="sr-Cyrl-RS" b="1" dirty="0" err="1">
                <a:solidFill>
                  <a:srgbClr val="FFFF00"/>
                </a:solidFill>
              </a:rPr>
              <a:t>локационо</a:t>
            </a:r>
            <a:r>
              <a:rPr lang="sr-Cyrl-RS" b="1" dirty="0">
                <a:solidFill>
                  <a:srgbClr val="FFFF00"/>
                </a:solidFill>
              </a:rPr>
              <a:t> значење</a:t>
            </a:r>
            <a:r>
              <a:rPr lang="sr-Cyrl-RS" dirty="0">
                <a:solidFill>
                  <a:srgbClr val="FFFF00"/>
                </a:solidFill>
              </a:rPr>
              <a:t>: кућа </a:t>
            </a:r>
            <a:r>
              <a:rPr lang="sr-Cyrl-RS" b="1" dirty="0"/>
              <a:t>на Врачару</a:t>
            </a:r>
            <a:r>
              <a:rPr lang="sr-Cyrl-RS" dirty="0">
                <a:solidFill>
                  <a:srgbClr val="FFFF00"/>
                </a:solidFill>
              </a:rPr>
              <a:t>, сто </a:t>
            </a:r>
            <a:r>
              <a:rPr lang="sr-Cyrl-RS" b="1" dirty="0"/>
              <a:t>усред парка…</a:t>
            </a:r>
          </a:p>
        </p:txBody>
      </p:sp>
      <p:sp>
        <p:nvSpPr>
          <p:cNvPr id="4" name="Правоугаоник: са заобљеним угловима 3">
            <a:extLst>
              <a:ext uri="{FF2B5EF4-FFF2-40B4-BE49-F238E27FC236}">
                <a16:creationId xmlns:a16="http://schemas.microsoft.com/office/drawing/2014/main" id="{195B47EB-6D1C-4DB2-B1B2-2B0854FF6C93}"/>
              </a:ext>
            </a:extLst>
          </p:cNvPr>
          <p:cNvSpPr/>
          <p:nvPr/>
        </p:nvSpPr>
        <p:spPr>
          <a:xfrm>
            <a:off x="4598633" y="1171852"/>
            <a:ext cx="3142695" cy="1477328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b="1" dirty="0">
                <a:solidFill>
                  <a:srgbClr val="FFFF00"/>
                </a:solidFill>
              </a:rPr>
              <a:t>просторно оријентационо значење: господа </a:t>
            </a:r>
            <a:r>
              <a:rPr lang="sr-Cyrl-RS" b="1" dirty="0">
                <a:solidFill>
                  <a:schemeClr val="tx1"/>
                </a:solidFill>
              </a:rPr>
              <a:t>пред кафаном</a:t>
            </a:r>
            <a:r>
              <a:rPr lang="sr-Cyrl-RS" b="1" dirty="0">
                <a:solidFill>
                  <a:srgbClr val="FFFF00"/>
                </a:solidFill>
              </a:rPr>
              <a:t>, шеталиште </a:t>
            </a:r>
            <a:r>
              <a:rPr lang="sr-Cyrl-RS" b="1" dirty="0">
                <a:solidFill>
                  <a:schemeClr val="tx1"/>
                </a:solidFill>
              </a:rPr>
              <a:t>крај мора…</a:t>
            </a:r>
          </a:p>
        </p:txBody>
      </p:sp>
      <p:sp>
        <p:nvSpPr>
          <p:cNvPr id="5" name="Правоугаоник: са заобљеним угловима 4">
            <a:extLst>
              <a:ext uri="{FF2B5EF4-FFF2-40B4-BE49-F238E27FC236}">
                <a16:creationId xmlns:a16="http://schemas.microsoft.com/office/drawing/2014/main" id="{38753D49-F05E-4681-80F7-094DAF19B75E}"/>
              </a:ext>
            </a:extLst>
          </p:cNvPr>
          <p:cNvSpPr/>
          <p:nvPr/>
        </p:nvSpPr>
        <p:spPr>
          <a:xfrm>
            <a:off x="3053918" y="2974019"/>
            <a:ext cx="3042082" cy="559294"/>
          </a:xfrm>
          <a:prstGeom prst="roundRect">
            <a:avLst/>
          </a:prstGeom>
          <a:solidFill>
            <a:schemeClr val="accent1"/>
          </a:solidFill>
          <a:ln>
            <a:solidFill>
              <a:schemeClr val="accent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b="1" dirty="0">
                <a:solidFill>
                  <a:srgbClr val="FF0000"/>
                </a:solidFill>
              </a:rPr>
              <a:t>ВРЕМЕНСКО ЗНАЧЕЊЕ</a:t>
            </a:r>
          </a:p>
        </p:txBody>
      </p:sp>
      <p:sp>
        <p:nvSpPr>
          <p:cNvPr id="6" name="Правоугаоник: са заобљеним угловима 5">
            <a:extLst>
              <a:ext uri="{FF2B5EF4-FFF2-40B4-BE49-F238E27FC236}">
                <a16:creationId xmlns:a16="http://schemas.microsoft.com/office/drawing/2014/main" id="{8C372313-4416-4A31-BBFC-E7C62FB422A6}"/>
              </a:ext>
            </a:extLst>
          </p:cNvPr>
          <p:cNvSpPr/>
          <p:nvPr/>
        </p:nvSpPr>
        <p:spPr>
          <a:xfrm>
            <a:off x="612559" y="3693111"/>
            <a:ext cx="3400148" cy="122340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>
                <a:solidFill>
                  <a:srgbClr val="002060"/>
                </a:solidFill>
              </a:rPr>
              <a:t>временско </a:t>
            </a:r>
            <a:r>
              <a:rPr lang="sr-Cyrl-RS" dirty="0" err="1">
                <a:solidFill>
                  <a:srgbClr val="002060"/>
                </a:solidFill>
              </a:rPr>
              <a:t>локационо</a:t>
            </a:r>
            <a:r>
              <a:rPr lang="sr-Cyrl-RS" dirty="0">
                <a:solidFill>
                  <a:srgbClr val="002060"/>
                </a:solidFill>
              </a:rPr>
              <a:t> значење: јунак </a:t>
            </a:r>
            <a:r>
              <a:rPr lang="sr-Cyrl-RS" b="1" i="1" dirty="0">
                <a:solidFill>
                  <a:srgbClr val="002060"/>
                </a:solidFill>
              </a:rPr>
              <a:t>нашег доба</a:t>
            </a:r>
            <a:r>
              <a:rPr lang="sr-Cyrl-RS" dirty="0">
                <a:solidFill>
                  <a:srgbClr val="002060"/>
                </a:solidFill>
              </a:rPr>
              <a:t>, дан </a:t>
            </a:r>
            <a:r>
              <a:rPr lang="sr-Cyrl-RS" b="1" i="1" dirty="0">
                <a:solidFill>
                  <a:srgbClr val="002060"/>
                </a:solidFill>
              </a:rPr>
              <a:t>крштења</a:t>
            </a:r>
            <a:r>
              <a:rPr lang="sr-Cyrl-RS" dirty="0">
                <a:solidFill>
                  <a:srgbClr val="002060"/>
                </a:solidFill>
              </a:rPr>
              <a:t>…</a:t>
            </a:r>
          </a:p>
        </p:txBody>
      </p:sp>
      <p:sp>
        <p:nvSpPr>
          <p:cNvPr id="7" name="Правоугаоник: са заобљеним угловима 6">
            <a:extLst>
              <a:ext uri="{FF2B5EF4-FFF2-40B4-BE49-F238E27FC236}">
                <a16:creationId xmlns:a16="http://schemas.microsoft.com/office/drawing/2014/main" id="{3A5C3B69-89D6-49AE-AE20-6A13D96069A0}"/>
              </a:ext>
            </a:extLst>
          </p:cNvPr>
          <p:cNvSpPr/>
          <p:nvPr/>
        </p:nvSpPr>
        <p:spPr>
          <a:xfrm>
            <a:off x="5220070" y="3781887"/>
            <a:ext cx="3524435" cy="113462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>
                <a:solidFill>
                  <a:srgbClr val="002060"/>
                </a:solidFill>
              </a:rPr>
              <a:t>временско оријентационо значење: дуг </a:t>
            </a:r>
            <a:r>
              <a:rPr lang="sr-Cyrl-RS" b="1" i="1" dirty="0">
                <a:solidFill>
                  <a:srgbClr val="002060"/>
                </a:solidFill>
              </a:rPr>
              <a:t>прије петнаест година</a:t>
            </a:r>
            <a:r>
              <a:rPr lang="sr-Cyrl-RS" dirty="0">
                <a:solidFill>
                  <a:srgbClr val="002060"/>
                </a:solidFill>
              </a:rPr>
              <a:t>, дан </a:t>
            </a:r>
            <a:r>
              <a:rPr lang="sr-Cyrl-RS" b="1" i="1" dirty="0">
                <a:solidFill>
                  <a:srgbClr val="002060"/>
                </a:solidFill>
              </a:rPr>
              <a:t>послије одласка</a:t>
            </a:r>
            <a:r>
              <a:rPr lang="sr-Cyrl-RS" dirty="0">
                <a:solidFill>
                  <a:srgbClr val="002060"/>
                </a:solidFill>
              </a:rPr>
              <a:t>…</a:t>
            </a:r>
          </a:p>
        </p:txBody>
      </p:sp>
      <p:cxnSp>
        <p:nvCxnSpPr>
          <p:cNvPr id="9" name="Права линија спајања са стрелицом 8">
            <a:extLst>
              <a:ext uri="{FF2B5EF4-FFF2-40B4-BE49-F238E27FC236}">
                <a16:creationId xmlns:a16="http://schemas.microsoft.com/office/drawing/2014/main" id="{9BC022BD-E437-4158-B552-C46C84E11202}"/>
              </a:ext>
            </a:extLst>
          </p:cNvPr>
          <p:cNvCxnSpPr/>
          <p:nvPr/>
        </p:nvCxnSpPr>
        <p:spPr>
          <a:xfrm flipH="1">
            <a:off x="2611120" y="715561"/>
            <a:ext cx="442798" cy="456291"/>
          </a:xfrm>
          <a:prstGeom prst="straightConnector1">
            <a:avLst/>
          </a:prstGeom>
          <a:ln>
            <a:solidFill>
              <a:srgbClr val="00B0F0"/>
            </a:solidFill>
            <a:tailEnd type="triangle"/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1" name="Права линија спајања са стрелицом 10">
            <a:extLst>
              <a:ext uri="{FF2B5EF4-FFF2-40B4-BE49-F238E27FC236}">
                <a16:creationId xmlns:a16="http://schemas.microsoft.com/office/drawing/2014/main" id="{1249190E-016B-4450-A419-4A8562AC8476}"/>
              </a:ext>
            </a:extLst>
          </p:cNvPr>
          <p:cNvCxnSpPr/>
          <p:nvPr/>
        </p:nvCxnSpPr>
        <p:spPr>
          <a:xfrm>
            <a:off x="5130800" y="715561"/>
            <a:ext cx="375920" cy="456291"/>
          </a:xfrm>
          <a:prstGeom prst="straightConnector1">
            <a:avLst/>
          </a:prstGeom>
          <a:ln>
            <a:solidFill>
              <a:srgbClr val="92D050"/>
            </a:solidFill>
            <a:tailEnd type="triangle"/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Права линија спајања са стрелицом 12">
            <a:extLst>
              <a:ext uri="{FF2B5EF4-FFF2-40B4-BE49-F238E27FC236}">
                <a16:creationId xmlns:a16="http://schemas.microsoft.com/office/drawing/2014/main" id="{7EAC7F88-6151-46B4-BC01-0CB11EA71FBA}"/>
              </a:ext>
            </a:extLst>
          </p:cNvPr>
          <p:cNvCxnSpPr/>
          <p:nvPr/>
        </p:nvCxnSpPr>
        <p:spPr>
          <a:xfrm flipH="1">
            <a:off x="3352800" y="3533313"/>
            <a:ext cx="91440" cy="159798"/>
          </a:xfrm>
          <a:prstGeom prst="straightConnector1">
            <a:avLst/>
          </a:prstGeom>
          <a:ln>
            <a:tailEnd type="triangle"/>
          </a:ln>
          <a:effectLst>
            <a:glow rad="139700">
              <a:schemeClr val="accent2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5" name="Права линија спајања са стрелицом 14">
            <a:extLst>
              <a:ext uri="{FF2B5EF4-FFF2-40B4-BE49-F238E27FC236}">
                <a16:creationId xmlns:a16="http://schemas.microsoft.com/office/drawing/2014/main" id="{CD54AE0B-9536-4828-8618-DA30A65F36B3}"/>
              </a:ext>
            </a:extLst>
          </p:cNvPr>
          <p:cNvCxnSpPr/>
          <p:nvPr/>
        </p:nvCxnSpPr>
        <p:spPr>
          <a:xfrm>
            <a:off x="5628443" y="3533313"/>
            <a:ext cx="193237" cy="248574"/>
          </a:xfrm>
          <a:prstGeom prst="straightConnector1">
            <a:avLst/>
          </a:prstGeom>
          <a:ln>
            <a:solidFill>
              <a:srgbClr val="FFFF00"/>
            </a:solidFill>
            <a:tailEnd type="triangle"/>
          </a:ln>
          <a:effectLst>
            <a:glow rad="139700">
              <a:schemeClr val="accent4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8" name="Правоугаоник: са заобљеним угловима 7">
            <a:extLst>
              <a:ext uri="{FF2B5EF4-FFF2-40B4-BE49-F238E27FC236}">
                <a16:creationId xmlns:a16="http://schemas.microsoft.com/office/drawing/2014/main" id="{C07A4D42-89D5-477E-83C7-5D004C6A4BDC}"/>
              </a:ext>
            </a:extLst>
          </p:cNvPr>
          <p:cNvSpPr/>
          <p:nvPr/>
        </p:nvSpPr>
        <p:spPr>
          <a:xfrm>
            <a:off x="10627360" y="6441440"/>
            <a:ext cx="904240" cy="3149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val="1316985386"/>
      </p:ext>
    </p:extLst>
  </p:cSld>
  <p:clrMapOvr>
    <a:masterClrMapping/>
  </p:clrMapOvr>
  <p:transition spd="slow">
    <p:randomBar dir="vert"/>
  </p:transition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Канцелариј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тема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pow. pustinja template</Template>
  <TotalTime>660</TotalTime>
  <Words>1122</Words>
  <Application>Microsoft Office PowerPoint</Application>
  <PresentationFormat>Широки екран</PresentationFormat>
  <Paragraphs>133</Paragraphs>
  <Slides>17</Slides>
  <Notes>0</Notes>
  <HiddenSlides>0</HiddenSlides>
  <MMClips>0</MMClips>
  <ScaleCrop>false</ScaleCrop>
  <HeadingPairs>
    <vt:vector size="6" baseType="variant">
      <vt:variant>
        <vt:lpstr>Коришћени фонтови</vt:lpstr>
      </vt:variant>
      <vt:variant>
        <vt:i4>2</vt:i4>
      </vt:variant>
      <vt:variant>
        <vt:lpstr>Тема</vt:lpstr>
      </vt:variant>
      <vt:variant>
        <vt:i4>1</vt:i4>
      </vt:variant>
      <vt:variant>
        <vt:lpstr>Наслови слајдова</vt:lpstr>
      </vt:variant>
      <vt:variant>
        <vt:i4>17</vt:i4>
      </vt:variant>
    </vt:vector>
  </HeadingPairs>
  <TitlesOfParts>
    <vt:vector size="20" baseType="lpstr">
      <vt:lpstr>Arial</vt:lpstr>
      <vt:lpstr>Calibri</vt:lpstr>
      <vt:lpstr>Modèle par défaut</vt:lpstr>
      <vt:lpstr>СИНТАКСИЧКА АНАЛИЗА УВОД (реченични чланови)</vt:lpstr>
      <vt:lpstr>PowerPoint презентација</vt:lpstr>
      <vt:lpstr>PowerPoint презентација</vt:lpstr>
      <vt:lpstr>PowerPoint презентација</vt:lpstr>
      <vt:lpstr>PowerPoint презентација</vt:lpstr>
      <vt:lpstr>PowerPoint презентација</vt:lpstr>
      <vt:lpstr>PowerPoint презентација</vt:lpstr>
      <vt:lpstr>PowerPoint презентација</vt:lpstr>
      <vt:lpstr>PowerPoint презентација</vt:lpstr>
      <vt:lpstr>PowerPoint презентација</vt:lpstr>
      <vt:lpstr>PowerPoint презентација</vt:lpstr>
      <vt:lpstr>PowerPoint презентација</vt:lpstr>
      <vt:lpstr>PowerPoint презентација</vt:lpstr>
      <vt:lpstr>PowerPoint презентација</vt:lpstr>
      <vt:lpstr>PowerPoint презентација</vt:lpstr>
      <vt:lpstr>PowerPoint презентација</vt:lpstr>
      <vt:lpstr>PowerPoint презентација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СИНТАКСИЧКА АНАЛИЗА УВОД</dc:title>
  <dc:creator>Sanja D</dc:creator>
  <cp:lastModifiedBy>Sanja D</cp:lastModifiedBy>
  <cp:revision>70</cp:revision>
  <dcterms:created xsi:type="dcterms:W3CDTF">2021-01-20T14:06:49Z</dcterms:created>
  <dcterms:modified xsi:type="dcterms:W3CDTF">2021-01-25T21:24:56Z</dcterms:modified>
</cp:coreProperties>
</file>