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95B"/>
    <a:srgbClr val="EB9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4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6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2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1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1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0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1FC6-5E75-4DF3-8EC7-82A888A6EC2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D0B6-F810-4363-B664-AE178454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>
                <a:latin typeface="Bahnschrift SemiLight SemiConde" panose="020B0502040204020203" pitchFamily="34" charset="0"/>
              </a:rPr>
              <a:t>Софоклеова трагедија кроз дјело „Електра“ и поређење са Есхилом</a:t>
            </a:r>
            <a:endParaRPr lang="en-US" sz="4800" b="1" dirty="0">
              <a:latin typeface="Bahnschrift SemiLight SemiConde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                        </a:t>
            </a:r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-836023" y="3509963"/>
            <a:ext cx="13781314" cy="92075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46126" y="3691255"/>
            <a:ext cx="4545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Припремиле: Анастасија Сукур</a:t>
            </a:r>
          </a:p>
          <a:p>
            <a:r>
              <a:rPr lang="sr-Cyrl-RS" dirty="0"/>
              <a:t>                          Љиљана Шодоловић</a:t>
            </a:r>
          </a:p>
          <a:p>
            <a:r>
              <a:rPr lang="sr-Cyrl-RS" dirty="0"/>
              <a:t>                          Ивана Сладојевић</a:t>
            </a:r>
          </a:p>
          <a:p>
            <a:r>
              <a:rPr lang="sr-Cyrl-RS" dirty="0"/>
              <a:t>                          Драгана Микић</a:t>
            </a:r>
          </a:p>
          <a:p>
            <a:r>
              <a:rPr lang="sr-Cyrl-RS" dirty="0"/>
              <a:t>                          Лорена Пиљагић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0343" y="1443841"/>
            <a:ext cx="59958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Baskerville Old Face" panose="02020602080505020303" pitchFamily="18" charset="0"/>
              </a:rPr>
              <a:t>Софоклеови јунаци, упоређени са Есхиловим, имају много сложенији и богатији душевни живот.</a:t>
            </a:r>
          </a:p>
          <a:p>
            <a:r>
              <a:rPr lang="sr-Cyrl-RS" sz="2800" b="1" dirty="0">
                <a:latin typeface="Baskerville Old Face" panose="02020602080505020303" pitchFamily="18" charset="0"/>
              </a:rPr>
              <a:t>Такође, Софокле приказује јунаке онаквим какви би требало да буду, а не какви јесу.  Б</a:t>
            </a:r>
            <a:r>
              <a:rPr lang="sr-Cyrl-RS" sz="2800" b="1">
                <a:latin typeface="Baskerville Old Face" panose="02020602080505020303" pitchFamily="18" charset="0"/>
              </a:rPr>
              <a:t>огови </a:t>
            </a:r>
            <a:r>
              <a:rPr lang="sr-Cyrl-RS" sz="2800" b="1" dirty="0">
                <a:latin typeface="Baskerville Old Face" panose="02020602080505020303" pitchFamily="18" charset="0"/>
              </a:rPr>
              <a:t>нису у првом плану трагичке радње.</a:t>
            </a:r>
          </a:p>
          <a:p>
            <a:endParaRPr lang="en-US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483" y="1980186"/>
            <a:ext cx="4873228" cy="259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6914" y="1750422"/>
            <a:ext cx="49769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Baskerville Old Face" panose="02020602080505020303" pitchFamily="18" charset="0"/>
              </a:rPr>
              <a:t>За разлику од Есхилове злокобне тајанствености, у Софоклеовој „Електри“ нема мистике, нејасноћа у значењу. Он је изразио све што је хтио на разумљив начин.</a:t>
            </a:r>
            <a:endParaRPr lang="en-US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374" y="647700"/>
            <a:ext cx="4191000" cy="5562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5432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8" y="-1"/>
            <a:ext cx="12208748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0797" y="2598002"/>
            <a:ext cx="803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800" b="1" dirty="0">
                <a:latin typeface="Algerian" panose="04020705040A02060702" pitchFamily="82" charset="0"/>
              </a:rPr>
              <a:t>ХВАЛА НА ПАЖЊИ!</a:t>
            </a:r>
            <a:endParaRPr lang="en-US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9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1593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84" y="265223"/>
            <a:ext cx="2416627" cy="61969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Vertical Scroll 2"/>
          <p:cNvSpPr/>
          <p:nvPr/>
        </p:nvSpPr>
        <p:spPr>
          <a:xfrm>
            <a:off x="796833" y="653143"/>
            <a:ext cx="7132319" cy="5381897"/>
          </a:xfrm>
          <a:prstGeom prst="verticalScroll">
            <a:avLst/>
          </a:prstGeom>
          <a:solidFill>
            <a:srgbClr val="EFA95B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Софокле (495-406. године </a:t>
            </a:r>
            <a:r>
              <a:rPr lang="sr-Cyrl-RS" sz="24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п.н.е</a:t>
            </a:r>
            <a:r>
              <a:rPr lang="sr-Cyrl-RS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.) рођен је у Колону, граду близу Атине и потиче из богате породице. Он је један од тројице великих трагичара, заједно са Есхилом и Еурипидом.</a:t>
            </a:r>
            <a:endParaRPr lang="en-US" sz="2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1727" y="104502"/>
            <a:ext cx="6348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latin typeface="Arial Black" panose="020B0A04020102020204" pitchFamily="34" charset="0"/>
              </a:rPr>
              <a:t>Софоклеова „Електра“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095" y="1077764"/>
            <a:ext cx="3155224" cy="53289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865143" y="1233849"/>
            <a:ext cx="61626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latin typeface="Baskerville Old Face" panose="02020602080505020303" pitchFamily="18" charset="0"/>
              </a:rPr>
              <a:t>Кад је Софокле одлучио написати своју „Електру“, пред собом је већ имао неколико различитих путева како да то изведе. Тим могућим интерпретацијама и самом врстом књижевног израза, трагедијом, пјесник је био на одређен начин усмјерен и ограничен.</a:t>
            </a:r>
          </a:p>
        </p:txBody>
      </p:sp>
    </p:spTree>
    <p:extLst>
      <p:ext uri="{BB962C8B-B14F-4D97-AF65-F5344CB8AC3E}">
        <p14:creationId xmlns:p14="http://schemas.microsoft.com/office/powerpoint/2010/main" val="31653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315" y="1075400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r-Cyrl-RS" sz="3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Главна радња прати лик Електре која је до тада била споредан и готово безначајан </a:t>
            </a:r>
            <a:r>
              <a:rPr lang="sr-Cyrl-RS" sz="3200" b="1" dirty="0" err="1">
                <a:solidFill>
                  <a:prstClr val="black"/>
                </a:solidFill>
                <a:latin typeface="Baskerville Old Face" panose="02020602080505020303" pitchFamily="18" charset="0"/>
              </a:rPr>
              <a:t>свједок</a:t>
            </a:r>
            <a:r>
              <a:rPr lang="sr-Cyrl-RS" sz="3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 освете, јер је на крају Орест заслужан за освету.</a:t>
            </a:r>
          </a:p>
          <a:p>
            <a:pPr lvl="0"/>
            <a:r>
              <a:rPr lang="sr-Cyrl-RS" sz="3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Посебно велика пажња посвећена је женским ликовима.</a:t>
            </a:r>
            <a:endParaRPr lang="en-US" sz="3200" b="1" dirty="0">
              <a:solidFill>
                <a:prstClr val="black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51" y="1626323"/>
            <a:ext cx="5214413" cy="34224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173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8" y="-1"/>
            <a:ext cx="12208748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4035" y="967233"/>
            <a:ext cx="54080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Baskerville Old Face" panose="02020602080505020303" pitchFamily="18" charset="0"/>
              </a:rPr>
              <a:t>Софокле је посебно волио тзв. трагичну иронију, за коју је добар примјер дао у лику Клитемнестре у „Електри“. </a:t>
            </a:r>
          </a:p>
          <a:p>
            <a:r>
              <a:rPr lang="sr-Cyrl-RS" sz="2800" b="1" dirty="0">
                <a:latin typeface="Baskerville Old Face" panose="02020602080505020303" pitchFamily="18" charset="0"/>
              </a:rPr>
              <a:t>Клитемнестра је помислила да јој Орестова смрт осигурава душевни мир, и прерано се повеселила да се заувијек ријешила страха од освете, кад одједном долази Орест који је убија.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84" y="680209"/>
            <a:ext cx="3229642" cy="54061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0217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3858" y="1228397"/>
            <a:ext cx="81642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latin typeface="Baskerville Old Face" panose="02020602080505020303" pitchFamily="18" charset="0"/>
              </a:rPr>
              <a:t>Радњу не покреће директно божанство, него слободна људска воља.</a:t>
            </a:r>
          </a:p>
          <a:p>
            <a:pPr algn="ctr"/>
            <a:r>
              <a:rPr lang="sr-Cyrl-RS" sz="2800" b="1" dirty="0">
                <a:latin typeface="Baskerville Old Face" panose="02020602080505020303" pitchFamily="18" charset="0"/>
              </a:rPr>
              <a:t>Снага воље његових јунака увијек је тако јака да никад ни часа не оклијевају у својим поступцима да би сачували своју чврсту одлуку. Као што Електра и Орест ни у једном тренутку нису одустали од своје освете.</a:t>
            </a:r>
          </a:p>
          <a:p>
            <a:pPr algn="ctr"/>
            <a:r>
              <a:rPr lang="sr-Cyrl-RS" sz="2800" b="1" dirty="0">
                <a:latin typeface="Baskerville Old Face" panose="02020602080505020303" pitchFamily="18" charset="0"/>
              </a:rPr>
              <a:t>Софокле је, да би истакао колико је Електра снажна , увео лик њене сестре Хростемиде која је била слабија од Електре.</a:t>
            </a:r>
          </a:p>
        </p:txBody>
      </p:sp>
    </p:spTree>
    <p:extLst>
      <p:ext uri="{BB962C8B-B14F-4D97-AF65-F5344CB8AC3E}">
        <p14:creationId xmlns:p14="http://schemas.microsoft.com/office/powerpoint/2010/main" val="369559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1421378"/>
            <a:ext cx="5257528" cy="40152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110343" y="1228396"/>
            <a:ext cx="46895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Baskerville Old Face" panose="02020602080505020303" pitchFamily="18" charset="0"/>
              </a:rPr>
              <a:t>Појава богова у „Електри“ толико је органска, импресивна и топла, да је до сада још нико од критичара није покушао објаснити као бесмисленост или само као техничко средство потребно драматургу за коначан расплет.</a:t>
            </a:r>
            <a:endParaRPr lang="en-US" sz="28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3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7805" y="287383"/>
            <a:ext cx="847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latin typeface="Arial Black" panose="020B0A04020102020204" pitchFamily="34" charset="0"/>
              </a:rPr>
              <a:t>Поређење Софокла са Есхилом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00" y="1332639"/>
            <a:ext cx="2670919" cy="4192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2114" y="1659285"/>
            <a:ext cx="72106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Baskerville Old Face" panose="02020602080505020303" pitchFamily="18" charset="0"/>
              </a:rPr>
              <a:t>За разлику од Есхила, Софокле већ у наслову даје до знања да у први план ставља Електру.</a:t>
            </a:r>
          </a:p>
          <a:p>
            <a:r>
              <a:rPr lang="sr-Cyrl-RS" sz="2800" b="1" dirty="0">
                <a:latin typeface="Baskerville Old Face" panose="02020602080505020303" pitchFamily="18" charset="0"/>
              </a:rPr>
              <a:t>Док Есхил тежиште драме базира на лику Ореста и његовој освети, те самом чину убиства, Софокле пребацује проблем на други </a:t>
            </a:r>
            <a:r>
              <a:rPr lang="sr-Cyrl-RS" sz="2800" b="1" dirty="0" err="1">
                <a:latin typeface="Baskerville Old Face" panose="02020602080505020303" pitchFamily="18" charset="0"/>
              </a:rPr>
              <a:t>колосијек</a:t>
            </a:r>
            <a:r>
              <a:rPr lang="sr-Cyrl-RS" sz="2800" b="1" dirty="0">
                <a:latin typeface="Baskerville Old Face" panose="02020602080505020303" pitchFamily="18" charset="0"/>
              </a:rPr>
              <a:t> – лик Електре и сцену препознавања.</a:t>
            </a:r>
            <a:endParaRPr lang="en-US" sz="28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6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67097" y="1443840"/>
            <a:ext cx="56300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Baskerville Old Face" panose="02020602080505020303" pitchFamily="18" charset="0"/>
              </a:rPr>
              <a:t>Код Софокла хор нема ону улогу, коју је имао код Есхила и не износи, осим ријетко, пјесникове мисли како је то код Есхила.</a:t>
            </a:r>
          </a:p>
          <a:p>
            <a:r>
              <a:rPr lang="sr-Cyrl-RS" sz="2800" b="1" dirty="0">
                <a:latin typeface="Baskerville Old Face" panose="02020602080505020303" pitchFamily="18" charset="0"/>
              </a:rPr>
              <a:t>Пјесме хора су увијек повезане са главном радњом: оне су складан </a:t>
            </a:r>
            <a:r>
              <a:rPr lang="sr-Cyrl-RS" sz="2800" b="1" dirty="0" err="1">
                <a:latin typeface="Baskerville Old Face" panose="02020602080505020303" pitchFamily="18" charset="0"/>
              </a:rPr>
              <a:t>дио</a:t>
            </a:r>
            <a:r>
              <a:rPr lang="sr-Cyrl-RS" sz="2800" b="1" dirty="0">
                <a:latin typeface="Baskerville Old Face" panose="02020602080505020303" pitchFamily="18" charset="0"/>
              </a:rPr>
              <a:t> </a:t>
            </a:r>
            <a:r>
              <a:rPr lang="sr-Cyrl-RS" sz="2800" b="1" dirty="0" err="1">
                <a:latin typeface="Baskerville Old Face" panose="02020602080505020303" pitchFamily="18" charset="0"/>
              </a:rPr>
              <a:t>цјелине</a:t>
            </a:r>
            <a:r>
              <a:rPr lang="sr-Cyrl-RS" sz="2800" b="1" dirty="0">
                <a:latin typeface="Baskerville Old Face" panose="02020602080505020303" pitchFamily="18" charset="0"/>
              </a:rPr>
              <a:t>, јер су као нека пратња главне радње.</a:t>
            </a:r>
            <a:endParaRPr lang="en-US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966" y="765667"/>
            <a:ext cx="3755299" cy="53266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3083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489</Words>
  <Application>Microsoft Office PowerPoint</Application>
  <PresentationFormat>Широки екран</PresentationFormat>
  <Paragraphs>27</Paragraphs>
  <Slides>12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7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12</vt:i4>
      </vt:variant>
    </vt:vector>
  </HeadingPairs>
  <TitlesOfParts>
    <vt:vector size="20" baseType="lpstr">
      <vt:lpstr>Algerian</vt:lpstr>
      <vt:lpstr>Arial</vt:lpstr>
      <vt:lpstr>Arial Black</vt:lpstr>
      <vt:lpstr>Bahnschrift SemiLight SemiConde</vt:lpstr>
      <vt:lpstr>Baskerville Old Face</vt:lpstr>
      <vt:lpstr>Calibri</vt:lpstr>
      <vt:lpstr>Calibri Light</vt:lpstr>
      <vt:lpstr>Office Theme</vt:lpstr>
      <vt:lpstr>Софоклеова трагедија кроз дјело „Електра“ и поређење са Есхилом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Sanja D</cp:lastModifiedBy>
  <cp:revision>20</cp:revision>
  <dcterms:created xsi:type="dcterms:W3CDTF">2021-05-23T10:22:40Z</dcterms:created>
  <dcterms:modified xsi:type="dcterms:W3CDTF">2021-05-25T19:29:43Z</dcterms:modified>
</cp:coreProperties>
</file>