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sldIdLst>
    <p:sldId id="273" r:id="rId2"/>
    <p:sldId id="258" r:id="rId3"/>
    <p:sldId id="257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76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2" d="100"/>
          <a:sy n="112" d="100"/>
        </p:scale>
        <p:origin x="7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C2FC6-BB3A-4E17-BEC2-96E89F526DD9}" type="datetimeFigureOut">
              <a:rPr lang="sr-Cyrl-RS" smtClean="0"/>
              <a:t>03.03.2022.</a:t>
            </a:fld>
            <a:endParaRPr lang="sr-Cyrl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A0003-B993-4761-8E1E-8DE67A7D317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6849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5F6CDF-E1AD-4BB3-A29E-4B2CC3B3CE81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>
            <a:extLst>
              <a:ext uri="{FF2B5EF4-FFF2-40B4-BE49-F238E27FC236}">
                <a16:creationId xmlns:a16="http://schemas.microsoft.com/office/drawing/2014/main" id="{243E5BFC-1D5F-4BC5-9DAD-45800DE0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1"/>
            <a:ext cx="9144000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35816408-91B6-4D24-B3F0-2178E17786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143000"/>
            <a:ext cx="6096000" cy="1409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4050">
                <a:solidFill>
                  <a:schemeClr val="tx1"/>
                </a:solidFill>
              </a:defRPr>
            </a:lvl1pPr>
          </a:lstStyle>
          <a:p>
            <a:pPr lvl="0"/>
            <a:r>
              <a:rPr lang="sr-Cyrl-RS" altLang="sr-Latn-RS" noProof="0"/>
              <a:t>Кликните и уредите наслов мастера</a:t>
            </a:r>
            <a:endParaRPr lang="en-US" altLang="sr-Latn-RS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2E0C24-3840-4DD5-8108-8EFC682896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82750" y="3057525"/>
            <a:ext cx="5861050" cy="9429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r-Cyrl-RS" altLang="sr-Latn-RS" noProof="0"/>
              <a:t>Кликните и уредите стил поднаслова мастера</a:t>
            </a:r>
            <a:endParaRPr lang="en-US" altLang="sr-Latn-RS" noProof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74E029F-BAF1-4497-A884-0D0610CC45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AF9073F-9BEE-4A4B-9D1C-DB4BFFEAA7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s-Latn-BA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336A49F-B4A7-4CAC-9DF9-3EE11AA224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666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B9303B75-4E36-4489-A3E4-ED4FD9E8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AE3AA4D3-88BD-4372-9768-B99AE2CE0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981909B5-8A61-45B7-8165-96F62B19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815C03F8-079E-4B0E-AFCB-22DF339F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Latn-BA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80A99792-C7B8-4DD8-B8DD-990A4298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1480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:a16="http://schemas.microsoft.com/office/drawing/2014/main" id="{43DE4134-34E0-4ACF-AC8B-6D683B165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4171950"/>
          </a:xfrm>
        </p:spPr>
        <p:txBody>
          <a:bodyPr vert="eaVert"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DEA17952-0C81-433B-AD52-504191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4171950"/>
          </a:xfrm>
        </p:spPr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95B8C631-CE69-4AD4-B8F5-13B117AE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8AD9606D-3199-4E9E-9B83-5DEFA589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Latn-BA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BF66B863-BE85-480A-B023-E8319BD3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5291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08DB-7D2F-440F-BEA7-2FFDE720A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B0667E5D-4446-4B5C-B291-5FFF670F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BE2CF11D-7F09-4724-A890-C9370E563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7601E530-6E5C-4B0E-A9FD-7293F8AE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F61D875C-5DDA-41F9-AF6A-254BEAB2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Latn-BA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C0D03D89-3240-438D-855D-F030EBBF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7997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690C549E-B53E-417E-90DC-31CBC931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10063B4C-786D-4772-A571-72A1EA59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641C13C2-ADB2-447F-AA04-DC6FA1E3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C8EB20F9-B789-4ABA-9530-0695682B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Latn-BA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5522EE04-EF4E-4EE8-BFC5-49F9B86B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153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319B30B2-954C-424B-9D0B-7D537241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E394C62A-69BB-4B09-9889-83D15BAE0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85950"/>
            <a:ext cx="3810000" cy="2686050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E73480D3-8D21-431B-A561-20ACB8FF1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85950"/>
            <a:ext cx="3810000" cy="2686050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CBD2A3CB-E871-47EE-BEA1-7521E9CB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0DE0B81F-02CC-4033-9AAF-01F72350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Latn-BA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D0EE656D-FE94-4EED-AEC9-85BA660B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4066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82BAEDD-63A0-4FE1-8B53-E5AC4276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1349BECE-62F1-431E-9F2E-268CF9B62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8A83C298-4328-4EB3-82D1-8FC32C089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текст 4">
            <a:extLst>
              <a:ext uri="{FF2B5EF4-FFF2-40B4-BE49-F238E27FC236}">
                <a16:creationId xmlns:a16="http://schemas.microsoft.com/office/drawing/2014/main" id="{9F31B633-3DFD-4D5B-ACE5-EBBAA8FFF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6" name="Чувар места за садржај 5">
            <a:extLst>
              <a:ext uri="{FF2B5EF4-FFF2-40B4-BE49-F238E27FC236}">
                <a16:creationId xmlns:a16="http://schemas.microsoft.com/office/drawing/2014/main" id="{F267FBCD-56CB-4304-A6EF-C0C983929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7" name="Чувар места за датум 6">
            <a:extLst>
              <a:ext uri="{FF2B5EF4-FFF2-40B4-BE49-F238E27FC236}">
                <a16:creationId xmlns:a16="http://schemas.microsoft.com/office/drawing/2014/main" id="{8AD05EAB-FBD7-41F9-8286-7C120416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CCDF032A-339D-4CC4-A250-2FFD4486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Latn-BA"/>
          </a:p>
        </p:txBody>
      </p:sp>
      <p:sp>
        <p:nvSpPr>
          <p:cNvPr id="9" name="Чувар места за број слајда 8">
            <a:extLst>
              <a:ext uri="{FF2B5EF4-FFF2-40B4-BE49-F238E27FC236}">
                <a16:creationId xmlns:a16="http://schemas.microsoft.com/office/drawing/2014/main" id="{5663322B-FC34-4843-8F7B-3B375861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9849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B79CF1FF-F6C5-4E95-A82D-5738833D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FC8E4EAF-E852-4DAE-A21B-672EA51A1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658EB17A-0CB7-4236-ABE6-6183C592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Latn-BA"/>
          </a:p>
        </p:txBody>
      </p:sp>
      <p:sp>
        <p:nvSpPr>
          <p:cNvPr id="5" name="Чувар места за број слајда 4">
            <a:extLst>
              <a:ext uri="{FF2B5EF4-FFF2-40B4-BE49-F238E27FC236}">
                <a16:creationId xmlns:a16="http://schemas.microsoft.com/office/drawing/2014/main" id="{B3177B1B-7DE4-4F61-BF93-E029416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3122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>
            <a:extLst>
              <a:ext uri="{FF2B5EF4-FFF2-40B4-BE49-F238E27FC236}">
                <a16:creationId xmlns:a16="http://schemas.microsoft.com/office/drawing/2014/main" id="{15C5426B-8ACE-4AEF-BA63-B4E89EE0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3" name="Чувар места за подножје 2">
            <a:extLst>
              <a:ext uri="{FF2B5EF4-FFF2-40B4-BE49-F238E27FC236}">
                <a16:creationId xmlns:a16="http://schemas.microsoft.com/office/drawing/2014/main" id="{91ECAAB6-CE5C-48D4-9856-86202589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Latn-BA"/>
          </a:p>
        </p:txBody>
      </p:sp>
      <p:sp>
        <p:nvSpPr>
          <p:cNvPr id="4" name="Чувар места за број слајда 3">
            <a:extLst>
              <a:ext uri="{FF2B5EF4-FFF2-40B4-BE49-F238E27FC236}">
                <a16:creationId xmlns:a16="http://schemas.microsoft.com/office/drawing/2014/main" id="{D2BEDCCE-1FCF-4B2F-82FD-3629AD97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746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8F20C41-821B-4312-8BF1-C3257191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F47053F2-7BC0-4F98-B1E5-3D207EE92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A305FC2D-7D2B-4899-A6A5-3AD1AE910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AF6B83AF-819F-4A76-AE93-77B11A1A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70A44C80-B20A-479C-B8A0-AA47A45D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Latn-BA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0B9D20BE-9B4C-4CE7-9840-FCCAAABD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0684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75F2F796-EC38-48CC-ABA7-4A7BB15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лику 2">
            <a:extLst>
              <a:ext uri="{FF2B5EF4-FFF2-40B4-BE49-F238E27FC236}">
                <a16:creationId xmlns:a16="http://schemas.microsoft.com/office/drawing/2014/main" id="{70F49C46-599E-4FE1-A1E7-D3531B8BE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r-Cyrl-RS"/>
              <a:t>Кликните на икону да додате слику</a:t>
            </a:r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9CF17FA9-6107-45C7-9477-0BB01D9C6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40E70261-0729-474F-B17B-7228952E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4BFE538D-AFCF-41FB-A17A-9957F39C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Latn-BA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23541E83-D7E2-4E79-8399-B56D6CC2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6844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F8B7F3-E65B-466E-9FCB-E1ABEC74B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Cyrl-RS" altLang="sr-Latn-RS"/>
              <a:t>Кликните и уредите наслов мастера</a:t>
            </a:r>
            <a:endParaRPr lang="en-US" altLang="sr-Latn-R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1CB7C7-B310-413E-A482-404B8F4C6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5950"/>
            <a:ext cx="7772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Cyrl-RS" altLang="sr-Latn-RS"/>
              <a:t>Кликните да бисте уредили стилове текста мастера</a:t>
            </a:r>
          </a:p>
          <a:p>
            <a:pPr lvl="1"/>
            <a:r>
              <a:rPr lang="sr-Cyrl-RS" altLang="sr-Latn-RS"/>
              <a:t>Други ниво</a:t>
            </a:r>
          </a:p>
          <a:p>
            <a:pPr lvl="2"/>
            <a:r>
              <a:rPr lang="sr-Cyrl-RS" altLang="sr-Latn-RS"/>
              <a:t>Трећи ниво</a:t>
            </a:r>
          </a:p>
          <a:p>
            <a:pPr lvl="3"/>
            <a:r>
              <a:rPr lang="sr-Cyrl-RS" altLang="sr-Latn-RS"/>
              <a:t>Четврти ниво</a:t>
            </a:r>
          </a:p>
          <a:p>
            <a:pPr lvl="4"/>
            <a:r>
              <a:rPr lang="sr-Cyrl-RS" altLang="sr-Latn-RS"/>
              <a:t>Пети ниво</a:t>
            </a:r>
            <a:endParaRPr lang="en-US" altLang="sr-Latn-R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9E8B84-C1C7-4309-B8DE-A4962772C8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5EC91"/>
                </a:solidFill>
              </a:defRPr>
            </a:lvl1pPr>
          </a:lstStyle>
          <a:p>
            <a:fld id="{F4B642E7-2AD6-4D5F-A2D2-C862D696A060}" type="datetimeFigureOut">
              <a:rPr lang="bs-Latn-BA" smtClean="0"/>
              <a:t>3. 3. 2022.</a:t>
            </a:fld>
            <a:endParaRPr lang="bs-Latn-B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E70161-4170-410B-9F47-62AD119E95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5EC91"/>
                </a:solidFill>
              </a:defRPr>
            </a:lvl1pPr>
          </a:lstStyle>
          <a:p>
            <a:endParaRPr lang="bs-Latn-B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2FCA80-252B-4FB4-A2A8-ED796EE515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5EC91"/>
                </a:solidFill>
              </a:defRPr>
            </a:lvl1pPr>
          </a:lstStyle>
          <a:p>
            <a:fld id="{A3C8CA6D-086B-47A8-8635-62740FEC7BB3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044" name="FormatShape" hidden="1">
            <a:extLst>
              <a:ext uri="{FF2B5EF4-FFF2-40B4-BE49-F238E27FC236}">
                <a16:creationId xmlns:a16="http://schemas.microsoft.com/office/drawing/2014/main" id="{0C19B135-2AED-4D95-8CC8-E0324089A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3500" y="1276350"/>
            <a:ext cx="1181100" cy="619125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F5E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7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F5EC9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5EC9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5EC9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5EC9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5EC91"/>
          </a:solidFill>
          <a:latin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5EC91"/>
          </a:solidFill>
          <a:latin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5EC91"/>
          </a:solidFill>
          <a:latin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5EC91"/>
          </a:solidFill>
          <a:latin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5EC91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F5EC9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rgbClr val="F5EC9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rgbClr val="F5EC9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rgbClr val="F5EC9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rgbClr val="F5EC9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лика 1">
            <a:extLst>
              <a:ext uri="{FF2B5EF4-FFF2-40B4-BE49-F238E27FC236}">
                <a16:creationId xmlns:a16="http://schemas.microsoft.com/office/drawing/2014/main" id="{1C8B8A8F-2214-4EFD-AC3B-6FC82DAE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8580"/>
            <a:ext cx="8496943" cy="4325466"/>
          </a:xfrm>
          <a:prstGeom prst="rect">
            <a:avLst/>
          </a:prstGeom>
        </p:spPr>
      </p:pic>
      <p:sp>
        <p:nvSpPr>
          <p:cNvPr id="4" name="Оквир за текст 3">
            <a:extLst>
              <a:ext uri="{FF2B5EF4-FFF2-40B4-BE49-F238E27FC236}">
                <a16:creationId xmlns:a16="http://schemas.microsoft.com/office/drawing/2014/main" id="{2BA92E7E-F002-4D9D-94EF-CEBB42AF0306}"/>
              </a:ext>
            </a:extLst>
          </p:cNvPr>
          <p:cNvSpPr txBox="1"/>
          <p:nvPr/>
        </p:nvSpPr>
        <p:spPr>
          <a:xfrm>
            <a:off x="107504" y="123478"/>
            <a:ext cx="4248472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sr-Cyrl-RS" b="1" i="1" dirty="0">
                <a:solidFill>
                  <a:srgbClr val="FFFF00"/>
                </a:solidFill>
              </a:rPr>
              <a:t>ЂАЧКИ РАСТАНАК</a:t>
            </a:r>
          </a:p>
          <a:p>
            <a:r>
              <a:rPr lang="sr-Cyrl-RS" dirty="0">
                <a:solidFill>
                  <a:srgbClr val="FFFF00"/>
                </a:solidFill>
              </a:rPr>
              <a:t>( стилске одлике)</a:t>
            </a:r>
            <a:endParaRPr lang="sr-Latn-RS" dirty="0">
              <a:solidFill>
                <a:srgbClr val="FFFF00"/>
              </a:solidFill>
            </a:endParaRPr>
          </a:p>
          <a:p>
            <a:r>
              <a:rPr lang="sr-Cyrl-RS" dirty="0">
                <a:solidFill>
                  <a:srgbClr val="FFFF00"/>
                </a:solidFill>
              </a:rPr>
              <a:t> Б. Радичевић</a:t>
            </a:r>
          </a:p>
        </p:txBody>
      </p:sp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DDA9B7CA-E077-4792-B5B3-75A26CE7AEA0}"/>
              </a:ext>
            </a:extLst>
          </p:cNvPr>
          <p:cNvSpPr txBox="1"/>
          <p:nvPr/>
        </p:nvSpPr>
        <p:spPr>
          <a:xfrm>
            <a:off x="323528" y="451596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>
                <a:solidFill>
                  <a:srgbClr val="FFFF00"/>
                </a:solidFill>
              </a:rPr>
              <a:t>Мр Сања Ђурић, проф.</a:t>
            </a:r>
          </a:p>
        </p:txBody>
      </p:sp>
    </p:spTree>
    <p:extLst>
      <p:ext uri="{BB962C8B-B14F-4D97-AF65-F5344CB8AC3E}">
        <p14:creationId xmlns:p14="http://schemas.microsoft.com/office/powerpoint/2010/main" val="350698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10"/>
            <a:ext cx="7772400" cy="800100"/>
          </a:xfrm>
        </p:spPr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52" y="941794"/>
            <a:ext cx="5400600" cy="238842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u="sng" dirty="0" err="1">
                <a:latin typeface="Times New Roman" pitchFamily="18" charset="0"/>
                <a:cs typeface="Times New Roman" pitchFamily="18" charset="0"/>
              </a:rPr>
              <a:t>Анафора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је узастопно понављање исте ријечи на почетку два или више стихова.</a:t>
            </a:r>
          </a:p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Када се иста ријеч понавља два или више пута на крају стиха, ријеч је о </a:t>
            </a: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епифори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.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квир за текст 3">
            <a:extLst>
              <a:ext uri="{FF2B5EF4-FFF2-40B4-BE49-F238E27FC236}">
                <a16:creationId xmlns:a16="http://schemas.microsoft.com/office/drawing/2014/main" id="{07E1BEBA-2419-4002-A1FB-09B535321E5B}"/>
              </a:ext>
            </a:extLst>
          </p:cNvPr>
          <p:cNvSpPr txBox="1"/>
          <p:nvPr/>
        </p:nvSpPr>
        <p:spPr>
          <a:xfrm>
            <a:off x="6156176" y="771550"/>
            <a:ext cx="23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Збогом песме, збогом коло</a:t>
            </a:r>
          </a:p>
          <a:p>
            <a:r>
              <a:rPr lang="ru-RU" dirty="0">
                <a:solidFill>
                  <a:srgbClr val="FFFF00"/>
                </a:solidFill>
              </a:rPr>
              <a:t>Збогом момци, наоколо</a:t>
            </a:r>
          </a:p>
          <a:p>
            <a:r>
              <a:rPr lang="ru-RU" dirty="0">
                <a:solidFill>
                  <a:srgbClr val="FFFF00"/>
                </a:solidFill>
              </a:rPr>
              <a:t>Збогом грожђе, збогом виногради! </a:t>
            </a:r>
          </a:p>
        </p:txBody>
      </p:sp>
      <p:sp>
        <p:nvSpPr>
          <p:cNvPr id="5" name="Стрелица: надесно 4">
            <a:extLst>
              <a:ext uri="{FF2B5EF4-FFF2-40B4-BE49-F238E27FC236}">
                <a16:creationId xmlns:a16="http://schemas.microsoft.com/office/drawing/2014/main" id="{5107F19A-A751-467A-AEE1-66E17DE3136B}"/>
              </a:ext>
            </a:extLst>
          </p:cNvPr>
          <p:cNvSpPr/>
          <p:nvPr/>
        </p:nvSpPr>
        <p:spPr>
          <a:xfrm>
            <a:off x="5788946" y="1275606"/>
            <a:ext cx="360040" cy="36004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358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24" y="987574"/>
            <a:ext cx="5544616" cy="2736304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Елизија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је изостављање самогласника. У жељи да постигне одређену мелодију и ритмичку организацију стиха, пјесник скраћује поједине ријечи.</a:t>
            </a:r>
          </a:p>
          <a:p>
            <a:pPr marL="0" indent="0">
              <a:buNone/>
            </a:pPr>
            <a:r>
              <a:rPr lang="ru-RU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Афереза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је испуштање једног гласа или више њих на почетку ријечи.  (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'тић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птић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s-Latn-BA" dirty="0"/>
          </a:p>
        </p:txBody>
      </p:sp>
      <p:sp>
        <p:nvSpPr>
          <p:cNvPr id="4" name="Оквир за текст 3">
            <a:extLst>
              <a:ext uri="{FF2B5EF4-FFF2-40B4-BE49-F238E27FC236}">
                <a16:creationId xmlns:a16="http://schemas.microsoft.com/office/drawing/2014/main" id="{AAD3B062-E36A-4FB9-A2BD-3CD8FA1954B2}"/>
              </a:ext>
            </a:extLst>
          </p:cNvPr>
          <p:cNvSpPr txBox="1"/>
          <p:nvPr/>
        </p:nvSpPr>
        <p:spPr>
          <a:xfrm>
            <a:off x="6372200" y="113159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Под небо се диг'о  'тић и сада,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Ал' весео није к'о некада; </a:t>
            </a:r>
          </a:p>
        </p:txBody>
      </p:sp>
      <p:sp>
        <p:nvSpPr>
          <p:cNvPr id="5" name="Стрелица: надесно 4">
            <a:extLst>
              <a:ext uri="{FF2B5EF4-FFF2-40B4-BE49-F238E27FC236}">
                <a16:creationId xmlns:a16="http://schemas.microsoft.com/office/drawing/2014/main" id="{63FF57D5-02D2-4B95-AD97-5AC02199D05A}"/>
              </a:ext>
            </a:extLst>
          </p:cNvPr>
          <p:cNvSpPr/>
          <p:nvPr/>
        </p:nvSpPr>
        <p:spPr>
          <a:xfrm>
            <a:off x="5940152" y="1995686"/>
            <a:ext cx="432048" cy="36004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220021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9582"/>
            <a:ext cx="3886200" cy="151216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Реторичко (реторско) питање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кажемо за питање на које се не очекује да неко да одговор.</a:t>
            </a:r>
          </a:p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93C0FF5B-F247-4EB0-89F3-79B4C92ABE2A}"/>
              </a:ext>
            </a:extLst>
          </p:cNvPr>
          <p:cNvSpPr txBox="1"/>
          <p:nvPr/>
        </p:nvSpPr>
        <p:spPr>
          <a:xfrm>
            <a:off x="5220072" y="1221628"/>
            <a:ext cx="3670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Црногорче, царе мали,</a:t>
            </a:r>
          </a:p>
          <a:p>
            <a:r>
              <a:rPr lang="ru-RU" dirty="0">
                <a:solidFill>
                  <a:srgbClr val="FFFF00"/>
                </a:solidFill>
              </a:rPr>
              <a:t>Ко те овде још не хвали?</a:t>
            </a:r>
          </a:p>
        </p:txBody>
      </p:sp>
      <p:sp>
        <p:nvSpPr>
          <p:cNvPr id="6" name="Стрелица: надесно 5">
            <a:extLst>
              <a:ext uri="{FF2B5EF4-FFF2-40B4-BE49-F238E27FC236}">
                <a16:creationId xmlns:a16="http://schemas.microsoft.com/office/drawing/2014/main" id="{CD77A212-C30A-4371-BCCF-5DB70B5E99CD}"/>
              </a:ext>
            </a:extLst>
          </p:cNvPr>
          <p:cNvSpPr/>
          <p:nvPr/>
        </p:nvSpPr>
        <p:spPr>
          <a:xfrm>
            <a:off x="4642892" y="1563638"/>
            <a:ext cx="505172" cy="36004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7" name="Слика 6">
            <a:extLst>
              <a:ext uri="{FF2B5EF4-FFF2-40B4-BE49-F238E27FC236}">
                <a16:creationId xmlns:a16="http://schemas.microsoft.com/office/drawing/2014/main" id="{88362458-79DB-4335-B702-92E2EA2D6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46628"/>
            <a:ext cx="5614903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8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95784"/>
            <a:ext cx="7772400" cy="800100"/>
          </a:xfrm>
        </p:spPr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7574"/>
            <a:ext cx="7848872" cy="1728192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Пјесничке слике</a:t>
            </a:r>
          </a:p>
          <a:p>
            <a:pPr marL="0" indent="0" algn="just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Чудесан </a:t>
            </a:r>
            <a:r>
              <a:rPr lang="sr-Cyrl-RS" dirty="0" err="1">
                <a:latin typeface="Times New Roman" pitchFamily="18" charset="0"/>
                <a:cs typeface="Times New Roman" pitchFamily="18" charset="0"/>
              </a:rPr>
              <a:t>свијет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слика, које називамо </a:t>
            </a:r>
            <a:r>
              <a:rPr lang="sr-Cyrl-RS" dirty="0" err="1">
                <a:latin typeface="Times New Roman" pitchFamily="18" charset="0"/>
                <a:cs typeface="Times New Roman" pitchFamily="18" charset="0"/>
              </a:rPr>
              <a:t>пјесничким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сликама и које доживљавамо читајући </a:t>
            </a:r>
            <a:r>
              <a:rPr lang="sr-Cyrl-RS" dirty="0" err="1">
                <a:latin typeface="Times New Roman" pitchFamily="18" charset="0"/>
                <a:cs typeface="Times New Roman" pitchFamily="18" charset="0"/>
              </a:rPr>
              <a:t>пјесму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, стихове. </a:t>
            </a:r>
          </a:p>
          <a:p>
            <a:pPr marL="0" indent="0" algn="just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Њих спознајемо чулима, па их тако и разврставамо. </a:t>
            </a:r>
          </a:p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0E37CFA1-F6C6-4910-8C09-AD0ABED06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67694"/>
            <a:ext cx="5614903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987574"/>
            <a:ext cx="4536504" cy="2736304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Визуелне слике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(чуло вида)</a:t>
            </a:r>
          </a:p>
          <a:p>
            <a:pPr marL="0" indent="0">
              <a:buNone/>
            </a:pP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«Гледа доле, реку, врело, луга,</a:t>
            </a:r>
            <a:b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Дрва, жбуне, горе и врлети..»</a:t>
            </a:r>
          </a:p>
          <a:p>
            <a:pPr marL="0" indent="0">
              <a:buNone/>
            </a:pPr>
            <a:r>
              <a:rPr lang="ru-RU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Акустичне слике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(чуло слуха)</a:t>
            </a:r>
          </a:p>
          <a:p>
            <a:pPr marL="0" indent="0">
              <a:buNone/>
            </a:pP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«Свирац свира, пушке попуцују,</a:t>
            </a:r>
          </a:p>
          <a:p>
            <a:pPr marL="0" indent="0">
              <a:buNone/>
            </a:pP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Моме поју, момци подвикују.»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987574"/>
            <a:ext cx="3810000" cy="2736304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Олфактивне слике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(чуло мириса)</a:t>
            </a:r>
          </a:p>
          <a:p>
            <a:pPr marL="0" indent="0">
              <a:buNone/>
            </a:pPr>
            <a:r>
              <a:rPr lang="sr-Cyrl-RS" i="1" dirty="0">
                <a:latin typeface="Times New Roman" pitchFamily="18" charset="0"/>
                <a:cs typeface="Times New Roman" pitchFamily="18" charset="0"/>
              </a:rPr>
              <a:t>„Липа цвета, цветићи миришу...“</a:t>
            </a:r>
          </a:p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RS" i="1" dirty="0">
                <a:latin typeface="Times New Roman" pitchFamily="18" charset="0"/>
                <a:cs typeface="Times New Roman" pitchFamily="18" charset="0"/>
              </a:rPr>
              <a:t>А са стране брда мирисава…“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05EF4B3F-2AE6-498B-9BE3-9EA48572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836042"/>
            <a:ext cx="5614903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9582"/>
            <a:ext cx="7772400" cy="2686050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Мотив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најмања тематска јединица у пјесми. Могу бити статични и динамични. Статични мотиви садрже описе, а динамични утичу на развој радње.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Мотиви у пјесми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«Ђачки растанак»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 живо преплићу, а има их много. Неки од њих су: мотив природе, мотив завичаја, мотив дјетињства, мотив бербе грожђа, мотив националне прошлости...</a:t>
            </a:r>
            <a:r>
              <a:rPr lang="ru-RU" dirty="0"/>
              <a:t> </a:t>
            </a: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лика 3">
            <a:extLst>
              <a:ext uri="{FF2B5EF4-FFF2-40B4-BE49-F238E27FC236}">
                <a16:creationId xmlns:a16="http://schemas.microsoft.com/office/drawing/2014/main" id="{4364C8A5-D0A7-4578-9AC8-76B910DD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859782"/>
            <a:ext cx="5614903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059582"/>
            <a:ext cx="6480720" cy="151216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Играјмо се и памтимо!</a:t>
            </a:r>
          </a:p>
          <a:p>
            <a:pPr marL="0" indent="0">
              <a:buNone/>
            </a:pP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Асоцијација!</a:t>
            </a:r>
          </a:p>
          <a:p>
            <a:pPr marL="0" indent="0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" name="Group 72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16748883"/>
              </p:ext>
            </p:extLst>
          </p:nvPr>
        </p:nvGraphicFramePr>
        <p:xfrm>
          <a:off x="1533781" y="502042"/>
          <a:ext cx="7183042" cy="4516471"/>
        </p:xfrm>
        <a:graphic>
          <a:graphicData uri="http://schemas.openxmlformats.org/drawingml/2006/table">
            <a:tbl>
              <a:tblPr/>
              <a:tblGrid>
                <a:gridCol w="1509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5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СРЕМСКИ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КАРЛОВЦИ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МАТЕМАТИКА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ОДЛАЗАК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МЕД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КАД МЛИДИЈА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УМРЕТИ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ОМИЉЕНИ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СУЗЕ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СМОКВА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СТРАЖИЛОВО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45 МИНУТА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ТУГА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ГРОЖЂЕ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АЛЕКСИЈЕ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ЗВОНО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БОЛ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ВИНОГРАД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БРАНКО РАДИЧЕВИЋ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ЧАС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РАСТАНАК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ДЈЕТИЊСТВО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5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ЂАЧКИ РАСТАНАК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rgbClr val="F885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11" name="Text Box 771"/>
          <p:cNvSpPr txBox="1">
            <a:spLocks noChangeArrowheads="1"/>
          </p:cNvSpPr>
          <p:nvPr/>
        </p:nvSpPr>
        <p:spPr bwMode="auto">
          <a:xfrm>
            <a:off x="7487841" y="4835129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D9B3"/>
                </a:solidFill>
              </a:rPr>
              <a:t>Alex</a:t>
            </a:r>
          </a:p>
        </p:txBody>
      </p:sp>
      <p:sp>
        <p:nvSpPr>
          <p:cNvPr id="2112" name="Text Box 772"/>
          <p:cNvSpPr txBox="1">
            <a:spLocks noChangeArrowheads="1"/>
          </p:cNvSpPr>
          <p:nvPr/>
        </p:nvSpPr>
        <p:spPr bwMode="auto">
          <a:xfrm>
            <a:off x="2681288" y="1"/>
            <a:ext cx="380424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sz="2700" b="1" dirty="0">
                <a:solidFill>
                  <a:srgbClr val="FFFF00"/>
                </a:solidFill>
              </a:rPr>
              <a:t>А С О Ц И Ј А Ц И Ј А</a:t>
            </a:r>
            <a:endParaRPr lang="en-US" sz="2700" b="1" dirty="0">
              <a:solidFill>
                <a:srgbClr val="FFFF00"/>
              </a:solidFill>
            </a:endParaRPr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1533781" y="492143"/>
            <a:ext cx="1505777" cy="574999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A1</a:t>
            </a:r>
          </a:p>
        </p:txBody>
      </p:sp>
      <p:sp>
        <p:nvSpPr>
          <p:cNvPr id="27" name="Rectangle 51"/>
          <p:cNvSpPr>
            <a:spLocks noChangeArrowheads="1"/>
          </p:cNvSpPr>
          <p:nvPr/>
        </p:nvSpPr>
        <p:spPr bwMode="auto">
          <a:xfrm>
            <a:off x="1546061" y="1101820"/>
            <a:ext cx="1483974" cy="625029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1950" b="1">
                <a:solidFill>
                  <a:srgbClr val="3333CC"/>
                </a:solidFill>
                <a:latin typeface="Tahoma" pitchFamily="34" charset="0"/>
              </a:rPr>
              <a:t>A2</a:t>
            </a:r>
          </a:p>
        </p:txBody>
      </p: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1551859" y="1769622"/>
            <a:ext cx="1487699" cy="574999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A3</a:t>
            </a:r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auto">
          <a:xfrm>
            <a:off x="1558989" y="2374193"/>
            <a:ext cx="1487699" cy="611972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A4</a:t>
            </a: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1563021" y="3019532"/>
            <a:ext cx="1492065" cy="695054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hr-HR" sz="21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</a:t>
            </a:r>
          </a:p>
        </p:txBody>
      </p:sp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3066600" y="481530"/>
            <a:ext cx="1445770" cy="611179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Б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32" name="Rectangle 56"/>
          <p:cNvSpPr>
            <a:spLocks noChangeArrowheads="1"/>
          </p:cNvSpPr>
          <p:nvPr/>
        </p:nvSpPr>
        <p:spPr bwMode="auto">
          <a:xfrm>
            <a:off x="3070872" y="1115229"/>
            <a:ext cx="1439200" cy="627846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Б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33" name="Rectangle 57"/>
          <p:cNvSpPr>
            <a:spLocks noChangeArrowheads="1"/>
          </p:cNvSpPr>
          <p:nvPr/>
        </p:nvSpPr>
        <p:spPr bwMode="auto">
          <a:xfrm>
            <a:off x="3066600" y="1791053"/>
            <a:ext cx="1445770" cy="542750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Б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3070116" y="2356323"/>
            <a:ext cx="1454651" cy="611972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Б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3081707" y="2997263"/>
            <a:ext cx="1428365" cy="724789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sr-Cyrl-RS" sz="21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</a:t>
            </a:r>
            <a:endParaRPr lang="hr-HR" sz="21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6" name="Rectangle 60"/>
          <p:cNvSpPr>
            <a:spLocks noChangeArrowheads="1"/>
          </p:cNvSpPr>
          <p:nvPr/>
        </p:nvSpPr>
        <p:spPr bwMode="auto">
          <a:xfrm>
            <a:off x="4562144" y="482669"/>
            <a:ext cx="1439200" cy="635378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В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37" name="Rectangle 61"/>
          <p:cNvSpPr>
            <a:spLocks noChangeArrowheads="1"/>
          </p:cNvSpPr>
          <p:nvPr/>
        </p:nvSpPr>
        <p:spPr bwMode="auto">
          <a:xfrm>
            <a:off x="4562144" y="1149760"/>
            <a:ext cx="1437926" cy="606288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В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38" name="Rectangle 62"/>
          <p:cNvSpPr>
            <a:spLocks noChangeArrowheads="1"/>
          </p:cNvSpPr>
          <p:nvPr/>
        </p:nvSpPr>
        <p:spPr bwMode="auto">
          <a:xfrm>
            <a:off x="4560870" y="1776120"/>
            <a:ext cx="1445770" cy="590485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В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39" name="Rectangle 63"/>
          <p:cNvSpPr>
            <a:spLocks noChangeArrowheads="1"/>
          </p:cNvSpPr>
          <p:nvPr/>
        </p:nvSpPr>
        <p:spPr bwMode="auto">
          <a:xfrm>
            <a:off x="4560595" y="2386335"/>
            <a:ext cx="1469854" cy="597227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В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40" name="Rectangle 64"/>
          <p:cNvSpPr>
            <a:spLocks noChangeArrowheads="1"/>
          </p:cNvSpPr>
          <p:nvPr/>
        </p:nvSpPr>
        <p:spPr bwMode="auto">
          <a:xfrm>
            <a:off x="4567419" y="3035908"/>
            <a:ext cx="1469854" cy="666600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sr-Cyrl-RS" sz="21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</a:t>
            </a:r>
            <a:endParaRPr lang="hr-HR" sz="21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1" name="Rectangle 65"/>
          <p:cNvSpPr>
            <a:spLocks noChangeArrowheads="1"/>
          </p:cNvSpPr>
          <p:nvPr/>
        </p:nvSpPr>
        <p:spPr bwMode="auto">
          <a:xfrm>
            <a:off x="6032161" y="486296"/>
            <a:ext cx="1501292" cy="635378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Г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42" name="Rectangle 66"/>
          <p:cNvSpPr>
            <a:spLocks noChangeArrowheads="1"/>
          </p:cNvSpPr>
          <p:nvPr/>
        </p:nvSpPr>
        <p:spPr bwMode="auto">
          <a:xfrm>
            <a:off x="6030449" y="1137626"/>
            <a:ext cx="1501293" cy="589224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Г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43" name="Rectangle 67"/>
          <p:cNvSpPr>
            <a:spLocks noChangeArrowheads="1"/>
          </p:cNvSpPr>
          <p:nvPr/>
        </p:nvSpPr>
        <p:spPr bwMode="auto">
          <a:xfrm>
            <a:off x="6037273" y="1759529"/>
            <a:ext cx="1524607" cy="593822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Г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44" name="Rectangle 68"/>
          <p:cNvSpPr>
            <a:spLocks noChangeArrowheads="1"/>
          </p:cNvSpPr>
          <p:nvPr/>
        </p:nvSpPr>
        <p:spPr bwMode="auto">
          <a:xfrm>
            <a:off x="6057070" y="2395427"/>
            <a:ext cx="1513225" cy="590737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Cyrl-RS" sz="1950" b="1" dirty="0">
                <a:solidFill>
                  <a:srgbClr val="3333CC"/>
                </a:solidFill>
                <a:latin typeface="Tahoma" pitchFamily="34" charset="0"/>
              </a:rPr>
              <a:t>Г</a:t>
            </a:r>
            <a:r>
              <a:rPr lang="hr-HR" sz="1950" b="1" dirty="0">
                <a:solidFill>
                  <a:srgbClr val="3333CC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45" name="Rectangle 69"/>
          <p:cNvSpPr>
            <a:spLocks noChangeArrowheads="1"/>
          </p:cNvSpPr>
          <p:nvPr/>
        </p:nvSpPr>
        <p:spPr bwMode="auto">
          <a:xfrm>
            <a:off x="6057070" y="3051201"/>
            <a:ext cx="1513225" cy="666599"/>
          </a:xfrm>
          <a:prstGeom prst="rect">
            <a:avLst/>
          </a:prstGeom>
          <a:solidFill>
            <a:srgbClr val="FFCC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sr-Cyrl-RS" sz="21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</a:t>
            </a:r>
            <a:endParaRPr lang="hr-HR" sz="21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6" name="Rectangle 70"/>
          <p:cNvSpPr>
            <a:spLocks noChangeArrowheads="1"/>
          </p:cNvSpPr>
          <p:nvPr/>
        </p:nvSpPr>
        <p:spPr bwMode="auto">
          <a:xfrm>
            <a:off x="1556429" y="3754854"/>
            <a:ext cx="5991844" cy="1263660"/>
          </a:xfrm>
          <a:prstGeom prst="rect">
            <a:avLst/>
          </a:prstGeom>
          <a:solidFill>
            <a:srgbClr val="FF9900"/>
          </a:solidFill>
          <a:ln w="3175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sr-Cyrl-C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 О Н А Ч Н О   Р Ј Е Ш Е Њ Е</a:t>
            </a:r>
            <a:endParaRPr lang="en-U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Оквир за текст 1">
            <a:extLst>
              <a:ext uri="{FF2B5EF4-FFF2-40B4-BE49-F238E27FC236}">
                <a16:creationId xmlns:a16="http://schemas.microsoft.com/office/drawing/2014/main" id="{FBA425F8-82B9-4B6A-A6D6-A54E05707B4B}"/>
              </a:ext>
            </a:extLst>
          </p:cNvPr>
          <p:cNvSpPr txBox="1"/>
          <p:nvPr/>
        </p:nvSpPr>
        <p:spPr>
          <a:xfrm>
            <a:off x="7570295" y="4742122"/>
            <a:ext cx="55105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32" y="1059581"/>
            <a:ext cx="4275208" cy="3795217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sr-Cyrl-R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Стилске фигуре</a:t>
            </a:r>
            <a:r>
              <a:rPr lang="sr-Cyrl-R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dirty="0" err="1">
                <a:latin typeface="Times New Roman" pitchFamily="18" charset="0"/>
                <a:cs typeface="Times New Roman" pitchFamily="18" charset="0"/>
              </a:rPr>
              <a:t>ријечи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или изрази којима се обогаћује књижевно дјело, стварају живе и упечатљиве слике, дају нова, шира и пренесена значења. </a:t>
            </a:r>
          </a:p>
          <a:p>
            <a:pPr marL="0" indent="0" algn="just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id="{3141A7FF-3E3A-48F5-86D6-8FD3F1FB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059582"/>
            <a:ext cx="4098032" cy="37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3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00150"/>
            <a:ext cx="7772400" cy="2686050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Поема </a:t>
            </a:r>
            <a:r>
              <a:rPr lang="sr-Cyrl-RS" u="sng" dirty="0">
                <a:latin typeface="Times New Roman" pitchFamily="18" charset="0"/>
                <a:cs typeface="Times New Roman" pitchFamily="18" charset="0"/>
              </a:rPr>
              <a:t>„Ђачки растанак“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богата је различитим стилским фигурама.</a:t>
            </a:r>
          </a:p>
          <a:p>
            <a:pPr marL="0" indent="0">
              <a:buNone/>
            </a:pPr>
            <a:r>
              <a:rPr lang="sr-Cyrl-RS" b="1" i="1" dirty="0">
                <a:latin typeface="Times New Roman" pitchFamily="18" charset="0"/>
                <a:cs typeface="Times New Roman" pitchFamily="18" charset="0"/>
              </a:rPr>
              <a:t>„Ој, Карловци, место моје драго“ </a:t>
            </a:r>
          </a:p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Пјесник се Сремским Карловцима обраћа као живом, драгом бићу. Која је то стилска фигура? АПОСТРОФА.</a:t>
            </a:r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5" name="Графика 4" descr="A flower arrangement as ornament">
            <a:extLst>
              <a:ext uri="{FF2B5EF4-FFF2-40B4-BE49-F238E27FC236}">
                <a16:creationId xmlns:a16="http://schemas.microsoft.com/office/drawing/2014/main" id="{BC200152-3488-4548-93D3-52AA0C26C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9672" y="2931790"/>
            <a:ext cx="561662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1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4896544" cy="3816424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Апострофа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представља привидно обраћање некоме или нечему. Обраћање је увијек у вокативу. </a:t>
            </a:r>
          </a:p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У „Ђачком растанку“ су употријебљене бројне апострофе.</a:t>
            </a:r>
          </a:p>
          <a:p>
            <a:pPr marL="0" indent="0">
              <a:buNone/>
            </a:pP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„Виногради, збогом умиљати </a:t>
            </a:r>
          </a:p>
          <a:p>
            <a:pPr marL="0" indent="0">
              <a:buNone/>
            </a:pP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Збогом грожђе, - нећу те ја брати!“</a:t>
            </a:r>
          </a:p>
          <a:p>
            <a:pPr marL="0" indent="0">
              <a:buNone/>
            </a:pP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„...ој Дунаво, о, ти реко силна“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  <a:p>
            <a:endParaRPr lang="bs-Latn-BA" dirty="0"/>
          </a:p>
        </p:txBody>
      </p:sp>
      <p:pic>
        <p:nvPicPr>
          <p:cNvPr id="7" name="Графика 6" descr="A wreath with olives and leaves">
            <a:extLst>
              <a:ext uri="{FF2B5EF4-FFF2-40B4-BE49-F238E27FC236}">
                <a16:creationId xmlns:a16="http://schemas.microsoft.com/office/drawing/2014/main" id="{9BD080A9-E0E9-4499-A0D2-570F4C11E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6056" y="838174"/>
            <a:ext cx="4155926" cy="3888432"/>
          </a:xfrm>
          <a:prstGeom prst="rect">
            <a:avLst/>
          </a:prstGeom>
        </p:spPr>
      </p:pic>
      <p:pic>
        <p:nvPicPr>
          <p:cNvPr id="8" name="Слика 7">
            <a:extLst>
              <a:ext uri="{FF2B5EF4-FFF2-40B4-BE49-F238E27FC236}">
                <a16:creationId xmlns:a16="http://schemas.microsoft.com/office/drawing/2014/main" id="{D4BE5F29-D4FD-4212-A0DE-502834EFD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067694"/>
            <a:ext cx="1584176" cy="13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26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7474"/>
            <a:ext cx="7772400" cy="800100"/>
          </a:xfrm>
        </p:spPr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1394"/>
            <a:ext cx="7056784" cy="4044612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Голуждраво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тиче,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младо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срце,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бесна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момчад,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росна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трава,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рајска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слико...</a:t>
            </a:r>
          </a:p>
          <a:p>
            <a:pPr marL="0" indent="0">
              <a:buNone/>
            </a:pP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Епитет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је ријеч која стоји уз именицу и ближе је описује. Једна је од најчешће употребљаваних стилских фигура. </a:t>
            </a:r>
          </a:p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Брда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 мирисава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сунце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 јарко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, реко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 силна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, браћо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луда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, водо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бурна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pPr marL="0" indent="0">
              <a:buNone/>
            </a:pP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Инверзни епитет </a:t>
            </a:r>
          </a:p>
          <a:p>
            <a:pPr marL="0" indent="0">
              <a:buNone/>
            </a:pP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Инверзију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карактерише обртање уобичајеног реда ријечи (реченица).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рафика 4" descr="Books with solid fill">
            <a:extLst>
              <a:ext uri="{FF2B5EF4-FFF2-40B4-BE49-F238E27FC236}">
                <a16:creationId xmlns:a16="http://schemas.microsoft.com/office/drawing/2014/main" id="{CAF17BBC-ECE9-4732-9548-06D07663E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95100">
            <a:off x="7705395" y="374024"/>
            <a:ext cx="1133277" cy="121386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C9A8B4AD-74AF-472A-9CD5-536D428EBAE6}"/>
              </a:ext>
            </a:extLst>
          </p:cNvPr>
          <p:cNvSpPr txBox="1"/>
          <p:nvPr/>
        </p:nvSpPr>
        <p:spPr>
          <a:xfrm>
            <a:off x="7911343" y="1707073"/>
            <a:ext cx="1080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„Ја би теби младо тело предо,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кано оцу своме што би чедо“</a:t>
            </a:r>
          </a:p>
        </p:txBody>
      </p:sp>
      <p:cxnSp>
        <p:nvCxnSpPr>
          <p:cNvPr id="9" name="Права линија спајања са стрелицом 8">
            <a:extLst>
              <a:ext uri="{FF2B5EF4-FFF2-40B4-BE49-F238E27FC236}">
                <a16:creationId xmlns:a16="http://schemas.microsoft.com/office/drawing/2014/main" id="{940B586A-0220-42EC-9264-B638A82CC348}"/>
              </a:ext>
            </a:extLst>
          </p:cNvPr>
          <p:cNvCxnSpPr>
            <a:cxnSpLocks/>
          </p:cNvCxnSpPr>
          <p:nvPr/>
        </p:nvCxnSpPr>
        <p:spPr>
          <a:xfrm flipV="1">
            <a:off x="6516216" y="3147814"/>
            <a:ext cx="1440160" cy="100811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16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278"/>
            <a:ext cx="7772400" cy="800100"/>
          </a:xfrm>
        </p:spPr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7534"/>
            <a:ext cx="6120680" cy="367240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Поређење </a:t>
            </a:r>
            <a:r>
              <a:rPr lang="sr-Cyrl-RS" u="sng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компарација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стилска фигура у којој се једна појава доводи у везу са другом на основу неке заједничке особине. Састоји се од </a:t>
            </a:r>
            <a:r>
              <a:rPr lang="sr-Cyrl-R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елемента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предмет који се пореди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(мање познат појам), </a:t>
            </a:r>
          </a:p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поредбена ријеч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(као, попут и сл.) и </a:t>
            </a:r>
          </a:p>
          <a:p>
            <a:pPr marL="0" indent="0">
              <a:buNone/>
            </a:pPr>
            <a:r>
              <a:rPr lang="sr-Cyrl-R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предмет са којим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се пореди          (општепознат појам).</a:t>
            </a:r>
          </a:p>
          <a:p>
            <a:pPr marL="0" indent="0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рафика 4" descr="Stack of books with pear">
            <a:extLst>
              <a:ext uri="{FF2B5EF4-FFF2-40B4-BE49-F238E27FC236}">
                <a16:creationId xmlns:a16="http://schemas.microsoft.com/office/drawing/2014/main" id="{83391473-6E11-4DEF-8E1A-D7B08E815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6136" y="-452586"/>
            <a:ext cx="41044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91630"/>
            <a:ext cx="3166120" cy="1440160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Ономатопеја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је опонашање звукова из природе. </a:t>
            </a:r>
          </a:p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B6626CF7-1F1E-49E9-A846-F67F226EB1F0}"/>
              </a:ext>
            </a:extLst>
          </p:cNvPr>
          <p:cNvSpPr txBox="1"/>
          <p:nvPr/>
        </p:nvSpPr>
        <p:spPr>
          <a:xfrm>
            <a:off x="4716016" y="141962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...Кад гром рикну, када муња севну...</a:t>
            </a:r>
          </a:p>
          <a:p>
            <a:r>
              <a:rPr lang="ru-RU" dirty="0">
                <a:solidFill>
                  <a:srgbClr val="FFFF00"/>
                </a:solidFill>
              </a:rPr>
              <a:t>... Вода бурна у чуњ запљускива...</a:t>
            </a:r>
          </a:p>
        </p:txBody>
      </p:sp>
      <p:sp>
        <p:nvSpPr>
          <p:cNvPr id="6" name="Стрелица: надесно 5">
            <a:extLst>
              <a:ext uri="{FF2B5EF4-FFF2-40B4-BE49-F238E27FC236}">
                <a16:creationId xmlns:a16="http://schemas.microsoft.com/office/drawing/2014/main" id="{62FBBFD9-9522-4573-810F-91BE800AE10F}"/>
              </a:ext>
            </a:extLst>
          </p:cNvPr>
          <p:cNvSpPr/>
          <p:nvPr/>
        </p:nvSpPr>
        <p:spPr>
          <a:xfrm>
            <a:off x="3995936" y="1995686"/>
            <a:ext cx="576064" cy="288032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3125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71450"/>
            <a:ext cx="7772400" cy="800100"/>
          </a:xfrm>
        </p:spPr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58420"/>
            <a:ext cx="3960440" cy="27654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b="1" u="sng" dirty="0">
                <a:latin typeface="Times New Roman" pitchFamily="18" charset="0"/>
                <a:cs typeface="Times New Roman" pitchFamily="18" charset="0"/>
              </a:rPr>
              <a:t>Хипербола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је преувеличавање, претјеривање како би израз био што снажнији и ефектнији.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BAD82423-0D85-49F4-9125-C6035FA7252B}"/>
              </a:ext>
            </a:extLst>
          </p:cNvPr>
          <p:cNvSpPr txBox="1"/>
          <p:nvPr/>
        </p:nvSpPr>
        <p:spPr>
          <a:xfrm>
            <a:off x="4862264" y="843558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Ао, бербо,тебе жалим клету!</a:t>
            </a:r>
          </a:p>
          <a:p>
            <a:r>
              <a:rPr lang="ru-RU" dirty="0">
                <a:solidFill>
                  <a:srgbClr val="FFFF00"/>
                </a:solidFill>
              </a:rPr>
              <a:t>Та шта лепше од тебе на свету?</a:t>
            </a:r>
          </a:p>
          <a:p>
            <a:r>
              <a:rPr lang="ru-RU" dirty="0">
                <a:solidFill>
                  <a:srgbClr val="FFFF00"/>
                </a:solidFill>
              </a:rPr>
              <a:t>Ко тебека никад не видео,</a:t>
            </a:r>
          </a:p>
          <a:p>
            <a:r>
              <a:rPr lang="ru-RU" dirty="0">
                <a:solidFill>
                  <a:srgbClr val="FFFF00"/>
                </a:solidFill>
              </a:rPr>
              <a:t>Шта је јоште сиротан видео?</a:t>
            </a:r>
          </a:p>
        </p:txBody>
      </p:sp>
      <p:sp>
        <p:nvSpPr>
          <p:cNvPr id="6" name="Стрелица: надесно 5">
            <a:extLst>
              <a:ext uri="{FF2B5EF4-FFF2-40B4-BE49-F238E27FC236}">
                <a16:creationId xmlns:a16="http://schemas.microsoft.com/office/drawing/2014/main" id="{EF6E4851-0222-422D-BB4C-21E59CCE5549}"/>
              </a:ext>
            </a:extLst>
          </p:cNvPr>
          <p:cNvSpPr/>
          <p:nvPr/>
        </p:nvSpPr>
        <p:spPr>
          <a:xfrm>
            <a:off x="4644008" y="1995686"/>
            <a:ext cx="288032" cy="28803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2136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80603"/>
            <a:ext cx="3528393" cy="160447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Контраст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означава супротност између два појма и тако се још више истичу.</a:t>
            </a:r>
          </a:p>
          <a:p>
            <a:pPr marL="0" indent="0"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5A02E490-3521-4F2D-9471-5D12FE5343BA}"/>
              </a:ext>
            </a:extLst>
          </p:cNvPr>
          <p:cNvSpPr txBox="1"/>
          <p:nvPr/>
        </p:nvSpPr>
        <p:spPr>
          <a:xfrm>
            <a:off x="4716016" y="121542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Сунце јарко зашло већ одавна;</a:t>
            </a:r>
          </a:p>
          <a:p>
            <a:r>
              <a:rPr lang="ru-RU" dirty="0">
                <a:solidFill>
                  <a:srgbClr val="FFFF00"/>
                </a:solidFill>
              </a:rPr>
              <a:t>от’ш'о данак, дошла нојца тавна.</a:t>
            </a:r>
          </a:p>
        </p:txBody>
      </p:sp>
      <p:sp>
        <p:nvSpPr>
          <p:cNvPr id="6" name="Стрелица: надесно 5">
            <a:extLst>
              <a:ext uri="{FF2B5EF4-FFF2-40B4-BE49-F238E27FC236}">
                <a16:creationId xmlns:a16="http://schemas.microsoft.com/office/drawing/2014/main" id="{4203C3B0-69BC-4FF3-B699-B68AB92F8C57}"/>
              </a:ext>
            </a:extLst>
          </p:cNvPr>
          <p:cNvSpPr/>
          <p:nvPr/>
        </p:nvSpPr>
        <p:spPr>
          <a:xfrm>
            <a:off x="4139952" y="1851670"/>
            <a:ext cx="504056" cy="28803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6039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Black Rag">
  <a:themeElements>
    <a:clrScheme name="Office тема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 тем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тема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Rag</Template>
  <TotalTime>814</TotalTime>
  <Words>824</Words>
  <Application>Microsoft Office PowerPoint</Application>
  <PresentationFormat>Пројекција на екрану (16:9)</PresentationFormat>
  <Paragraphs>132</Paragraphs>
  <Slides>17</Slides>
  <Notes>1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4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Black Rag</vt:lpstr>
      <vt:lpstr>PowerPoint презентација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ЂАЧКИ РАСТАНАК, Б. Радичевић</dc:title>
  <dc:creator>HP</dc:creator>
  <cp:lastModifiedBy>Sanja D</cp:lastModifiedBy>
  <cp:revision>57</cp:revision>
  <dcterms:created xsi:type="dcterms:W3CDTF">2021-02-20T14:10:55Z</dcterms:created>
  <dcterms:modified xsi:type="dcterms:W3CDTF">2022-03-03T23:12:12Z</dcterms:modified>
</cp:coreProperties>
</file>