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740CB-D42C-4126-A455-2C03BF501690}"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C00D6-9023-4627-B007-4B074A75123F}" type="slidenum">
              <a:rPr lang="en-US" smtClean="0"/>
              <a:t>‹#›</a:t>
            </a:fld>
            <a:endParaRPr lang="en-US"/>
          </a:p>
        </p:txBody>
      </p:sp>
    </p:spTree>
    <p:extLst>
      <p:ext uri="{BB962C8B-B14F-4D97-AF65-F5344CB8AC3E}">
        <p14:creationId xmlns:p14="http://schemas.microsoft.com/office/powerpoint/2010/main" val="225002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C00D6-9023-4627-B007-4B074A75123F}" type="slidenum">
              <a:rPr lang="en-US" smtClean="0"/>
              <a:t>1</a:t>
            </a:fld>
            <a:endParaRPr lang="en-US"/>
          </a:p>
        </p:txBody>
      </p:sp>
    </p:spTree>
    <p:extLst>
      <p:ext uri="{BB962C8B-B14F-4D97-AF65-F5344CB8AC3E}">
        <p14:creationId xmlns:p14="http://schemas.microsoft.com/office/powerpoint/2010/main" val="48263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3C00D6-9023-4627-B007-4B074A75123F}" type="slidenum">
              <a:rPr lang="en-US" smtClean="0"/>
              <a:t>3</a:t>
            </a:fld>
            <a:endParaRPr lang="en-US"/>
          </a:p>
        </p:txBody>
      </p:sp>
    </p:spTree>
    <p:extLst>
      <p:ext uri="{BB962C8B-B14F-4D97-AF65-F5344CB8AC3E}">
        <p14:creationId xmlns:p14="http://schemas.microsoft.com/office/powerpoint/2010/main" val="104031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26ADB93-DB43-49DE-A5BB-45CD1A835048}" type="datetime1">
              <a:rPr lang="sr-Cyrl-BA" smtClean="0"/>
              <a:t>2.5.2020.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sr-Cyrl-BA" smtClean="0"/>
              <a:t>Петрана Раца </a:t>
            </a:r>
            <a:r>
              <a:rPr lang="en-US" smtClean="0"/>
              <a:t>II6</a:t>
            </a:r>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C11B2BA-362E-4799-B6EA-6A308FCFF7EC}"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398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2C85A3-BD63-4E13-9712-92D7022BA055}" type="datetime1">
              <a:rPr lang="sr-Cyrl-BA" smtClean="0"/>
              <a:t>2.5.2020.</a:t>
            </a:fld>
            <a:endParaRPr lang="en-US"/>
          </a:p>
        </p:txBody>
      </p:sp>
      <p:sp>
        <p:nvSpPr>
          <p:cNvPr id="5" name="Footer Placeholder 4"/>
          <p:cNvSpPr>
            <a:spLocks noGrp="1"/>
          </p:cNvSpPr>
          <p:nvPr>
            <p:ph type="ftr" sz="quarter" idx="11"/>
          </p:nvPr>
        </p:nvSpPr>
        <p:spPr/>
        <p:txBody>
          <a:bodyPr/>
          <a:lstStyle/>
          <a:p>
            <a:r>
              <a:rPr lang="sr-Cyrl-BA" smtClean="0"/>
              <a:t>Петрана Раца </a:t>
            </a:r>
            <a:r>
              <a:rPr lang="en-US" smtClean="0"/>
              <a:t>II6</a:t>
            </a:r>
            <a:endParaRPr lang="en-US"/>
          </a:p>
        </p:txBody>
      </p:sp>
      <p:sp>
        <p:nvSpPr>
          <p:cNvPr id="6" name="Slide Number Placeholder 5"/>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397884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1CF75A-7275-47C4-A56A-9584FE6F8162}" type="datetime1">
              <a:rPr lang="sr-Cyrl-BA" smtClean="0"/>
              <a:t>2.5.2020.</a:t>
            </a:fld>
            <a:endParaRPr lang="en-US"/>
          </a:p>
        </p:txBody>
      </p:sp>
      <p:sp>
        <p:nvSpPr>
          <p:cNvPr id="5" name="Footer Placeholder 4"/>
          <p:cNvSpPr>
            <a:spLocks noGrp="1"/>
          </p:cNvSpPr>
          <p:nvPr>
            <p:ph type="ftr" sz="quarter" idx="11"/>
          </p:nvPr>
        </p:nvSpPr>
        <p:spPr/>
        <p:txBody>
          <a:bodyPr/>
          <a:lstStyle/>
          <a:p>
            <a:r>
              <a:rPr lang="sr-Cyrl-BA" smtClean="0"/>
              <a:t>Петрана Раца </a:t>
            </a:r>
            <a:r>
              <a:rPr lang="en-US" smtClean="0"/>
              <a:t>II6</a:t>
            </a:r>
            <a:endParaRPr lang="en-US"/>
          </a:p>
        </p:txBody>
      </p:sp>
      <p:sp>
        <p:nvSpPr>
          <p:cNvPr id="6" name="Slide Number Placeholder 5"/>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196236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C53274-3ABC-4358-94E4-8B4653EE2F3C}" type="datetime1">
              <a:rPr lang="sr-Cyrl-BA" smtClean="0"/>
              <a:t>2.5.2020.</a:t>
            </a:fld>
            <a:endParaRPr lang="en-US"/>
          </a:p>
        </p:txBody>
      </p:sp>
      <p:sp>
        <p:nvSpPr>
          <p:cNvPr id="5" name="Footer Placeholder 4"/>
          <p:cNvSpPr>
            <a:spLocks noGrp="1"/>
          </p:cNvSpPr>
          <p:nvPr>
            <p:ph type="ftr" sz="quarter" idx="11"/>
          </p:nvPr>
        </p:nvSpPr>
        <p:spPr/>
        <p:txBody>
          <a:bodyPr/>
          <a:lstStyle/>
          <a:p>
            <a:r>
              <a:rPr lang="sr-Cyrl-BA" smtClean="0"/>
              <a:t>Петрана Раца </a:t>
            </a:r>
            <a:r>
              <a:rPr lang="en-US" smtClean="0"/>
              <a:t>II6</a:t>
            </a:r>
            <a:endParaRPr lang="en-US"/>
          </a:p>
        </p:txBody>
      </p:sp>
      <p:sp>
        <p:nvSpPr>
          <p:cNvPr id="6" name="Slide Number Placeholder 5"/>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38567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185DFF7-9DED-446E-BDA7-4A631860D045}" type="datetime1">
              <a:rPr lang="sr-Cyrl-BA" smtClean="0"/>
              <a:t>2.5.2020.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sr-Cyrl-BA" smtClean="0"/>
              <a:t>Петрана Раца </a:t>
            </a:r>
            <a:r>
              <a:rPr lang="en-US" smtClean="0"/>
              <a:t>II6</a:t>
            </a:r>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C11B2BA-362E-4799-B6EA-6A308FCFF7EC}"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4533348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06DA48-3147-45B7-8319-3223B0754044}" type="datetime1">
              <a:rPr lang="sr-Cyrl-BA" smtClean="0"/>
              <a:t>2.5.2020.</a:t>
            </a:fld>
            <a:endParaRPr lang="en-US"/>
          </a:p>
        </p:txBody>
      </p:sp>
      <p:sp>
        <p:nvSpPr>
          <p:cNvPr id="6" name="Footer Placeholder 5"/>
          <p:cNvSpPr>
            <a:spLocks noGrp="1"/>
          </p:cNvSpPr>
          <p:nvPr>
            <p:ph type="ftr" sz="quarter" idx="11"/>
          </p:nvPr>
        </p:nvSpPr>
        <p:spPr/>
        <p:txBody>
          <a:bodyPr/>
          <a:lstStyle/>
          <a:p>
            <a:r>
              <a:rPr lang="sr-Cyrl-BA" smtClean="0"/>
              <a:t>Петрана Раца </a:t>
            </a:r>
            <a:r>
              <a:rPr lang="en-US" smtClean="0"/>
              <a:t>II6</a:t>
            </a:r>
            <a:endParaRPr lang="en-US"/>
          </a:p>
        </p:txBody>
      </p:sp>
      <p:sp>
        <p:nvSpPr>
          <p:cNvPr id="7" name="Slide Number Placeholder 6"/>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70796000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43AD71-5F97-4FF7-A857-B8665A3EC47A}" type="datetime1">
              <a:rPr lang="sr-Cyrl-BA" smtClean="0"/>
              <a:t>2.5.2020.</a:t>
            </a:fld>
            <a:endParaRPr lang="en-US"/>
          </a:p>
        </p:txBody>
      </p:sp>
      <p:sp>
        <p:nvSpPr>
          <p:cNvPr id="8" name="Footer Placeholder 7"/>
          <p:cNvSpPr>
            <a:spLocks noGrp="1"/>
          </p:cNvSpPr>
          <p:nvPr>
            <p:ph type="ftr" sz="quarter" idx="11"/>
          </p:nvPr>
        </p:nvSpPr>
        <p:spPr/>
        <p:txBody>
          <a:bodyPr/>
          <a:lstStyle/>
          <a:p>
            <a:r>
              <a:rPr lang="sr-Cyrl-BA" smtClean="0"/>
              <a:t>Петрана Раца </a:t>
            </a:r>
            <a:r>
              <a:rPr lang="en-US" smtClean="0"/>
              <a:t>II6</a:t>
            </a:r>
            <a:endParaRPr lang="en-US"/>
          </a:p>
        </p:txBody>
      </p:sp>
      <p:sp>
        <p:nvSpPr>
          <p:cNvPr id="9" name="Slide Number Placeholder 8"/>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119700338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E608DA-A812-44F6-ABB9-83120E1608A9}" type="datetime1">
              <a:rPr lang="sr-Cyrl-BA" smtClean="0"/>
              <a:t>2.5.2020.</a:t>
            </a:fld>
            <a:endParaRPr lang="en-US"/>
          </a:p>
        </p:txBody>
      </p:sp>
      <p:sp>
        <p:nvSpPr>
          <p:cNvPr id="4" name="Footer Placeholder 3"/>
          <p:cNvSpPr>
            <a:spLocks noGrp="1"/>
          </p:cNvSpPr>
          <p:nvPr>
            <p:ph type="ftr" sz="quarter" idx="11"/>
          </p:nvPr>
        </p:nvSpPr>
        <p:spPr/>
        <p:txBody>
          <a:bodyPr/>
          <a:lstStyle/>
          <a:p>
            <a:r>
              <a:rPr lang="sr-Cyrl-BA" smtClean="0"/>
              <a:t>Петрана Раца </a:t>
            </a:r>
            <a:r>
              <a:rPr lang="en-US" smtClean="0"/>
              <a:t>II6</a:t>
            </a:r>
            <a:endParaRPr lang="en-US"/>
          </a:p>
        </p:txBody>
      </p:sp>
      <p:sp>
        <p:nvSpPr>
          <p:cNvPr id="5" name="Slide Number Placeholder 4"/>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367395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47E57-3B04-43B9-A7A5-694D3A30BCB1}" type="datetime1">
              <a:rPr lang="sr-Cyrl-BA" smtClean="0"/>
              <a:t>2.5.2020.</a:t>
            </a:fld>
            <a:endParaRPr lang="en-US"/>
          </a:p>
        </p:txBody>
      </p:sp>
      <p:sp>
        <p:nvSpPr>
          <p:cNvPr id="3" name="Footer Placeholder 2"/>
          <p:cNvSpPr>
            <a:spLocks noGrp="1"/>
          </p:cNvSpPr>
          <p:nvPr>
            <p:ph type="ftr" sz="quarter" idx="11"/>
          </p:nvPr>
        </p:nvSpPr>
        <p:spPr/>
        <p:txBody>
          <a:bodyPr/>
          <a:lstStyle/>
          <a:p>
            <a:r>
              <a:rPr lang="sr-Cyrl-BA" smtClean="0"/>
              <a:t>Петрана Раца </a:t>
            </a:r>
            <a:r>
              <a:rPr lang="en-US" smtClean="0"/>
              <a:t>II6</a:t>
            </a:r>
            <a:endParaRPr lang="en-US"/>
          </a:p>
        </p:txBody>
      </p:sp>
      <p:sp>
        <p:nvSpPr>
          <p:cNvPr id="4" name="Slide Number Placeholder 3"/>
          <p:cNvSpPr>
            <a:spLocks noGrp="1"/>
          </p:cNvSpPr>
          <p:nvPr>
            <p:ph type="sldNum" sz="quarter" idx="12"/>
          </p:nvPr>
        </p:nvSpPr>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301934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E184A4C-A25C-4BBE-8849-E8C1BB48669C}" type="datetime1">
              <a:rPr lang="sr-Cyrl-BA" smtClean="0"/>
              <a:t>2.5.2020.</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sr-Cyrl-BA" smtClean="0"/>
              <a:t>Петрана Раца </a:t>
            </a:r>
            <a:r>
              <a:rPr lang="en-US" smtClean="0"/>
              <a:t>II6</a:t>
            </a:r>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2C11B2BA-362E-4799-B6EA-6A308FCFF7EC}"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4715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1AAA2251-179D-41BB-B92D-4D4B92C3E758}" type="datetime1">
              <a:rPr lang="sr-Cyrl-BA" smtClean="0"/>
              <a:t>2.5.2020.</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sr-Cyrl-BA" smtClean="0"/>
              <a:t>Петрана Раца </a:t>
            </a:r>
            <a:r>
              <a:rPr lang="en-US" smtClean="0"/>
              <a:t>II6</a:t>
            </a:r>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2C11B2BA-362E-4799-B6EA-6A308FCFF7EC}" type="slidenum">
              <a:rPr lang="en-US" smtClean="0"/>
              <a:t>‹#›</a:t>
            </a:fld>
            <a:endParaRPr lang="en-US"/>
          </a:p>
        </p:txBody>
      </p:sp>
    </p:spTree>
    <p:extLst>
      <p:ext uri="{BB962C8B-B14F-4D97-AF65-F5344CB8AC3E}">
        <p14:creationId xmlns:p14="http://schemas.microsoft.com/office/powerpoint/2010/main" val="11868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4986C2D-6D1C-4E9E-A038-42751EC7ACE9}" type="datetime1">
              <a:rPr lang="sr-Cyrl-BA" smtClean="0"/>
              <a:t>2.5.2020.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sr-Cyrl-BA" smtClean="0"/>
              <a:t>Петрана Раца </a:t>
            </a:r>
            <a:r>
              <a:rPr lang="en-US" smtClean="0"/>
              <a:t>II6</a:t>
            </a:r>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C11B2BA-362E-4799-B6EA-6A308FCFF7EC}"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187251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702" y="1397153"/>
            <a:ext cx="3946150" cy="3844804"/>
          </a:xfrm>
        </p:spPr>
        <p:txBody>
          <a:bodyPr/>
          <a:lstStyle/>
          <a:p>
            <a:r>
              <a:rPr lang="sr-Cyrl-BA" sz="6600" dirty="0" smtClean="0"/>
              <a:t>Цртани</a:t>
            </a:r>
            <a:br>
              <a:rPr lang="sr-Cyrl-BA" sz="6600" dirty="0" smtClean="0"/>
            </a:br>
            <a:r>
              <a:rPr lang="sr-Cyrl-BA" sz="6600" dirty="0" smtClean="0"/>
              <a:t>филм</a:t>
            </a:r>
            <a:endParaRPr lang="en-US" sz="6600" dirty="0"/>
          </a:p>
        </p:txBody>
      </p:sp>
      <p:sp>
        <p:nvSpPr>
          <p:cNvPr id="5" name="AutoShape 2" descr="Miki Maus zaglupljuje djecu, tvrde naučni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387" y="3709658"/>
            <a:ext cx="2668736" cy="30645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55" y="7937"/>
            <a:ext cx="2333940" cy="3451314"/>
          </a:xfrm>
          <a:prstGeom prst="rect">
            <a:avLst/>
          </a:prstGeom>
        </p:spPr>
      </p:pic>
    </p:spTree>
    <p:extLst>
      <p:ext uri="{BB962C8B-B14F-4D97-AF65-F5344CB8AC3E}">
        <p14:creationId xmlns:p14="http://schemas.microsoft.com/office/powerpoint/2010/main" val="133719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04031"/>
          </a:xfrm>
        </p:spPr>
        <p:txBody>
          <a:bodyPr>
            <a:normAutofit fontScale="90000"/>
          </a:bodyPr>
          <a:lstStyle/>
          <a:p>
            <a:pPr algn="ctr"/>
            <a:r>
              <a:rPr lang="sr-Cyrl-BA" sz="4800" dirty="0" smtClean="0"/>
              <a:t>Занимљивости:</a:t>
            </a:r>
            <a:endParaRPr lang="en-US" sz="4800" dirty="0"/>
          </a:p>
        </p:txBody>
      </p:sp>
      <p:sp>
        <p:nvSpPr>
          <p:cNvPr id="3" name="Content Placeholder 2"/>
          <p:cNvSpPr>
            <a:spLocks noGrp="1"/>
          </p:cNvSpPr>
          <p:nvPr>
            <p:ph idx="1"/>
          </p:nvPr>
        </p:nvSpPr>
        <p:spPr>
          <a:xfrm>
            <a:off x="1251677" y="1231271"/>
            <a:ext cx="10409185" cy="5377759"/>
          </a:xfrm>
        </p:spPr>
        <p:txBody>
          <a:bodyPr>
            <a:normAutofit lnSpcReduction="10000"/>
          </a:bodyPr>
          <a:lstStyle/>
          <a:p>
            <a:r>
              <a:rPr lang="ru-RU" dirty="0"/>
              <a:t>Озлоглашени ловац из филма „Бамби” проглашен је једним од највећих филмских негативаца свих времена.</a:t>
            </a:r>
          </a:p>
          <a:p>
            <a:r>
              <a:rPr lang="ru-RU" dirty="0"/>
              <a:t>„Петар Пан” био је први цртани који је </a:t>
            </a:r>
            <a:r>
              <a:rPr lang="ru-RU" dirty="0" smtClean="0"/>
              <a:t>учествовао </a:t>
            </a:r>
            <a:r>
              <a:rPr lang="ru-RU" dirty="0"/>
              <a:t>на Канском </a:t>
            </a:r>
            <a:r>
              <a:rPr lang="ru-RU" dirty="0" smtClean="0"/>
              <a:t>фестивалу. </a:t>
            </a:r>
            <a:endParaRPr lang="ru-RU" dirty="0"/>
          </a:p>
          <a:p>
            <a:r>
              <a:rPr lang="ru-RU" dirty="0"/>
              <a:t>„ Мики Маус ” је први цртани лик који је добио </a:t>
            </a:r>
            <a:r>
              <a:rPr lang="ru-RU" dirty="0" smtClean="0"/>
              <a:t>звијезду </a:t>
            </a:r>
            <a:r>
              <a:rPr lang="ru-RU" dirty="0"/>
              <a:t>на холивудском Булевару славних, 18. новембра 1978. године, на свој 50. рођендан. </a:t>
            </a:r>
          </a:p>
          <a:p>
            <a:r>
              <a:rPr lang="ru-RU" dirty="0"/>
              <a:t>„Алиса у Земљи чуда“ је </a:t>
            </a:r>
            <a:r>
              <a:rPr lang="ru-RU" dirty="0" smtClean="0"/>
              <a:t>Дизнијев </a:t>
            </a:r>
            <a:r>
              <a:rPr lang="ru-RU" dirty="0"/>
              <a:t>филм са највише </a:t>
            </a:r>
            <a:r>
              <a:rPr lang="ru-RU" dirty="0" smtClean="0"/>
              <a:t>пјесама</a:t>
            </a:r>
            <a:r>
              <a:rPr lang="ru-RU" dirty="0"/>
              <a:t>.</a:t>
            </a:r>
          </a:p>
          <a:p>
            <a:r>
              <a:rPr lang="ru-RU" dirty="0"/>
              <a:t> „Мала Сирена“ је </a:t>
            </a:r>
            <a:r>
              <a:rPr lang="ru-RU" dirty="0" smtClean="0"/>
              <a:t>посљедњи </a:t>
            </a:r>
            <a:r>
              <a:rPr lang="ru-RU" dirty="0"/>
              <a:t>филм компаније Дизни који је нацртан ручно и који је снимљен аналогном камером.</a:t>
            </a:r>
          </a:p>
          <a:p>
            <a:r>
              <a:rPr lang="ru-RU" dirty="0"/>
              <a:t> „Лепотица и звер“ је први анимирани филм који је номинован за Оскара за најбољи филм, а до 2009. године је био и једини.</a:t>
            </a:r>
          </a:p>
          <a:p>
            <a:r>
              <a:rPr lang="ru-RU" dirty="0"/>
              <a:t>Сцена стампеда гнуова у филму „Краљ лавова“ траје два и по </a:t>
            </a:r>
            <a:r>
              <a:rPr lang="ru-RU" dirty="0" smtClean="0"/>
              <a:t>минута, </a:t>
            </a:r>
            <a:r>
              <a:rPr lang="ru-RU" dirty="0"/>
              <a:t>а на њој је пет аниматора радило </a:t>
            </a:r>
            <a:r>
              <a:rPr lang="ru-RU" dirty="0" smtClean="0"/>
              <a:t>двије </a:t>
            </a:r>
            <a:r>
              <a:rPr lang="ru-RU" dirty="0"/>
              <a:t>године.</a:t>
            </a:r>
          </a:p>
          <a:p>
            <a:r>
              <a:rPr lang="ru-RU" dirty="0"/>
              <a:t>За снимање „Тарзана“ је потрошено 310 000 000 долара и то је до тада био најскупљи анимирани филм.</a:t>
            </a:r>
            <a:endParaRPr lang="en-US" dirty="0"/>
          </a:p>
        </p:txBody>
      </p:sp>
      <p:sp>
        <p:nvSpPr>
          <p:cNvPr id="4" name="Date Placeholder 3"/>
          <p:cNvSpPr>
            <a:spLocks noGrp="1"/>
          </p:cNvSpPr>
          <p:nvPr>
            <p:ph type="dt" sz="half" idx="10"/>
          </p:nvPr>
        </p:nvSpPr>
        <p:spPr>
          <a:xfrm>
            <a:off x="1251677" y="6491022"/>
            <a:ext cx="2329722" cy="348462"/>
          </a:xfrm>
        </p:spPr>
        <p:txBody>
          <a:bodyPr/>
          <a:lstStyle/>
          <a:p>
            <a:fld id="{57E3F1E6-57FC-4AF9-9184-4F8B600150E7}" type="datetime1">
              <a:rPr lang="sr-Cyrl-BA" smtClean="0"/>
              <a:t>2.5.2020.</a:t>
            </a:fld>
            <a:endParaRPr lang="en-US" dirty="0"/>
          </a:p>
        </p:txBody>
      </p:sp>
      <p:sp>
        <p:nvSpPr>
          <p:cNvPr id="5" name="Footer Placeholder 4"/>
          <p:cNvSpPr>
            <a:spLocks noGrp="1"/>
          </p:cNvSpPr>
          <p:nvPr>
            <p:ph type="ftr" sz="quarter" idx="11"/>
          </p:nvPr>
        </p:nvSpPr>
        <p:spPr>
          <a:xfrm>
            <a:off x="4038600" y="6493688"/>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342485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75571" y="3914680"/>
            <a:ext cx="5409389" cy="2592000"/>
          </a:xfrm>
        </p:spPr>
      </p:pic>
      <p:sp>
        <p:nvSpPr>
          <p:cNvPr id="6" name="Content Placeholder 5"/>
          <p:cNvSpPr>
            <a:spLocks noGrp="1"/>
          </p:cNvSpPr>
          <p:nvPr>
            <p:ph sz="half" idx="2"/>
          </p:nvPr>
        </p:nvSpPr>
        <p:spPr>
          <a:xfrm>
            <a:off x="1804191" y="638270"/>
            <a:ext cx="9204822" cy="2974063"/>
          </a:xfrm>
        </p:spPr>
        <p:txBody>
          <a:bodyPr>
            <a:normAutofit fontScale="92500" lnSpcReduction="20000"/>
          </a:bodyPr>
          <a:lstStyle/>
          <a:p>
            <a:r>
              <a:rPr lang="ru-RU" dirty="0"/>
              <a:t>Веома је занимљива чињеница да је Југославија свог првог и јединог Оскара освојила у категорији кратког анимираног филма. </a:t>
            </a:r>
            <a:r>
              <a:rPr lang="ru-RU" dirty="0" smtClean="0"/>
              <a:t>Р</a:t>
            </a:r>
            <a:r>
              <a:rPr lang="sr-Cyrl-BA" dirty="0" smtClean="0"/>
              <a:t>иј</a:t>
            </a:r>
            <a:r>
              <a:rPr lang="ru-RU" dirty="0" smtClean="0"/>
              <a:t>еч </a:t>
            </a:r>
            <a:r>
              <a:rPr lang="ru-RU" dirty="0"/>
              <a:t>је о цртаном филму „Сурогат”, аутора Душана Вукотића, који је први пут био приказан 1961. године. </a:t>
            </a:r>
            <a:r>
              <a:rPr lang="ru-RU" dirty="0" smtClean="0"/>
              <a:t>Сљедеће </a:t>
            </a:r>
            <a:r>
              <a:rPr lang="ru-RU" dirty="0"/>
              <a:t>године номинован је за престижну награду Оскар, коју је и освојио</a:t>
            </a:r>
            <a:r>
              <a:rPr lang="ru-RU" dirty="0" smtClean="0"/>
              <a:t>.</a:t>
            </a:r>
            <a:endParaRPr lang="ru-RU" dirty="0"/>
          </a:p>
          <a:p>
            <a:r>
              <a:rPr lang="ru-RU" dirty="0"/>
              <a:t>Ово је прича о троугластом </a:t>
            </a:r>
            <a:r>
              <a:rPr lang="ru-RU" dirty="0" smtClean="0"/>
              <a:t>човјечуљку </a:t>
            </a:r>
            <a:r>
              <a:rPr lang="ru-RU" dirty="0"/>
              <a:t>који живи у </a:t>
            </a:r>
            <a:r>
              <a:rPr lang="ru-RU" dirty="0" smtClean="0"/>
              <a:t>свијету </a:t>
            </a:r>
            <a:r>
              <a:rPr lang="ru-RU" dirty="0"/>
              <a:t>у ком је све на надувавање. Он дан проводи на плажи, </a:t>
            </a:r>
            <a:r>
              <a:rPr lang="ru-RU" dirty="0" smtClean="0"/>
              <a:t>гдје </a:t>
            </a:r>
            <a:r>
              <a:rPr lang="ru-RU" dirty="0"/>
              <a:t>једноставно надувава све предмете које пожели: душек, чамац, чак и </a:t>
            </a:r>
            <a:r>
              <a:rPr lang="ru-RU" dirty="0" smtClean="0"/>
              <a:t>дјевојку</a:t>
            </a:r>
            <a:r>
              <a:rPr lang="ru-RU" dirty="0"/>
              <a:t>. Међутим, на </a:t>
            </a:r>
            <a:r>
              <a:rPr lang="ru-RU" dirty="0" smtClean="0"/>
              <a:t>крају лако </a:t>
            </a:r>
            <a:r>
              <a:rPr lang="ru-RU" dirty="0"/>
              <a:t>остаје без свега</a:t>
            </a:r>
            <a:r>
              <a:rPr lang="ru-RU" dirty="0" smtClean="0"/>
              <a:t>.</a:t>
            </a:r>
            <a:endParaRPr lang="ru-RU" dirty="0"/>
          </a:p>
          <a:p>
            <a:r>
              <a:rPr lang="ru-RU" dirty="0"/>
              <a:t>Кроз ведар, али и сатиричан тон, овај филм позива на преиспитивање потрошачких навика савременог друштва, које често занемарује разлику између стварности и </a:t>
            </a:r>
            <a:r>
              <a:rPr lang="sr-Cyrl-BA" dirty="0" smtClean="0"/>
              <a:t>замјене</a:t>
            </a:r>
            <a:r>
              <a:rPr lang="ru-RU" dirty="0" smtClean="0"/>
              <a:t> </a:t>
            </a:r>
            <a:r>
              <a:rPr lang="ru-RU" dirty="0"/>
              <a:t>за стварност. </a:t>
            </a:r>
            <a:endParaRPr lang="en-US" dirty="0"/>
          </a:p>
        </p:txBody>
      </p:sp>
      <p:sp>
        <p:nvSpPr>
          <p:cNvPr id="2" name="Date Placeholder 1"/>
          <p:cNvSpPr>
            <a:spLocks noGrp="1"/>
          </p:cNvSpPr>
          <p:nvPr>
            <p:ph type="dt" sz="half" idx="10"/>
          </p:nvPr>
        </p:nvSpPr>
        <p:spPr>
          <a:xfrm>
            <a:off x="1251678" y="6504014"/>
            <a:ext cx="2329722" cy="348462"/>
          </a:xfrm>
        </p:spPr>
        <p:txBody>
          <a:bodyPr/>
          <a:lstStyle/>
          <a:p>
            <a:fld id="{43684209-4405-4D23-833D-569D3B970C17}" type="datetime1">
              <a:rPr lang="sr-Cyrl-BA" smtClean="0"/>
              <a:t>2.5.2020.</a:t>
            </a:fld>
            <a:endParaRPr lang="en-US" dirty="0"/>
          </a:p>
        </p:txBody>
      </p:sp>
      <p:sp>
        <p:nvSpPr>
          <p:cNvPr id="3" name="Footer Placeholder 2"/>
          <p:cNvSpPr>
            <a:spLocks noGrp="1"/>
          </p:cNvSpPr>
          <p:nvPr>
            <p:ph type="ftr" sz="quarter" idx="11"/>
          </p:nvPr>
        </p:nvSpPr>
        <p:spPr>
          <a:xfrm>
            <a:off x="4038600" y="6506680"/>
            <a:ext cx="4114800" cy="345796"/>
          </a:xfrm>
        </p:spPr>
        <p:txBody>
          <a:bodyPr/>
          <a:lstStyle/>
          <a:p>
            <a:r>
              <a:rPr lang="sr-Cyrl-BA" smtClean="0"/>
              <a:t>Петрана Раца </a:t>
            </a:r>
            <a:r>
              <a:rPr lang="en-US" smtClean="0"/>
              <a:t>II6</a:t>
            </a:r>
            <a:endParaRPr lang="en-US" dirty="0"/>
          </a:p>
        </p:txBody>
      </p:sp>
      <p:sp>
        <p:nvSpPr>
          <p:cNvPr id="5" name="TextBox 4"/>
          <p:cNvSpPr txBox="1"/>
          <p:nvPr/>
        </p:nvSpPr>
        <p:spPr>
          <a:xfrm>
            <a:off x="8004313" y="6544699"/>
            <a:ext cx="3776870" cy="307777"/>
          </a:xfrm>
          <a:prstGeom prst="rect">
            <a:avLst/>
          </a:prstGeom>
          <a:noFill/>
        </p:spPr>
        <p:txBody>
          <a:bodyPr wrap="square" rtlCol="0">
            <a:spAutoFit/>
          </a:bodyPr>
          <a:lstStyle/>
          <a:p>
            <a:r>
              <a:rPr lang="sr-Cyrl-RS" sz="1400" dirty="0"/>
              <a:t>м</a:t>
            </a:r>
            <a:r>
              <a:rPr lang="sr-Cyrl-RS" sz="1400" dirty="0" smtClean="0"/>
              <a:t>ентор: Александра </a:t>
            </a:r>
            <a:r>
              <a:rPr lang="sr-Cyrl-RS" sz="1400" dirty="0" err="1" smtClean="0"/>
              <a:t>Татић,проф</a:t>
            </a:r>
            <a:r>
              <a:rPr lang="sr-Cyrl-RS" sz="1400" dirty="0" smtClean="0"/>
              <a:t>.</a:t>
            </a:r>
            <a:endParaRPr lang="sr-Latn-RS" sz="1400" dirty="0"/>
          </a:p>
        </p:txBody>
      </p:sp>
    </p:spTree>
    <p:extLst>
      <p:ext uri="{BB962C8B-B14F-4D97-AF65-F5344CB8AC3E}">
        <p14:creationId xmlns:p14="http://schemas.microsoft.com/office/powerpoint/2010/main" val="822567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2218" y="1964603"/>
            <a:ext cx="10207782" cy="3914990"/>
          </a:xfrm>
        </p:spPr>
        <p:txBody>
          <a:bodyPr/>
          <a:lstStyle/>
          <a:p>
            <a:r>
              <a:rPr lang="ru-RU" dirty="0"/>
              <a:t>Цртани или анимирани филм је вид филмске </a:t>
            </a:r>
            <a:r>
              <a:rPr lang="ru-RU" dirty="0" smtClean="0"/>
              <a:t>умјетности</a:t>
            </a:r>
            <a:r>
              <a:rPr lang="ru-RU" dirty="0"/>
              <a:t>. </a:t>
            </a:r>
            <a:endParaRPr lang="ru-RU" dirty="0" smtClean="0"/>
          </a:p>
          <a:p>
            <a:r>
              <a:rPr lang="ru-RU" dirty="0" smtClean="0"/>
              <a:t>За </a:t>
            </a:r>
            <a:r>
              <a:rPr lang="ru-RU" dirty="0"/>
              <a:t>разлику од играног филма, у цртаном филму су ликови и позадина нацртани. У ову се </a:t>
            </a:r>
            <a:r>
              <a:rPr lang="sr-Cyrl-RS" dirty="0" smtClean="0"/>
              <a:t>групу</a:t>
            </a:r>
            <a:r>
              <a:rPr lang="ru-RU" dirty="0" smtClean="0"/>
              <a:t> </a:t>
            </a:r>
            <a:r>
              <a:rPr lang="ru-RU" dirty="0"/>
              <a:t>често стављају филмови у </a:t>
            </a:r>
            <a:r>
              <a:rPr lang="ru-RU" dirty="0" smtClean="0"/>
              <a:t>којима </a:t>
            </a:r>
            <a:r>
              <a:rPr lang="ru-RU" dirty="0"/>
              <a:t>ни ликови ни позадина нису </a:t>
            </a:r>
            <a:r>
              <a:rPr lang="ru-RU" dirty="0" smtClean="0"/>
              <a:t>нацртани, </a:t>
            </a:r>
            <a:r>
              <a:rPr lang="ru-RU" dirty="0"/>
              <a:t>али нису нити стварни, </a:t>
            </a:r>
            <a:r>
              <a:rPr lang="ru-RU" dirty="0" smtClean="0"/>
              <a:t>живи </a:t>
            </a:r>
            <a:r>
              <a:rPr lang="ru-RU" dirty="0"/>
              <a:t>ликови него лутке. </a:t>
            </a:r>
            <a:endParaRPr lang="ru-RU" dirty="0" smtClean="0"/>
          </a:p>
          <a:p>
            <a:r>
              <a:rPr lang="ru-RU" dirty="0" smtClean="0"/>
              <a:t>Државе, које су </a:t>
            </a:r>
            <a:r>
              <a:rPr lang="ru-RU" dirty="0"/>
              <a:t>највећи произвођачи цртаних филмова су САД и Јапан. </a:t>
            </a:r>
            <a:endParaRPr lang="en-US" dirty="0"/>
          </a:p>
        </p:txBody>
      </p:sp>
      <p:sp>
        <p:nvSpPr>
          <p:cNvPr id="2" name="Date Placeholder 1"/>
          <p:cNvSpPr>
            <a:spLocks noGrp="1"/>
          </p:cNvSpPr>
          <p:nvPr>
            <p:ph type="dt" sz="half" idx="10"/>
          </p:nvPr>
        </p:nvSpPr>
        <p:spPr>
          <a:xfrm>
            <a:off x="1222218" y="6502524"/>
            <a:ext cx="2329722" cy="348462"/>
          </a:xfrm>
        </p:spPr>
        <p:txBody>
          <a:bodyPr/>
          <a:lstStyle/>
          <a:p>
            <a:fld id="{0977B99F-041C-4DCE-A07F-9BD4D70F1344}" type="datetime1">
              <a:rPr lang="sr-Cyrl-BA" smtClean="0"/>
              <a:t>2.5.2020.</a:t>
            </a:fld>
            <a:endParaRPr lang="en-US" dirty="0"/>
          </a:p>
        </p:txBody>
      </p:sp>
      <p:sp>
        <p:nvSpPr>
          <p:cNvPr id="4" name="Footer Placeholder 3"/>
          <p:cNvSpPr>
            <a:spLocks noGrp="1"/>
          </p:cNvSpPr>
          <p:nvPr>
            <p:ph type="ftr" sz="quarter" idx="11"/>
          </p:nvPr>
        </p:nvSpPr>
        <p:spPr>
          <a:xfrm>
            <a:off x="4038600" y="6505190"/>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1739581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57528"/>
          </a:xfrm>
        </p:spPr>
        <p:txBody>
          <a:bodyPr>
            <a:normAutofit/>
          </a:bodyPr>
          <a:lstStyle/>
          <a:p>
            <a:pPr algn="ctr"/>
            <a:r>
              <a:rPr lang="sr-Cyrl-BA" sz="4800" dirty="0"/>
              <a:t>Почеци</a:t>
            </a:r>
            <a:endParaRPr lang="en-US" sz="4800" dirty="0"/>
          </a:p>
        </p:txBody>
      </p:sp>
      <p:sp>
        <p:nvSpPr>
          <p:cNvPr id="3" name="Content Placeholder 2"/>
          <p:cNvSpPr>
            <a:spLocks noGrp="1"/>
          </p:cNvSpPr>
          <p:nvPr>
            <p:ph idx="1"/>
          </p:nvPr>
        </p:nvSpPr>
        <p:spPr>
          <a:xfrm>
            <a:off x="1246547" y="1819747"/>
            <a:ext cx="8335942" cy="3494637"/>
          </a:xfrm>
        </p:spPr>
        <p:txBody>
          <a:bodyPr>
            <a:normAutofit lnSpcReduction="10000"/>
          </a:bodyPr>
          <a:lstStyle/>
          <a:p>
            <a:r>
              <a:rPr lang="ru-RU" dirty="0"/>
              <a:t>Средином 19. </a:t>
            </a:r>
            <a:r>
              <a:rPr lang="ru-RU" dirty="0" smtClean="0"/>
              <a:t>в</a:t>
            </a:r>
            <a:r>
              <a:rPr lang="sr-Cyrl-BA" dirty="0" smtClean="0"/>
              <a:t>ије</a:t>
            </a:r>
            <a:r>
              <a:rPr lang="ru-RU" dirty="0" smtClean="0"/>
              <a:t>ка</a:t>
            </a:r>
            <a:r>
              <a:rPr lang="ru-RU" dirty="0"/>
              <a:t>, када је у европској </a:t>
            </a:r>
            <a:r>
              <a:rPr lang="ru-RU" dirty="0" smtClean="0"/>
              <a:t>умјетности</a:t>
            </a:r>
            <a:r>
              <a:rPr lang="ru-RU" dirty="0"/>
              <a:t>, посебно сликарству, дошло до развоја реализма Курбеа и Домијеа, створена је фотографија – дагеротипија</a:t>
            </a:r>
            <a:r>
              <a:rPr lang="ru-RU" dirty="0" smtClean="0"/>
              <a:t>.</a:t>
            </a:r>
            <a:endParaRPr lang="en-US" dirty="0" smtClean="0"/>
          </a:p>
          <a:p>
            <a:r>
              <a:rPr lang="ru-RU" dirty="0" smtClean="0"/>
              <a:t> </a:t>
            </a:r>
            <a:r>
              <a:rPr lang="ru-RU" dirty="0"/>
              <a:t>Сликарству и фотографији заједничко је било приказивање стварности. Убрзо, већ крајем 19. </a:t>
            </a:r>
            <a:r>
              <a:rPr lang="ru-RU" dirty="0" smtClean="0"/>
              <a:t>вијека</a:t>
            </a:r>
            <a:r>
              <a:rPr lang="ru-RU" dirty="0"/>
              <a:t>, браћа Лимијер су на </a:t>
            </a:r>
            <a:r>
              <a:rPr lang="ru-RU" dirty="0" smtClean="0"/>
              <a:t>освијетљеном </a:t>
            </a:r>
            <a:r>
              <a:rPr lang="ru-RU" dirty="0"/>
              <a:t>платну приказала </a:t>
            </a:r>
            <a:r>
              <a:rPr lang="ru-RU" dirty="0" smtClean="0"/>
              <a:t>слику, </a:t>
            </a:r>
            <a:r>
              <a:rPr lang="ru-RU" dirty="0"/>
              <a:t>која је </a:t>
            </a:r>
            <a:r>
              <a:rPr lang="ru-RU" dirty="0" smtClean="0"/>
              <a:t>ожив</a:t>
            </a:r>
            <a:r>
              <a:rPr lang="sr-Cyrl-BA" dirty="0"/>
              <a:t>ј</a:t>
            </a:r>
            <a:r>
              <a:rPr lang="ru-RU" dirty="0" smtClean="0"/>
              <a:t>ела</a:t>
            </a:r>
            <a:r>
              <a:rPr lang="ru-RU" dirty="0"/>
              <a:t>. Овај догађај се сматра почетком развоја филма</a:t>
            </a:r>
            <a:r>
              <a:rPr lang="ru-RU" dirty="0" smtClean="0"/>
              <a:t>.</a:t>
            </a:r>
            <a:endParaRPr lang="en-US" dirty="0" smtClean="0"/>
          </a:p>
          <a:p>
            <a:r>
              <a:rPr lang="ru-RU" dirty="0" smtClean="0"/>
              <a:t> </a:t>
            </a:r>
            <a:r>
              <a:rPr lang="ru-RU" dirty="0"/>
              <a:t>Од настанка првих покретних слика до данас, са усавршавањем филмске технике ова </a:t>
            </a:r>
            <a:r>
              <a:rPr lang="ru-RU" dirty="0" smtClean="0"/>
              <a:t>умјетност </a:t>
            </a:r>
            <a:r>
              <a:rPr lang="ru-RU" dirty="0"/>
              <a:t>се све више развијала – од </a:t>
            </a:r>
            <a:r>
              <a:rPr lang="ru-RU" dirty="0" smtClean="0"/>
              <a:t>нијемог </a:t>
            </a:r>
            <a:r>
              <a:rPr lang="ru-RU" dirty="0"/>
              <a:t>до звучног филма, од </a:t>
            </a:r>
            <a:r>
              <a:rPr lang="ru-RU" dirty="0" smtClean="0"/>
              <a:t>црно-бијелог </a:t>
            </a:r>
            <a:r>
              <a:rPr lang="ru-RU" dirty="0"/>
              <a:t>до филма у боји.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373" y="1973657"/>
            <a:ext cx="2011680" cy="27310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Rectangle 4"/>
          <p:cNvSpPr/>
          <p:nvPr/>
        </p:nvSpPr>
        <p:spPr>
          <a:xfrm>
            <a:off x="9698373" y="4867167"/>
            <a:ext cx="2027976" cy="407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865862" y="4867167"/>
            <a:ext cx="1692998" cy="369332"/>
          </a:xfrm>
          <a:prstGeom prst="rect">
            <a:avLst/>
          </a:prstGeom>
          <a:noFill/>
        </p:spPr>
        <p:txBody>
          <a:bodyPr wrap="square" rtlCol="0">
            <a:spAutoFit/>
          </a:bodyPr>
          <a:lstStyle/>
          <a:p>
            <a:r>
              <a:rPr lang="sr-Cyrl-BA" dirty="0" smtClean="0"/>
              <a:t>Кинематограф</a:t>
            </a:r>
            <a:endParaRPr lang="en-US" dirty="0"/>
          </a:p>
        </p:txBody>
      </p:sp>
      <p:sp>
        <p:nvSpPr>
          <p:cNvPr id="7" name="Date Placeholder 6"/>
          <p:cNvSpPr>
            <a:spLocks noGrp="1"/>
          </p:cNvSpPr>
          <p:nvPr>
            <p:ph type="dt" sz="half" idx="10"/>
          </p:nvPr>
        </p:nvSpPr>
        <p:spPr>
          <a:xfrm>
            <a:off x="1246547" y="6509538"/>
            <a:ext cx="2329722" cy="348462"/>
          </a:xfrm>
        </p:spPr>
        <p:txBody>
          <a:bodyPr/>
          <a:lstStyle/>
          <a:p>
            <a:fld id="{34E38F81-39F8-4A8F-8FA9-5B8000B4F2E4}" type="datetime1">
              <a:rPr lang="sr-Cyrl-BA" smtClean="0"/>
              <a:t>2.5.2020.</a:t>
            </a:fld>
            <a:endParaRPr lang="en-US" dirty="0"/>
          </a:p>
        </p:txBody>
      </p:sp>
      <p:sp>
        <p:nvSpPr>
          <p:cNvPr id="8" name="Footer Placeholder 7"/>
          <p:cNvSpPr>
            <a:spLocks noGrp="1"/>
          </p:cNvSpPr>
          <p:nvPr>
            <p:ph type="ftr" sz="quarter" idx="11"/>
          </p:nvPr>
        </p:nvSpPr>
        <p:spPr>
          <a:xfrm>
            <a:off x="4047654" y="6512204"/>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2398975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48063"/>
          </a:xfrm>
        </p:spPr>
        <p:txBody>
          <a:bodyPr>
            <a:normAutofit/>
          </a:bodyPr>
          <a:lstStyle/>
          <a:p>
            <a:pPr algn="ctr"/>
            <a:r>
              <a:rPr lang="sr-Cyrl-BA" sz="4800" dirty="0"/>
              <a:t>Први анимирани филмови</a:t>
            </a:r>
            <a:endParaRPr lang="en-US" sz="4800" dirty="0"/>
          </a:p>
        </p:txBody>
      </p:sp>
      <p:sp>
        <p:nvSpPr>
          <p:cNvPr id="3" name="Content Placeholder 2"/>
          <p:cNvSpPr>
            <a:spLocks noGrp="1"/>
          </p:cNvSpPr>
          <p:nvPr>
            <p:ph idx="1"/>
          </p:nvPr>
        </p:nvSpPr>
        <p:spPr>
          <a:xfrm>
            <a:off x="3619689" y="1285592"/>
            <a:ext cx="5667469" cy="5386812"/>
          </a:xfrm>
        </p:spPr>
        <p:txBody>
          <a:bodyPr>
            <a:normAutofit/>
          </a:bodyPr>
          <a:lstStyle/>
          <a:p>
            <a:r>
              <a:rPr lang="ru-RU" dirty="0"/>
              <a:t>Први анимирани филмови, које називамо и цртаним филмовима, приказани су у </a:t>
            </a:r>
            <a:r>
              <a:rPr lang="ru-RU" dirty="0" smtClean="0"/>
              <a:t>посљедњој </a:t>
            </a:r>
            <a:r>
              <a:rPr lang="ru-RU" dirty="0"/>
              <a:t>деценији 19. </a:t>
            </a:r>
            <a:r>
              <a:rPr lang="ru-RU" dirty="0" smtClean="0"/>
              <a:t>в</a:t>
            </a:r>
            <a:r>
              <a:rPr lang="sr-Cyrl-BA" dirty="0" smtClean="0"/>
              <a:t>иј</a:t>
            </a:r>
            <a:r>
              <a:rPr lang="ru-RU" dirty="0" smtClean="0"/>
              <a:t>ека </a:t>
            </a:r>
            <a:r>
              <a:rPr lang="ru-RU" dirty="0"/>
              <a:t>и били су </a:t>
            </a:r>
            <a:r>
              <a:rPr lang="ru-RU" dirty="0" smtClean="0"/>
              <a:t>дјело </a:t>
            </a:r>
            <a:r>
              <a:rPr lang="ru-RU" dirty="0"/>
              <a:t>француског </a:t>
            </a:r>
            <a:r>
              <a:rPr lang="ru-RU" dirty="0" smtClean="0"/>
              <a:t>умјетника </a:t>
            </a:r>
            <a:r>
              <a:rPr lang="ru-RU" dirty="0"/>
              <a:t>Емила Рејноа. </a:t>
            </a:r>
          </a:p>
          <a:p>
            <a:r>
              <a:rPr lang="ru-RU" dirty="0"/>
              <a:t>Цртани филмови су најчешће приказивани </a:t>
            </a:r>
            <a:r>
              <a:rPr lang="ru-RU" dirty="0" smtClean="0"/>
              <a:t>прије цјеловечерњег </a:t>
            </a:r>
            <a:r>
              <a:rPr lang="ru-RU" dirty="0"/>
              <a:t>филма у биоскопима и трајали су отприлике пет минута. Ускоро су отворени филмски студији који су се бавили искључиво производњом анимираних филмова. Током двадесетих година прошлог </a:t>
            </a:r>
            <a:r>
              <a:rPr lang="ru-RU" dirty="0" smtClean="0"/>
              <a:t>вијека</a:t>
            </a:r>
            <a:r>
              <a:rPr lang="ru-RU" dirty="0"/>
              <a:t>, браћа Дејв и Макс Флајшер створили су неколико чувених анимираних јунака, као што су Попај и кловн Коко. Није било </a:t>
            </a:r>
            <a:r>
              <a:rPr lang="ru-RU" dirty="0" smtClean="0"/>
              <a:t>необично </a:t>
            </a:r>
            <a:r>
              <a:rPr lang="ru-RU" dirty="0"/>
              <a:t>да главни лик цртаног филма буде животиња, на </a:t>
            </a:r>
            <a:r>
              <a:rPr lang="ru-RU" dirty="0" smtClean="0"/>
              <a:t>примјер </a:t>
            </a:r>
            <a:r>
              <a:rPr lang="ru-RU" dirty="0"/>
              <a:t>неваљали мачак Феликс.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0187" y="1285592"/>
            <a:ext cx="2142842" cy="2246737"/>
          </a:xfrm>
          <a:prstGeom prst="rect">
            <a:avLst/>
          </a:prstGeom>
        </p:spPr>
      </p:pic>
      <p:sp>
        <p:nvSpPr>
          <p:cNvPr id="5" name="Rectangle 4"/>
          <p:cNvSpPr/>
          <p:nvPr/>
        </p:nvSpPr>
        <p:spPr>
          <a:xfrm>
            <a:off x="9469925" y="3748446"/>
            <a:ext cx="2263366" cy="380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569248" y="3734866"/>
            <a:ext cx="2064720" cy="369332"/>
          </a:xfrm>
          <a:prstGeom prst="rect">
            <a:avLst/>
          </a:prstGeom>
          <a:noFill/>
        </p:spPr>
        <p:txBody>
          <a:bodyPr wrap="square" rtlCol="0">
            <a:spAutoFit/>
          </a:bodyPr>
          <a:lstStyle/>
          <a:p>
            <a:pPr algn="ctr"/>
            <a:r>
              <a:rPr lang="sr-Cyrl-BA" dirty="0" smtClean="0"/>
              <a:t>Мачак Феликс</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57" y="1285592"/>
            <a:ext cx="2497287" cy="3291878"/>
          </a:xfrm>
          <a:prstGeom prst="rect">
            <a:avLst/>
          </a:prstGeom>
        </p:spPr>
      </p:pic>
      <p:sp>
        <p:nvSpPr>
          <p:cNvPr id="9" name="Rectangle 8"/>
          <p:cNvSpPr/>
          <p:nvPr/>
        </p:nvSpPr>
        <p:spPr>
          <a:xfrm>
            <a:off x="977775" y="4698749"/>
            <a:ext cx="2542592" cy="40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81357" y="4680642"/>
            <a:ext cx="2497287" cy="369332"/>
          </a:xfrm>
          <a:prstGeom prst="rect">
            <a:avLst/>
          </a:prstGeom>
          <a:noFill/>
        </p:spPr>
        <p:txBody>
          <a:bodyPr wrap="square" rtlCol="0">
            <a:spAutoFit/>
          </a:bodyPr>
          <a:lstStyle/>
          <a:p>
            <a:pPr algn="ctr"/>
            <a:r>
              <a:rPr lang="sr-Cyrl-BA" dirty="0" smtClean="0"/>
              <a:t>Попај</a:t>
            </a:r>
            <a:endParaRPr lang="en-US" dirty="0"/>
          </a:p>
        </p:txBody>
      </p:sp>
      <p:sp>
        <p:nvSpPr>
          <p:cNvPr id="7" name="Date Placeholder 6"/>
          <p:cNvSpPr>
            <a:spLocks noGrp="1"/>
          </p:cNvSpPr>
          <p:nvPr>
            <p:ph type="dt" sz="half" idx="10"/>
          </p:nvPr>
        </p:nvSpPr>
        <p:spPr>
          <a:xfrm>
            <a:off x="1251678" y="6496840"/>
            <a:ext cx="2329722" cy="348462"/>
          </a:xfrm>
        </p:spPr>
        <p:txBody>
          <a:bodyPr/>
          <a:lstStyle/>
          <a:p>
            <a:fld id="{9DCD6EA7-8F9E-4A12-9943-C50AC4C44D04}" type="datetime1">
              <a:rPr lang="sr-Cyrl-BA" smtClean="0"/>
              <a:t>2.5.2020.</a:t>
            </a:fld>
            <a:endParaRPr lang="en-US" dirty="0"/>
          </a:p>
        </p:txBody>
      </p:sp>
      <p:sp>
        <p:nvSpPr>
          <p:cNvPr id="11" name="Footer Placeholder 10"/>
          <p:cNvSpPr>
            <a:spLocks noGrp="1"/>
          </p:cNvSpPr>
          <p:nvPr>
            <p:ph type="ftr" sz="quarter" idx="11"/>
          </p:nvPr>
        </p:nvSpPr>
        <p:spPr>
          <a:xfrm>
            <a:off x="4038600" y="6499506"/>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2792454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517" y="382386"/>
            <a:ext cx="10178322" cy="957528"/>
          </a:xfrm>
        </p:spPr>
        <p:txBody>
          <a:bodyPr>
            <a:normAutofit/>
          </a:bodyPr>
          <a:lstStyle/>
          <a:p>
            <a:pPr algn="ctr"/>
            <a:r>
              <a:rPr lang="sr-Cyrl-BA" sz="4800" dirty="0"/>
              <a:t>Студији анимираних филмова</a:t>
            </a:r>
            <a:endParaRPr lang="en-US" sz="4800" dirty="0"/>
          </a:p>
        </p:txBody>
      </p:sp>
      <p:sp>
        <p:nvSpPr>
          <p:cNvPr id="3" name="Content Placeholder 2"/>
          <p:cNvSpPr>
            <a:spLocks noGrp="1"/>
          </p:cNvSpPr>
          <p:nvPr>
            <p:ph idx="1"/>
          </p:nvPr>
        </p:nvSpPr>
        <p:spPr>
          <a:xfrm>
            <a:off x="3168714" y="1339913"/>
            <a:ext cx="5495453" cy="5518087"/>
          </a:xfrm>
        </p:spPr>
        <p:txBody>
          <a:bodyPr>
            <a:normAutofit fontScale="85000" lnSpcReduction="10000"/>
          </a:bodyPr>
          <a:lstStyle/>
          <a:p>
            <a:r>
              <a:rPr lang="sr-Cyrl-BA" dirty="0"/>
              <a:t>Најпознатија анимирана животиња свих времена свакако је Мики Маус. </a:t>
            </a:r>
            <a:endParaRPr lang="sr-Cyrl-BA" dirty="0" smtClean="0"/>
          </a:p>
          <a:p>
            <a:r>
              <a:rPr lang="sr-Cyrl-BA" dirty="0" smtClean="0"/>
              <a:t>Микија </a:t>
            </a:r>
            <a:r>
              <a:rPr lang="sr-Cyrl-BA" dirty="0"/>
              <a:t>је створио Волт Дизни, а први филм у ком се појавио био је „Луди авион“ из </a:t>
            </a:r>
            <a:r>
              <a:rPr lang="sr-Cyrl-BA" dirty="0" smtClean="0"/>
              <a:t>1928. </a:t>
            </a:r>
            <a:r>
              <a:rPr lang="sr-Cyrl-BA" dirty="0"/>
              <a:t>године. Убрзо је публика свих годишта хрлила да види његове најновије догодовштине, као и догодовштине његових пријатеља – Шиље, Паје Патка и Плутона. Дизни је ипак </a:t>
            </a:r>
            <a:r>
              <a:rPr lang="sr-Cyrl-BA" dirty="0" smtClean="0"/>
              <a:t>желио </a:t>
            </a:r>
            <a:r>
              <a:rPr lang="sr-Cyrl-BA" dirty="0"/>
              <a:t>још да се </a:t>
            </a:r>
            <a:r>
              <a:rPr lang="sr-Cyrl-BA" dirty="0" smtClean="0"/>
              <a:t>испроба </a:t>
            </a:r>
            <a:r>
              <a:rPr lang="sr-Cyrl-BA" dirty="0"/>
              <a:t>са анимацијом, па је направио низ филмова назван „</a:t>
            </a:r>
            <a:r>
              <a:rPr lang="sr-Cyrl-BA" dirty="0" smtClean="0"/>
              <a:t>Смијешне </a:t>
            </a:r>
            <a:r>
              <a:rPr lang="sr-Cyrl-BA" dirty="0"/>
              <a:t>симфоније“. </a:t>
            </a:r>
            <a:r>
              <a:rPr lang="sr-Cyrl-BA" dirty="0" smtClean="0"/>
              <a:t>Анимација, </a:t>
            </a:r>
            <a:r>
              <a:rPr lang="sr-Cyrl-BA" dirty="0"/>
              <a:t>у сваком </a:t>
            </a:r>
            <a:r>
              <a:rPr lang="sr-Cyrl-BA" dirty="0" smtClean="0"/>
              <a:t>филму, </a:t>
            </a:r>
            <a:r>
              <a:rPr lang="sr-Cyrl-BA" dirty="0"/>
              <a:t>била је надахнута познатим </a:t>
            </a:r>
            <a:r>
              <a:rPr lang="sr-Cyrl-BA" dirty="0" smtClean="0"/>
              <a:t>дјелима </a:t>
            </a:r>
            <a:r>
              <a:rPr lang="sr-Cyrl-BA" dirty="0"/>
              <a:t>класичне </a:t>
            </a:r>
            <a:r>
              <a:rPr lang="sr-Cyrl-BA" dirty="0" smtClean="0"/>
              <a:t>музике.</a:t>
            </a:r>
          </a:p>
          <a:p>
            <a:r>
              <a:rPr lang="sr-Cyrl-BA" dirty="0" smtClean="0"/>
              <a:t>Ипак</a:t>
            </a:r>
            <a:r>
              <a:rPr lang="sr-Cyrl-BA" dirty="0"/>
              <a:t>, његова најодважнија одлука била је да сними дугометражни анимирани филм. Већина критичара сматрала </a:t>
            </a:r>
            <a:r>
              <a:rPr lang="sr-Cyrl-BA" dirty="0" smtClean="0"/>
              <a:t>је </a:t>
            </a:r>
            <a:r>
              <a:rPr lang="sr-Cyrl-BA" dirty="0"/>
              <a:t>да ће се гледаоци досађивати гледајући анимирани филм од 80 минута, али је филм „Снежана и седам патуљака“ из 1937. године постигао изванредан </a:t>
            </a:r>
            <a:r>
              <a:rPr lang="sr-Cyrl-BA" dirty="0" smtClean="0"/>
              <a:t>успјех </a:t>
            </a:r>
            <a:r>
              <a:rPr lang="sr-Cyrl-BA" dirty="0"/>
              <a:t>на благајнама</a:t>
            </a:r>
            <a:r>
              <a:rPr lang="sr-Cyrl-BA" dirty="0" smtClean="0"/>
              <a:t>.</a:t>
            </a:r>
            <a:endParaRPr lang="sr-Cyrl-BA" dirty="0"/>
          </a:p>
          <a:p>
            <a:r>
              <a:rPr lang="sr-Cyrl-BA" dirty="0"/>
              <a:t>Од тада је Дизнијев филмски студио неприкосновен у тој грани филмске индустрије.</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21" y="1429201"/>
            <a:ext cx="2207756" cy="2825928"/>
          </a:xfrm>
          <a:prstGeom prst="rect">
            <a:avLst/>
          </a:prstGeom>
        </p:spPr>
      </p:pic>
      <p:sp>
        <p:nvSpPr>
          <p:cNvPr id="5" name="Rectangle 4"/>
          <p:cNvSpPr/>
          <p:nvPr/>
        </p:nvSpPr>
        <p:spPr>
          <a:xfrm>
            <a:off x="968721" y="4345663"/>
            <a:ext cx="2199993" cy="35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60958" y="4344416"/>
            <a:ext cx="2207756" cy="369332"/>
          </a:xfrm>
          <a:prstGeom prst="rect">
            <a:avLst/>
          </a:prstGeom>
          <a:noFill/>
        </p:spPr>
        <p:txBody>
          <a:bodyPr wrap="square" rtlCol="0">
            <a:spAutoFit/>
          </a:bodyPr>
          <a:lstStyle/>
          <a:p>
            <a:pPr algn="ctr"/>
            <a:r>
              <a:rPr lang="sr-Cyrl-BA" dirty="0" smtClean="0"/>
              <a:t>Волт Дизни</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5524" y="1339912"/>
            <a:ext cx="3422211" cy="2943225"/>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8664167" y="4344416"/>
            <a:ext cx="3156901" cy="2124000"/>
          </a:xfrm>
          <a:prstGeom prst="rect">
            <a:avLst/>
          </a:prstGeom>
        </p:spPr>
      </p:pic>
      <p:sp>
        <p:nvSpPr>
          <p:cNvPr id="8" name="Date Placeholder 7"/>
          <p:cNvSpPr>
            <a:spLocks noGrp="1"/>
          </p:cNvSpPr>
          <p:nvPr>
            <p:ph type="dt" sz="half" idx="10"/>
          </p:nvPr>
        </p:nvSpPr>
        <p:spPr>
          <a:xfrm>
            <a:off x="1268151" y="6509538"/>
            <a:ext cx="2329722" cy="348462"/>
          </a:xfrm>
        </p:spPr>
        <p:txBody>
          <a:bodyPr/>
          <a:lstStyle/>
          <a:p>
            <a:fld id="{B92AAF6D-1A80-4AEB-8B85-43CB5C683179}" type="datetime1">
              <a:rPr lang="sr-Cyrl-BA" smtClean="0"/>
              <a:t>2.5.2020.</a:t>
            </a:fld>
            <a:endParaRPr lang="en-US" dirty="0"/>
          </a:p>
        </p:txBody>
      </p:sp>
      <p:sp>
        <p:nvSpPr>
          <p:cNvPr id="9" name="Footer Placeholder 8"/>
          <p:cNvSpPr>
            <a:spLocks noGrp="1"/>
          </p:cNvSpPr>
          <p:nvPr>
            <p:ph type="ftr" sz="quarter" idx="11"/>
          </p:nvPr>
        </p:nvSpPr>
        <p:spPr>
          <a:xfrm>
            <a:off x="3948066" y="6512204"/>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225984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732" y="364278"/>
            <a:ext cx="10178322" cy="821726"/>
          </a:xfrm>
        </p:spPr>
        <p:txBody>
          <a:bodyPr>
            <a:normAutofit/>
          </a:bodyPr>
          <a:lstStyle/>
          <a:p>
            <a:pPr algn="ctr"/>
            <a:r>
              <a:rPr lang="sr-Cyrl-BA" sz="4800" dirty="0"/>
              <a:t>Ликови студија Ворнер Брадерс</a:t>
            </a:r>
            <a:endParaRPr lang="en-US" sz="4800" dirty="0"/>
          </a:p>
        </p:txBody>
      </p:sp>
      <p:sp>
        <p:nvSpPr>
          <p:cNvPr id="3" name="Content Placeholder 2"/>
          <p:cNvSpPr>
            <a:spLocks noGrp="1"/>
          </p:cNvSpPr>
          <p:nvPr>
            <p:ph idx="1"/>
          </p:nvPr>
        </p:nvSpPr>
        <p:spPr>
          <a:xfrm>
            <a:off x="4255129" y="1439502"/>
            <a:ext cx="3431262" cy="4852656"/>
          </a:xfrm>
        </p:spPr>
        <p:txBody>
          <a:bodyPr/>
          <a:lstStyle/>
          <a:p>
            <a:pPr algn="just"/>
            <a:r>
              <a:rPr lang="ru-RU" dirty="0" smtClean="0"/>
              <a:t>Душко </a:t>
            </a:r>
            <a:r>
              <a:rPr lang="ru-RU" dirty="0"/>
              <a:t>Дугоушко</a:t>
            </a:r>
          </a:p>
          <a:p>
            <a:pPr algn="just"/>
            <a:r>
              <a:rPr lang="ru-RU" dirty="0" smtClean="0"/>
              <a:t>Мачак </a:t>
            </a:r>
            <a:r>
              <a:rPr lang="ru-RU" dirty="0"/>
              <a:t>Силвестер</a:t>
            </a:r>
          </a:p>
          <a:p>
            <a:pPr algn="just"/>
            <a:r>
              <a:rPr lang="ru-RU" dirty="0" smtClean="0"/>
              <a:t>Софроније</a:t>
            </a:r>
            <a:endParaRPr lang="ru-RU" dirty="0"/>
          </a:p>
          <a:p>
            <a:pPr algn="just"/>
            <a:r>
              <a:rPr lang="ru-RU" dirty="0" smtClean="0"/>
              <a:t>Патак Дача</a:t>
            </a:r>
          </a:p>
          <a:p>
            <a:pPr algn="just"/>
            <a:r>
              <a:rPr lang="ru-RU" dirty="0" smtClean="0"/>
              <a:t>Пера Којот</a:t>
            </a:r>
            <a:endParaRPr lang="en-US" dirty="0" smtClean="0"/>
          </a:p>
          <a:p>
            <a:pPr algn="just"/>
            <a:r>
              <a:rPr lang="ru-RU" dirty="0" smtClean="0"/>
              <a:t>Птица </a:t>
            </a:r>
            <a:r>
              <a:rPr lang="ru-RU" dirty="0"/>
              <a:t>тркачица</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350" y="3938995"/>
            <a:ext cx="2161478" cy="29190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760" y="4112782"/>
            <a:ext cx="3333333" cy="25714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242" y="1439502"/>
            <a:ext cx="2088000" cy="208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050" y="1439502"/>
            <a:ext cx="1917155" cy="322481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9242" y="2874211"/>
            <a:ext cx="2224889" cy="3810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7553" y="4664312"/>
            <a:ext cx="1429335" cy="1656000"/>
          </a:xfrm>
          <a:prstGeom prst="rect">
            <a:avLst/>
          </a:prstGeom>
        </p:spPr>
      </p:pic>
      <p:sp>
        <p:nvSpPr>
          <p:cNvPr id="4" name="Date Placeholder 3"/>
          <p:cNvSpPr>
            <a:spLocks noGrp="1"/>
          </p:cNvSpPr>
          <p:nvPr>
            <p:ph type="dt" sz="half" idx="10"/>
          </p:nvPr>
        </p:nvSpPr>
        <p:spPr>
          <a:xfrm>
            <a:off x="1260732" y="6509980"/>
            <a:ext cx="2329722" cy="348462"/>
          </a:xfrm>
        </p:spPr>
        <p:txBody>
          <a:bodyPr/>
          <a:lstStyle/>
          <a:p>
            <a:fld id="{658081F1-2C26-4590-BC1B-BC92273C191B}" type="datetime1">
              <a:rPr lang="sr-Cyrl-BA" smtClean="0"/>
              <a:t>2.5.2020.</a:t>
            </a:fld>
            <a:endParaRPr lang="en-US" dirty="0"/>
          </a:p>
        </p:txBody>
      </p:sp>
      <p:sp>
        <p:nvSpPr>
          <p:cNvPr id="5" name="Footer Placeholder 4"/>
          <p:cNvSpPr>
            <a:spLocks noGrp="1"/>
          </p:cNvSpPr>
          <p:nvPr>
            <p:ph type="ftr" sz="quarter" idx="11"/>
          </p:nvPr>
        </p:nvSpPr>
        <p:spPr>
          <a:xfrm>
            <a:off x="4111890" y="6551243"/>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3934161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21726"/>
          </a:xfrm>
        </p:spPr>
        <p:txBody>
          <a:bodyPr>
            <a:normAutofit/>
          </a:bodyPr>
          <a:lstStyle/>
          <a:p>
            <a:pPr algn="ctr"/>
            <a:r>
              <a:rPr lang="sr-Cyrl-BA" sz="4800" dirty="0"/>
              <a:t>Ликови студија Хана-Барбера:</a:t>
            </a:r>
            <a:endParaRPr lang="en-US" sz="4800" dirty="0"/>
          </a:p>
        </p:txBody>
      </p:sp>
      <p:sp>
        <p:nvSpPr>
          <p:cNvPr id="3" name="Content Placeholder 2"/>
          <p:cNvSpPr>
            <a:spLocks noGrp="1"/>
          </p:cNvSpPr>
          <p:nvPr>
            <p:ph idx="1"/>
          </p:nvPr>
        </p:nvSpPr>
        <p:spPr>
          <a:xfrm>
            <a:off x="4445251" y="1358020"/>
            <a:ext cx="3204928" cy="2118511"/>
          </a:xfrm>
        </p:spPr>
        <p:txBody>
          <a:bodyPr/>
          <a:lstStyle/>
          <a:p>
            <a:r>
              <a:rPr lang="en-US" dirty="0"/>
              <a:t>  </a:t>
            </a:r>
            <a:r>
              <a:rPr lang="ru-RU" dirty="0" smtClean="0"/>
              <a:t> </a:t>
            </a:r>
            <a:r>
              <a:rPr lang="ru-RU" dirty="0"/>
              <a:t>Том и Џери</a:t>
            </a:r>
          </a:p>
          <a:p>
            <a:r>
              <a:rPr lang="ru-RU" dirty="0"/>
              <a:t>    Медвед Јоги</a:t>
            </a:r>
          </a:p>
          <a:p>
            <a:r>
              <a:rPr lang="ru-RU" dirty="0"/>
              <a:t>    Породица Кременко</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748" y="1358020"/>
            <a:ext cx="2935503" cy="416841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129" y="1358019"/>
            <a:ext cx="2305878" cy="367570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583" y="3766240"/>
            <a:ext cx="1114586" cy="14983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40" y="3442227"/>
            <a:ext cx="1745999" cy="334375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7718" y="3404511"/>
            <a:ext cx="2241994" cy="3381469"/>
          </a:xfrm>
          <a:prstGeom prst="rect">
            <a:avLst/>
          </a:prstGeom>
        </p:spPr>
      </p:pic>
      <p:sp>
        <p:nvSpPr>
          <p:cNvPr id="4" name="Date Placeholder 3"/>
          <p:cNvSpPr>
            <a:spLocks noGrp="1"/>
          </p:cNvSpPr>
          <p:nvPr>
            <p:ph type="dt" sz="half" idx="10"/>
          </p:nvPr>
        </p:nvSpPr>
        <p:spPr>
          <a:xfrm>
            <a:off x="1245876" y="6497949"/>
            <a:ext cx="2329722" cy="348462"/>
          </a:xfrm>
        </p:spPr>
        <p:txBody>
          <a:bodyPr/>
          <a:lstStyle/>
          <a:p>
            <a:fld id="{E63DB978-713E-43C3-9496-F8768A4FC3CD}" type="datetime1">
              <a:rPr lang="sr-Cyrl-BA" smtClean="0"/>
              <a:t>2.5.2020.</a:t>
            </a:fld>
            <a:endParaRPr lang="en-US" dirty="0"/>
          </a:p>
        </p:txBody>
      </p:sp>
      <p:sp>
        <p:nvSpPr>
          <p:cNvPr id="5" name="Footer Placeholder 4"/>
          <p:cNvSpPr>
            <a:spLocks noGrp="1"/>
          </p:cNvSpPr>
          <p:nvPr>
            <p:ph type="ftr" sz="quarter" idx="11"/>
          </p:nvPr>
        </p:nvSpPr>
        <p:spPr>
          <a:xfrm>
            <a:off x="4092921" y="6500615"/>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2208107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615" y="382384"/>
            <a:ext cx="10891318" cy="1220079"/>
          </a:xfrm>
        </p:spPr>
        <p:txBody>
          <a:bodyPr>
            <a:normAutofit fontScale="90000"/>
          </a:bodyPr>
          <a:lstStyle/>
          <a:p>
            <a:pPr algn="ctr"/>
            <a:r>
              <a:rPr lang="ru-RU" sz="4800" dirty="0"/>
              <a:t>Неки дугометражни филмови студија </a:t>
            </a:r>
            <a:r>
              <a:rPr lang="ru-RU" sz="4800" dirty="0" smtClean="0"/>
              <a:t>Дизни</a:t>
            </a:r>
            <a:r>
              <a:rPr lang="en-US" sz="4800" dirty="0"/>
              <a:t>:</a:t>
            </a:r>
          </a:p>
        </p:txBody>
      </p:sp>
      <p:sp>
        <p:nvSpPr>
          <p:cNvPr id="3" name="Content Placeholder 2"/>
          <p:cNvSpPr>
            <a:spLocks noGrp="1"/>
          </p:cNvSpPr>
          <p:nvPr>
            <p:ph idx="1"/>
          </p:nvPr>
        </p:nvSpPr>
        <p:spPr>
          <a:xfrm>
            <a:off x="4481464" y="1602463"/>
            <a:ext cx="4227969" cy="5115208"/>
          </a:xfrm>
        </p:spPr>
        <p:txBody>
          <a:bodyPr>
            <a:normAutofit fontScale="85000" lnSpcReduction="10000"/>
          </a:bodyPr>
          <a:lstStyle/>
          <a:p>
            <a:r>
              <a:rPr lang="ru-RU" dirty="0" smtClean="0"/>
              <a:t>  </a:t>
            </a:r>
            <a:r>
              <a:rPr lang="ru-RU" dirty="0"/>
              <a:t>„Снежана и седам патуљака“ (1937)</a:t>
            </a:r>
          </a:p>
          <a:p>
            <a:r>
              <a:rPr lang="ru-RU" dirty="0"/>
              <a:t>    „Пинокио“ (1940)</a:t>
            </a:r>
          </a:p>
          <a:p>
            <a:r>
              <a:rPr lang="ru-RU" dirty="0"/>
              <a:t>    „Дамбо“ (1941)</a:t>
            </a:r>
          </a:p>
          <a:p>
            <a:r>
              <a:rPr lang="ru-RU" dirty="0"/>
              <a:t>    „101 далматинац“ (1961)</a:t>
            </a:r>
          </a:p>
          <a:p>
            <a:r>
              <a:rPr lang="ru-RU" dirty="0"/>
              <a:t>    „Књига о џунгли“ (1967)</a:t>
            </a:r>
          </a:p>
          <a:p>
            <a:r>
              <a:rPr lang="ru-RU" dirty="0"/>
              <a:t>    „Лепотица и звер“ (1991)</a:t>
            </a:r>
          </a:p>
          <a:p>
            <a:r>
              <a:rPr lang="ru-RU" dirty="0"/>
              <a:t>    „Аладин“ (1992)</a:t>
            </a:r>
          </a:p>
          <a:p>
            <a:r>
              <a:rPr lang="ru-RU" dirty="0"/>
              <a:t>    „Краљ лавова“ (1994)</a:t>
            </a:r>
          </a:p>
          <a:p>
            <a:r>
              <a:rPr lang="ru-RU" dirty="0"/>
              <a:t>    „Покахонтас“ (1995)</a:t>
            </a:r>
          </a:p>
          <a:p>
            <a:r>
              <a:rPr lang="ru-RU" dirty="0"/>
              <a:t>    „Звонар Богородичине цркве“ (1996)</a:t>
            </a:r>
          </a:p>
          <a:p>
            <a:r>
              <a:rPr lang="ru-RU" dirty="0"/>
              <a:t>    „Херкулес“ (1997)</a:t>
            </a:r>
          </a:p>
          <a:p>
            <a:r>
              <a:rPr lang="ru-RU" dirty="0"/>
              <a:t>    „Мулан“ (1998)</a:t>
            </a:r>
          </a:p>
          <a:p>
            <a:r>
              <a:rPr lang="ru-RU" dirty="0"/>
              <a:t>    „Тарзан“ (1999)</a:t>
            </a:r>
          </a:p>
          <a:p>
            <a:r>
              <a:rPr lang="ru-RU" dirty="0"/>
              <a:t>    „Лило и Стич“ (2002)</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040" y="1230941"/>
            <a:ext cx="1800000" cy="31741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2282" y="1230941"/>
            <a:ext cx="2556000" cy="36338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464" y="3636473"/>
            <a:ext cx="2736000" cy="30811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2871" y="4705078"/>
            <a:ext cx="2031519" cy="2016471"/>
          </a:xfrm>
          <a:prstGeom prst="rect">
            <a:avLst/>
          </a:prstGeom>
        </p:spPr>
      </p:pic>
      <p:sp>
        <p:nvSpPr>
          <p:cNvPr id="4" name="Date Placeholder 3"/>
          <p:cNvSpPr>
            <a:spLocks noGrp="1"/>
          </p:cNvSpPr>
          <p:nvPr>
            <p:ph type="dt" sz="half" idx="10"/>
          </p:nvPr>
        </p:nvSpPr>
        <p:spPr>
          <a:xfrm>
            <a:off x="1223002" y="6486371"/>
            <a:ext cx="2329722" cy="348462"/>
          </a:xfrm>
        </p:spPr>
        <p:txBody>
          <a:bodyPr/>
          <a:lstStyle/>
          <a:p>
            <a:fld id="{EDCD14AF-F5FF-4D4C-87E1-2F763D6A4D1B}" type="datetime1">
              <a:rPr lang="sr-Cyrl-BA" smtClean="0"/>
              <a:t>2.5.2020.</a:t>
            </a:fld>
            <a:endParaRPr lang="en-US" dirty="0"/>
          </a:p>
        </p:txBody>
      </p:sp>
      <p:sp>
        <p:nvSpPr>
          <p:cNvPr id="7" name="Footer Placeholder 6"/>
          <p:cNvSpPr>
            <a:spLocks noGrp="1"/>
          </p:cNvSpPr>
          <p:nvPr>
            <p:ph type="ftr" sz="quarter" idx="11"/>
          </p:nvPr>
        </p:nvSpPr>
        <p:spPr>
          <a:xfrm>
            <a:off x="4165186" y="6512204"/>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701386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218" y="169070"/>
            <a:ext cx="10178322" cy="894154"/>
          </a:xfrm>
        </p:spPr>
        <p:txBody>
          <a:bodyPr>
            <a:normAutofit/>
          </a:bodyPr>
          <a:lstStyle/>
          <a:p>
            <a:pPr algn="ctr"/>
            <a:r>
              <a:rPr lang="sr-Cyrl-BA" sz="4800" dirty="0"/>
              <a:t>Анимација</a:t>
            </a:r>
            <a:endParaRPr lang="en-US" sz="4800" dirty="0"/>
          </a:p>
        </p:txBody>
      </p:sp>
      <p:sp>
        <p:nvSpPr>
          <p:cNvPr id="3" name="Content Placeholder 2"/>
          <p:cNvSpPr>
            <a:spLocks noGrp="1"/>
          </p:cNvSpPr>
          <p:nvPr>
            <p:ph idx="1"/>
          </p:nvPr>
        </p:nvSpPr>
        <p:spPr>
          <a:xfrm>
            <a:off x="5413970" y="1204111"/>
            <a:ext cx="5893805" cy="3349783"/>
          </a:xfrm>
        </p:spPr>
        <p:txBody>
          <a:bodyPr>
            <a:normAutofit fontScale="92500" lnSpcReduction="10000"/>
          </a:bodyPr>
          <a:lstStyle/>
          <a:p>
            <a:pPr marL="0" indent="0">
              <a:buNone/>
            </a:pPr>
            <a:r>
              <a:rPr lang="ru-RU" dirty="0" smtClean="0"/>
              <a:t>За </a:t>
            </a:r>
            <a:r>
              <a:rPr lang="ru-RU" dirty="0"/>
              <a:t>настанак првих анимираних филмова било је потребно много времена и </a:t>
            </a:r>
            <a:r>
              <a:rPr lang="ru-RU" dirty="0" smtClean="0"/>
              <a:t>труда, </a:t>
            </a:r>
            <a:r>
              <a:rPr lang="ru-RU" dirty="0"/>
              <a:t>пошто је позадина сваког цртежа морала бити </a:t>
            </a:r>
            <a:r>
              <a:rPr lang="ru-RU" dirty="0" smtClean="0"/>
              <a:t>истовјетна</a:t>
            </a:r>
            <a:r>
              <a:rPr lang="ru-RU" dirty="0"/>
              <a:t>. Анимација је </a:t>
            </a:r>
            <a:r>
              <a:rPr lang="ru-RU" dirty="0" smtClean="0"/>
              <a:t>доживјела корјениту промјену </a:t>
            </a:r>
            <a:r>
              <a:rPr lang="ru-RU" dirty="0"/>
              <a:t>појавом провидних фолија, на којима су се могле цртати само </a:t>
            </a:r>
            <a:r>
              <a:rPr lang="ru-RU" dirty="0" smtClean="0"/>
              <a:t>промјене, </a:t>
            </a:r>
            <a:r>
              <a:rPr lang="ru-RU" dirty="0"/>
              <a:t>које би одавале утисак покрета, геста или израза лица. Те фолије су слагане преко позадине, а слика коју би заједно давале фотографисана је кадар по кадар. Готово сви аутори цртаних филмова користили су ову технику доскоро, када је у масовну употребу ушла рачунарска анимација</a:t>
            </a:r>
            <a:r>
              <a:rPr lang="ru-RU" dirty="0" smtClean="0"/>
              <a:t>.</a:t>
            </a:r>
            <a:endParaRPr lang="ru-RU" dirty="0"/>
          </a:p>
        </p:txBody>
      </p:sp>
      <p:sp>
        <p:nvSpPr>
          <p:cNvPr id="9" name="Rectangular Callout 8"/>
          <p:cNvSpPr/>
          <p:nvPr/>
        </p:nvSpPr>
        <p:spPr>
          <a:xfrm>
            <a:off x="1149789" y="1204111"/>
            <a:ext cx="3548959" cy="256213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22217" y="1321806"/>
            <a:ext cx="3476531" cy="2585323"/>
          </a:xfrm>
          <a:prstGeom prst="rect">
            <a:avLst/>
          </a:prstGeom>
          <a:noFill/>
        </p:spPr>
        <p:txBody>
          <a:bodyPr wrap="square" rtlCol="0">
            <a:spAutoFit/>
          </a:bodyPr>
          <a:lstStyle/>
          <a:p>
            <a:r>
              <a:rPr lang="ru-RU" dirty="0" smtClean="0"/>
              <a:t>Анимација је техника којом настају анимирани или цртани филмови. Да би се снимила једна секунда анимираног филма потребно је 24 цртежа. То значи да је за десетоминутни филм неопходно нацртати 24.400 појединачних сцена.</a:t>
            </a:r>
            <a:endParaRPr lang="en-US" dirty="0" smtClean="0"/>
          </a:p>
          <a:p>
            <a:endParaRPr lang="en-US" dirty="0"/>
          </a:p>
        </p:txBody>
      </p:sp>
      <p:sp>
        <p:nvSpPr>
          <p:cNvPr id="12" name="Rectangle 11"/>
          <p:cNvSpPr/>
          <p:nvPr/>
        </p:nvSpPr>
        <p:spPr>
          <a:xfrm>
            <a:off x="5477347" y="4825497"/>
            <a:ext cx="5984340" cy="977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04507" y="4991218"/>
            <a:ext cx="5930020" cy="646331"/>
          </a:xfrm>
          <a:prstGeom prst="rect">
            <a:avLst/>
          </a:prstGeom>
          <a:noFill/>
        </p:spPr>
        <p:txBody>
          <a:bodyPr wrap="square" rtlCol="0">
            <a:spAutoFit/>
          </a:bodyPr>
          <a:lstStyle/>
          <a:p>
            <a:r>
              <a:rPr lang="ru-RU" smtClean="0"/>
              <a:t>Дизнијев филм „Прича о играчкама“ први је у историји у потпуности настао помоћу рачунарске анимације. </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923" y="4375604"/>
            <a:ext cx="3843117" cy="2160000"/>
          </a:xfrm>
          <a:prstGeom prst="rect">
            <a:avLst/>
          </a:prstGeom>
        </p:spPr>
      </p:pic>
      <p:sp>
        <p:nvSpPr>
          <p:cNvPr id="4" name="Date Placeholder 3"/>
          <p:cNvSpPr>
            <a:spLocks noGrp="1"/>
          </p:cNvSpPr>
          <p:nvPr>
            <p:ph type="dt" sz="half" idx="10"/>
          </p:nvPr>
        </p:nvSpPr>
        <p:spPr>
          <a:xfrm>
            <a:off x="1222217" y="6509538"/>
            <a:ext cx="2329722" cy="348462"/>
          </a:xfrm>
        </p:spPr>
        <p:txBody>
          <a:bodyPr/>
          <a:lstStyle/>
          <a:p>
            <a:fld id="{EA216BEF-CB0F-4B0F-AE31-E9341845F142}" type="datetime1">
              <a:rPr lang="sr-Cyrl-BA" smtClean="0"/>
              <a:t>2.5.2020.</a:t>
            </a:fld>
            <a:endParaRPr lang="en-US" dirty="0"/>
          </a:p>
        </p:txBody>
      </p:sp>
      <p:sp>
        <p:nvSpPr>
          <p:cNvPr id="5" name="Footer Placeholder 4"/>
          <p:cNvSpPr>
            <a:spLocks noGrp="1"/>
          </p:cNvSpPr>
          <p:nvPr>
            <p:ph type="ftr" sz="quarter" idx="11"/>
          </p:nvPr>
        </p:nvSpPr>
        <p:spPr>
          <a:xfrm>
            <a:off x="4020493" y="6512204"/>
            <a:ext cx="4114800" cy="345796"/>
          </a:xfrm>
        </p:spPr>
        <p:txBody>
          <a:bodyPr/>
          <a:lstStyle/>
          <a:p>
            <a:r>
              <a:rPr lang="sr-Cyrl-BA" smtClean="0"/>
              <a:t>Петрана Раца </a:t>
            </a:r>
            <a:r>
              <a:rPr lang="en-US" smtClean="0"/>
              <a:t>II6</a:t>
            </a:r>
            <a:endParaRPr lang="en-US" dirty="0"/>
          </a:p>
        </p:txBody>
      </p:sp>
    </p:spTree>
    <p:extLst>
      <p:ext uri="{BB962C8B-B14F-4D97-AF65-F5344CB8AC3E}">
        <p14:creationId xmlns:p14="http://schemas.microsoft.com/office/powerpoint/2010/main" val="2954620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201</TotalTime>
  <Words>1084</Words>
  <Application>Microsoft Office PowerPoint</Application>
  <PresentationFormat>Widescreen</PresentationFormat>
  <Paragraphs>85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Corbel</vt:lpstr>
      <vt:lpstr>Gill Sans MT</vt:lpstr>
      <vt:lpstr>Impact</vt:lpstr>
      <vt:lpstr>Badge</vt:lpstr>
      <vt:lpstr>Цртани филм</vt:lpstr>
      <vt:lpstr>PowerPoint Presentation</vt:lpstr>
      <vt:lpstr>Почеци</vt:lpstr>
      <vt:lpstr>Први анимирани филмови</vt:lpstr>
      <vt:lpstr>Студији анимираних филмова</vt:lpstr>
      <vt:lpstr>Ликови студија Ворнер Брадерс</vt:lpstr>
      <vt:lpstr>Ликови студија Хана-Барбера:</vt:lpstr>
      <vt:lpstr>Неки дугометражни филмови студија Дизни:</vt:lpstr>
      <vt:lpstr>Анимација</vt:lpstr>
      <vt:lpstr>Занимљивости:</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Цртани филм</dc:title>
  <dc:creator>Windows User</dc:creator>
  <cp:lastModifiedBy>Dragan</cp:lastModifiedBy>
  <cp:revision>45</cp:revision>
  <dcterms:created xsi:type="dcterms:W3CDTF">2020-04-30T11:37:38Z</dcterms:created>
  <dcterms:modified xsi:type="dcterms:W3CDTF">2020-05-02T11:08:54Z</dcterms:modified>
</cp:coreProperties>
</file>