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307-7C2A-4299-9CF3-72ED648E3EA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8C1-5D36-4A86-B279-2F474AE9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307-7C2A-4299-9CF3-72ED648E3EA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8C1-5D36-4A86-B279-2F474AE9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1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307-7C2A-4299-9CF3-72ED648E3EA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8C1-5D36-4A86-B279-2F474AE9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7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307-7C2A-4299-9CF3-72ED648E3EA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8C1-5D36-4A86-B279-2F474AE9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7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307-7C2A-4299-9CF3-72ED648E3EA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8C1-5D36-4A86-B279-2F474AE9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4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307-7C2A-4299-9CF3-72ED648E3EA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8C1-5D36-4A86-B279-2F474AE9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7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307-7C2A-4299-9CF3-72ED648E3EA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8C1-5D36-4A86-B279-2F474AE9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2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307-7C2A-4299-9CF3-72ED648E3EA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8C1-5D36-4A86-B279-2F474AE9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2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307-7C2A-4299-9CF3-72ED648E3EA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8C1-5D36-4A86-B279-2F474AE9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8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307-7C2A-4299-9CF3-72ED648E3EA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8C1-5D36-4A86-B279-2F474AE9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307-7C2A-4299-9CF3-72ED648E3EA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38C1-5D36-4A86-B279-2F474AE9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0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90307-7C2A-4299-9CF3-72ED648E3EA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D38C1-5D36-4A86-B279-2F474AE9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авоугаоник 3"/>
          <p:cNvSpPr/>
          <p:nvPr/>
        </p:nvSpPr>
        <p:spPr>
          <a:xfrm>
            <a:off x="5257800" y="1048266"/>
            <a:ext cx="3673442" cy="52322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sr-Cyrl-RS" sz="2800" dirty="0" smtClean="0">
                <a:solidFill>
                  <a:srgbClr val="002060"/>
                </a:solidFill>
              </a:rPr>
              <a:t>Божанствена комедија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5105400"/>
            <a:ext cx="1399550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effectLst>
                  <a:reflection blurRad="6350" stA="60000" endA="900" endPos="58000" dir="5400000" sy="-100000" algn="bl" rotWithShape="0"/>
                </a:effectLst>
              </a:rPr>
              <a:t>ПАКАО</a:t>
            </a:r>
            <a:endParaRPr lang="en-US" sz="32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1396" y="6336268"/>
            <a:ext cx="2078646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sr-Cyrl-RS" sz="1400" i="1" dirty="0" smtClean="0">
                <a:solidFill>
                  <a:srgbClr val="FF0000"/>
                </a:solidFill>
              </a:rPr>
              <a:t>МР </a:t>
            </a:r>
            <a:r>
              <a:rPr lang="sr-Cyrl-RS" sz="1400" i="1" dirty="0" smtClean="0">
                <a:solidFill>
                  <a:srgbClr val="FF0000"/>
                </a:solidFill>
              </a:rPr>
              <a:t>САЊА ЂУРИЋ, ПРОФ</a:t>
            </a:r>
            <a:r>
              <a:rPr lang="sr-Cyrl-R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609600"/>
            <a:ext cx="2008883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ДАНТЕ АЛИГИЈЕРИ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006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56"/>
            <a:ext cx="9144000" cy="6862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авоугаоник 1"/>
          <p:cNvSpPr/>
          <p:nvPr/>
        </p:nvSpPr>
        <p:spPr>
          <a:xfrm>
            <a:off x="0" y="21441"/>
            <a:ext cx="4876800" cy="6740307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n>
                  <a:solidFill>
                    <a:srgbClr val="FFFF00"/>
                  </a:solidFill>
                </a:ln>
              </a:rPr>
              <a:t>Књижевно дјело Дантеа Алигијерија, које се сматра највећом епском поемом италијанске литературе, као и једним од највећих дјела свјетске литературе. Написана је између 1308. и 1321. године. Данте је дјело назвао само "Комедија" зато што је био под утицајем тадашњих схватања да </a:t>
            </a:r>
            <a:r>
              <a:rPr lang="ru-RU" sz="2400" dirty="0" smtClean="0">
                <a:ln>
                  <a:solidFill>
                    <a:srgbClr val="FFFF00"/>
                  </a:solidFill>
                </a:ln>
              </a:rPr>
              <a:t>д</a:t>
            </a:r>
            <a:r>
              <a:rPr lang="sr-Latn-RS" sz="2400" dirty="0" smtClean="0">
                <a:ln>
                  <a:solidFill>
                    <a:srgbClr val="FFFF00"/>
                  </a:solidFill>
                </a:ln>
              </a:rPr>
              <a:t>j</a:t>
            </a:r>
            <a:r>
              <a:rPr lang="ru-RU" sz="2400" dirty="0" smtClean="0">
                <a:ln>
                  <a:solidFill>
                    <a:srgbClr val="FFFF00"/>
                  </a:solidFill>
                </a:ln>
              </a:rPr>
              <a:t>ела</a:t>
            </a:r>
            <a:r>
              <a:rPr lang="sr-Latn-RS" sz="2400" dirty="0" smtClean="0">
                <a:ln>
                  <a:solidFill>
                    <a:srgbClr val="FFFF00"/>
                  </a:solidFill>
                </a:ln>
              </a:rPr>
              <a:t>,</a:t>
            </a:r>
            <a:r>
              <a:rPr lang="ru-RU" sz="2400" dirty="0" smtClean="0">
                <a:ln>
                  <a:solidFill>
                    <a:srgbClr val="FFFF00"/>
                  </a:solidFill>
                </a:ln>
              </a:rPr>
              <a:t> </a:t>
            </a:r>
            <a:r>
              <a:rPr lang="ru-RU" sz="2400" dirty="0" smtClean="0">
                <a:ln>
                  <a:solidFill>
                    <a:srgbClr val="FFFF00"/>
                  </a:solidFill>
                </a:ln>
              </a:rPr>
              <a:t>која трагично почну, а срећно се заврше су </a:t>
            </a:r>
            <a:r>
              <a:rPr lang="ru-RU" sz="2400" u="sng" dirty="0" smtClean="0">
                <a:ln>
                  <a:solidFill>
                    <a:srgbClr val="FFFF00"/>
                  </a:solidFill>
                </a:ln>
              </a:rPr>
              <a:t>комедије</a:t>
            </a:r>
            <a:r>
              <a:rPr lang="ru-RU" sz="2400" dirty="0" smtClean="0">
                <a:ln>
                  <a:solidFill>
                    <a:srgbClr val="FFFF00"/>
                  </a:solidFill>
                </a:ln>
              </a:rPr>
              <a:t>, а дјела која трагично почну и у истом контексту се заврше су </a:t>
            </a:r>
            <a:r>
              <a:rPr lang="ru-RU" sz="2400" u="sng" dirty="0" smtClean="0">
                <a:ln>
                  <a:solidFill>
                    <a:srgbClr val="FFFF00"/>
                  </a:solidFill>
                </a:ln>
              </a:rPr>
              <a:t>трагедије</a:t>
            </a:r>
            <a:r>
              <a:rPr lang="ru-RU" sz="2400" dirty="0" smtClean="0">
                <a:ln>
                  <a:solidFill>
                    <a:srgbClr val="FFFF00"/>
                  </a:solidFill>
                </a:ln>
              </a:rPr>
              <a:t>. Епитет </a:t>
            </a:r>
            <a:r>
              <a:rPr lang="ru-RU" sz="2400" dirty="0" smtClean="0">
                <a:ln>
                  <a:solidFill>
                    <a:srgbClr val="FFFF00"/>
                  </a:solidFill>
                </a:ln>
              </a:rPr>
              <a:t>„</a:t>
            </a:r>
            <a:r>
              <a:rPr lang="sr-Cyrl-RS" sz="2400" dirty="0">
                <a:ln>
                  <a:solidFill>
                    <a:srgbClr val="FFFF00"/>
                  </a:solidFill>
                </a:ln>
              </a:rPr>
              <a:t>б</a:t>
            </a:r>
            <a:r>
              <a:rPr lang="ru-RU" sz="2400" dirty="0" smtClean="0">
                <a:ln>
                  <a:solidFill>
                    <a:srgbClr val="FFFF00"/>
                  </a:solidFill>
                </a:ln>
              </a:rPr>
              <a:t>ожанствена</a:t>
            </a:r>
            <a:r>
              <a:rPr lang="ru-RU" sz="2400" dirty="0" smtClean="0">
                <a:ln>
                  <a:solidFill>
                    <a:srgbClr val="FFFF00"/>
                  </a:solidFill>
                </a:ln>
              </a:rPr>
              <a:t>" додао је Бокачо у његовом </a:t>
            </a:r>
            <a:r>
              <a:rPr lang="ru-RU" sz="2400" dirty="0" smtClean="0">
                <a:ln>
                  <a:solidFill>
                    <a:srgbClr val="FFFF00"/>
                  </a:solidFill>
                </a:ln>
              </a:rPr>
              <a:t>дјелу </a:t>
            </a:r>
            <a:r>
              <a:rPr lang="ru-RU" sz="2400" dirty="0" smtClean="0">
                <a:ln>
                  <a:solidFill>
                    <a:srgbClr val="FFFF00"/>
                  </a:solidFill>
                </a:ln>
              </a:rPr>
              <a:t>о Дантеовом животу, али он се званично употребљава тек од 1555. године.</a:t>
            </a:r>
            <a:endParaRPr lang="en-US" sz="2400" dirty="0">
              <a:ln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48303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авоугаоник 1"/>
          <p:cNvSpPr/>
          <p:nvPr/>
        </p:nvSpPr>
        <p:spPr>
          <a:xfrm>
            <a:off x="1143000" y="762000"/>
            <a:ext cx="7391400" cy="452431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Поема се састоји из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14</a:t>
            </a:r>
            <a:r>
              <a:rPr lang="sr-Latn-RS" dirty="0" smtClean="0">
                <a:ln>
                  <a:solidFill>
                    <a:srgbClr val="FFFF00"/>
                  </a:solidFill>
                </a:ln>
              </a:rPr>
              <a:t>.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233 стиха у једанаестерцу и римованим терцинама. Подијељена је на три дијела</a:t>
            </a:r>
            <a:r>
              <a:rPr lang="ru-RU" dirty="0">
                <a:ln>
                  <a:solidFill>
                    <a:srgbClr val="FFFF00"/>
                  </a:solidFill>
                </a:ln>
              </a:rPr>
              <a:t>-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 Inferno (Пакао), Purgatorio (Чистилиште), и Paradiso (Рај), који се састоје од 34, 33, и 33 спјева. То је укупно 100 певања (10 x 10) - број 3 и број 10 се на различите начине понављају у Божанственој комедији, 3 је симбол Светог Тројства, а 10 симболише савршенство.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Пјесник</a:t>
            </a:r>
            <a:r>
              <a:rPr lang="sr-Latn-RS" dirty="0" smtClean="0">
                <a:ln>
                  <a:solidFill>
                    <a:srgbClr val="FFFF00"/>
                  </a:solidFill>
                </a:ln>
              </a:rPr>
              <a:t>,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у првом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лицу</a:t>
            </a:r>
            <a:r>
              <a:rPr lang="sr-Latn-RS" dirty="0" smtClean="0">
                <a:ln>
                  <a:solidFill>
                    <a:srgbClr val="FFFF00"/>
                  </a:solidFill>
                </a:ln>
              </a:rPr>
              <a:t>,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описује свој пут кроз три свијета мртвих. Његов водич кроз пакао и чистилиште је латински пјесник Вергилије, а кроз рај Беатриче и свети Бернард (који га води кроз Емпириј до Бога). Поема садржи и унутрашњу симетрију, Пакао има 9 кругова и предворје, Чистилиште има 9 дијелова и земаљски Рај, а Рај се састоји од 9 неба плус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Емпир</a:t>
            </a:r>
            <a:r>
              <a:rPr lang="sr-Cyrl-RS" dirty="0">
                <a:ln>
                  <a:solidFill>
                    <a:srgbClr val="FFFF00"/>
                  </a:solidFill>
                </a:ln>
              </a:rPr>
              <a:t>и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ј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,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 </a:t>
            </a:r>
            <a:r>
              <a:rPr lang="ru-RU" dirty="0">
                <a:ln>
                  <a:solidFill>
                    <a:srgbClr val="FFFF00"/>
                  </a:solidFill>
                </a:ln>
              </a:rPr>
              <a:t>т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ако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да се сва три дијела састоје од по 10 цјелина што опет представља симбол савршености.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Сваки,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од три дијела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поеме, завршава се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говором звијезда, а свако шесто пјевање говори о политици, у све ширем смислу. Душе грешника сврстане су у три групе, као и душе покајника и душе блажених. Три звијери ометају пјесника на почетку свог пута, а три водича га воде тим путем.</a:t>
            </a:r>
            <a:endParaRPr lang="en-US" dirty="0">
              <a:ln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6543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6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авоугаоник 1"/>
          <p:cNvSpPr/>
          <p:nvPr/>
        </p:nvSpPr>
        <p:spPr>
          <a:xfrm>
            <a:off x="4000500" y="152400"/>
            <a:ext cx="4991100" cy="2554545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r-Cyrl-R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Пакао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почиње тако што се аутор изгубио у мрачној шуми и бива нападнут од алегоријских сила таме и духовне невоље - прво га напада пантер (пожуда), потом лав (охолост) и на крају вучица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похлепа (спјев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1). Њега спасава Вергилије послат од стране Беатриче (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спјев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2), а након тога Данте и Вергилије улазе у пакао (спјев 3).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авоугаоник 2"/>
          <p:cNvSpPr/>
          <p:nvPr/>
        </p:nvSpPr>
        <p:spPr>
          <a:xfrm>
            <a:off x="4114800" y="3200400"/>
            <a:ext cx="4572000" cy="3416320"/>
          </a:xfrm>
          <a:prstGeom prst="rect">
            <a:avLst/>
          </a:prstGeom>
          <a:solidFill>
            <a:srgbClr val="0070C0"/>
          </a:solidFill>
          <a:ln>
            <a:solidFill>
              <a:srgbClr val="C000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bg2"/>
                </a:solidFill>
              </a:rPr>
              <a:t>Вергилије води Дантеа кроз девет кругова пакла. Пакао се налази унутар земље и има облик огромног </a:t>
            </a:r>
            <a:r>
              <a:rPr lang="ru-RU" sz="2400" dirty="0" smtClean="0">
                <a:solidFill>
                  <a:schemeClr val="bg2"/>
                </a:solidFill>
              </a:rPr>
              <a:t>лијевка </a:t>
            </a:r>
            <a:r>
              <a:rPr lang="ru-RU" sz="2400" dirty="0" smtClean="0">
                <a:solidFill>
                  <a:schemeClr val="bg2"/>
                </a:solidFill>
              </a:rPr>
              <a:t>са девет кругова, тако да је први најближи површини. Сваки он њих је мањи од </a:t>
            </a:r>
            <a:r>
              <a:rPr lang="ru-RU" sz="2400" dirty="0" smtClean="0">
                <a:solidFill>
                  <a:schemeClr val="bg2"/>
                </a:solidFill>
              </a:rPr>
              <a:t>претходног </a:t>
            </a:r>
            <a:r>
              <a:rPr lang="ru-RU" sz="2400" dirty="0" smtClean="0">
                <a:solidFill>
                  <a:schemeClr val="bg2"/>
                </a:solidFill>
              </a:rPr>
              <a:t>и представља све веће зло, са врхунцем у центру(на дну) </a:t>
            </a:r>
            <a:r>
              <a:rPr lang="ru-RU" sz="2400" dirty="0" smtClean="0">
                <a:solidFill>
                  <a:schemeClr val="bg2"/>
                </a:solidFill>
              </a:rPr>
              <a:t>гдје </a:t>
            </a:r>
            <a:r>
              <a:rPr lang="ru-RU" sz="2400" dirty="0" smtClean="0">
                <a:solidFill>
                  <a:schemeClr val="bg2"/>
                </a:solidFill>
              </a:rPr>
              <a:t>је сатана.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6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авоугаоник 1"/>
          <p:cNvSpPr/>
          <p:nvPr/>
        </p:nvSpPr>
        <p:spPr>
          <a:xfrm>
            <a:off x="3467100" y="5834"/>
            <a:ext cx="2482859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sr-Cyrl-RS" sz="24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Девет кругова су</a:t>
            </a:r>
            <a:r>
              <a:rPr lang="sr-Cyrl-RS" dirty="0" smtClean="0"/>
              <a:t>:</a:t>
            </a:r>
            <a:endParaRPr lang="en-US" dirty="0"/>
          </a:p>
        </p:txBody>
      </p:sp>
      <p:sp>
        <p:nvSpPr>
          <p:cNvPr id="3" name="Правоугаоник 2"/>
          <p:cNvSpPr/>
          <p:nvPr/>
        </p:nvSpPr>
        <p:spPr>
          <a:xfrm>
            <a:off x="228600" y="117693"/>
            <a:ext cx="8610600" cy="674030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1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. Лимб(о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) - где се налазе некрштени, али невини људи.</a:t>
            </a:r>
          </a:p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 Свима који се нађу у паклу Минос одређује круг у коме ће се наћи.</a:t>
            </a:r>
          </a:p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2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. Они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који су обузети похотом (ту су и познате личности као Клеопатра, Парис, Хелена, Ахил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...(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спјев 5)</a:t>
            </a:r>
          </a:p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3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. Прождрљиви - међу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њима су се нашли многи свештеници и највиђеније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папе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(спјев 6)</a:t>
            </a:r>
          </a:p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4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. Шкртице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и расипници, тј. </a:t>
            </a:r>
            <a:r>
              <a:rPr lang="ru-RU" u="sng" dirty="0" smtClean="0">
                <a:ln>
                  <a:solidFill>
                    <a:srgbClr val="FFFF00"/>
                  </a:solidFill>
                </a:ln>
              </a:rPr>
              <a:t>лакоми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 који поседују велико благо и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поводљиви,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који су проћердали велико благо (спјев 7)</a:t>
            </a:r>
          </a:p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5.Срдити (спјев 8).</a:t>
            </a:r>
          </a:p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 Нижи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дијелови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пакла су опасани зидом града Дис и окружени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ријеком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Стикс (спјев 9).</a:t>
            </a:r>
          </a:p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6.Јеретици (спјев 10-11).</a:t>
            </a:r>
          </a:p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7Насилници (спјев 12-17). Они су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подијељени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у три круга: </a:t>
            </a:r>
          </a:p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А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) Они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који су починили насиље против људи и имовине (спјев 12).</a:t>
            </a:r>
          </a:p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Б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) Они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који су починили насиље над самим собом - самоубице (спјев 13).</a:t>
            </a:r>
          </a:p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В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) Они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који су починили насиље против Бога - богохуљење, содомија, лихвари, (спјев 14-17).</a:t>
            </a:r>
          </a:p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8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. Лажљивци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се налазе у кругу под именом Malebolge (спјев 18-30). Он је подијељен у десет канала или десет злих јаруга. Ту су:подводачи, заводници, ласкавци, симонијаци, врачеви, чаробњаци, варалице, лицемјери, лопови, зли савјетници, кројачи неслоге и кривотворци.</a:t>
            </a:r>
          </a:p>
          <a:p>
            <a:r>
              <a:rPr lang="ru-RU" dirty="0" smtClean="0">
                <a:ln>
                  <a:solidFill>
                    <a:srgbClr val="FFFF00"/>
                  </a:solidFill>
                </a:ln>
              </a:rPr>
              <a:t>9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. Издајници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(спјев 32-34). Овај круг је подијељен у четири зоне: Каину, Антенору,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Пт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оломеју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и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Јудеку. </a:t>
            </a:r>
            <a:r>
              <a:rPr lang="ru-RU" dirty="0" smtClean="0">
                <a:ln>
                  <a:solidFill>
                    <a:srgbClr val="FFFF00"/>
                  </a:solidFill>
                </a:ln>
              </a:rPr>
              <a:t>У првој су издајници родбине, у другој издајници отаџбине, у трећој издајници гостију, а у четвртој издајници добротвора.</a:t>
            </a:r>
            <a:endParaRPr lang="en-US" dirty="0">
              <a:ln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968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911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авоугаоник 1"/>
          <p:cNvSpPr/>
          <p:nvPr/>
        </p:nvSpPr>
        <p:spPr>
          <a:xfrm>
            <a:off x="5391150" y="290691"/>
            <a:ext cx="3752850" cy="646330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На дну, у средишту деветог круга, Луцифер, отац </a:t>
            </a:r>
            <a:r>
              <a:rPr lang="sr-Cyrl-RS" dirty="0" err="1" smtClean="0">
                <a:ln>
                  <a:solidFill>
                    <a:srgbClr val="FFFF00"/>
                  </a:solidFill>
                </a:ln>
              </a:rPr>
              <a:t>свег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зла,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који има три лица да би опонашао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Свето </a:t>
            </a:r>
            <a:r>
              <a:rPr lang="sr-Cyrl-RS" dirty="0">
                <a:ln>
                  <a:solidFill>
                    <a:srgbClr val="FFFF00"/>
                  </a:solidFill>
                </a:ln>
              </a:rPr>
              <a:t>Т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ројство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, са три чељусти меље Јуду, издајника Христа, односно цркве, затим Брута и Касија, издајице царства. То указује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на то да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је најгора издаја </a:t>
            </a:r>
            <a:r>
              <a:rPr lang="sr-Cyrl-RS" dirty="0" err="1" smtClean="0">
                <a:ln>
                  <a:solidFill>
                    <a:srgbClr val="FFFF00"/>
                  </a:solidFill>
                </a:ln>
              </a:rPr>
              <a:t>двије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највеће власти: црквене, односно духовне и царске, односно свјетовне. Предње </a:t>
            </a:r>
            <a:r>
              <a:rPr lang="sr-Cyrl-RS" dirty="0" err="1" smtClean="0">
                <a:ln>
                  <a:solidFill>
                    <a:srgbClr val="FFFF00"/>
                  </a:solidFill>
                </a:ln>
              </a:rPr>
              <a:t>Луциферово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 лице је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црвено,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јер је Јуда издао Исуса из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љутње;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друго лице је црно јер је Брут убио Цезара из глупости; треће лице је </a:t>
            </a:r>
            <a:r>
              <a:rPr lang="sr-Cyrl-RS" dirty="0" err="1" smtClean="0">
                <a:ln>
                  <a:solidFill>
                    <a:srgbClr val="FFFF00"/>
                  </a:solidFill>
                </a:ln>
              </a:rPr>
              <a:t>бјеличасто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-жуто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, што симболизује немоћну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загриженост,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која је навела Касија на издају и убиство. Љутња, глупост и загриженост су извори најтежег </a:t>
            </a:r>
            <a:r>
              <a:rPr lang="sr-Cyrl-RS" dirty="0" err="1" smtClean="0">
                <a:ln>
                  <a:solidFill>
                    <a:srgbClr val="FFFF00"/>
                  </a:solidFill>
                </a:ln>
              </a:rPr>
              <a:t>гријеха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,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који води у Сатанине чељусти. Луцифер плаче,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јер,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иако зли анђео мучи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друге, </a:t>
            </a:r>
            <a:r>
              <a:rPr lang="sr-Cyrl-RS" dirty="0" smtClean="0">
                <a:ln>
                  <a:solidFill>
                    <a:srgbClr val="FFFF00"/>
                  </a:solidFill>
                </a:ln>
              </a:rPr>
              <a:t>и њега мучи жалост што је тако дубоко пао.</a:t>
            </a:r>
            <a:endParaRPr lang="en-US" dirty="0">
              <a:ln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12960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901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тема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MEDICIN</dc:creator>
  <cp:lastModifiedBy>Dragan</cp:lastModifiedBy>
  <cp:revision>21</cp:revision>
  <dcterms:created xsi:type="dcterms:W3CDTF">2012-11-19T22:33:02Z</dcterms:created>
  <dcterms:modified xsi:type="dcterms:W3CDTF">2020-03-30T15:46:43Z</dcterms:modified>
</cp:coreProperties>
</file>