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0B5EF-E719-411C-89B3-755F9E66459E}" type="datetimeFigureOut">
              <a:rPr lang="sr-Latn-CS" smtClean="0"/>
              <a:pPr/>
              <a:t>22.3.2021.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15A0B0-AD43-4ACC-B323-88D4BFB685ED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4643446"/>
            <a:ext cx="7851648" cy="914392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/>
              <a:t>ДОБРИЦА ЋОСИЋ</a:t>
            </a:r>
            <a:r>
              <a:rPr lang="sr-Cyrl-RS" sz="4000" i="1" dirty="0"/>
              <a:t> КОРЕНИ</a:t>
            </a:r>
            <a:endParaRPr lang="bs-Latn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5786454"/>
            <a:ext cx="6286544" cy="642942"/>
          </a:xfrm>
        </p:spPr>
        <p:txBody>
          <a:bodyPr>
            <a:normAutofit/>
          </a:bodyPr>
          <a:lstStyle/>
          <a:p>
            <a:r>
              <a:rPr lang="sr-Cyrl-RS" dirty="0"/>
              <a:t>Милица Млађеновић Хрицак, проф.</a:t>
            </a:r>
            <a:endParaRPr lang="bs-Latn-BA" dirty="0"/>
          </a:p>
        </p:txBody>
      </p:sp>
      <p:pic>
        <p:nvPicPr>
          <p:cNvPr id="1027" name="Picture 3" descr="C:\Users\Matija\Desktop\Д. Ћосић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714488"/>
            <a:ext cx="2928958" cy="24288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ЦИЉЕВИ: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Развијање способности разумијевања књижевног дјела,</a:t>
            </a:r>
          </a:p>
          <a:p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Развијање способности интерпретације књижевног дјела,</a:t>
            </a:r>
          </a:p>
          <a:p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Богаћење рјечника и развијање језичке културе.</a:t>
            </a:r>
            <a:endParaRPr lang="bs-Latn-B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4471990" cy="642942"/>
          </a:xfrm>
        </p:spPr>
        <p:txBody>
          <a:bodyPr>
            <a:normAutofit fontScale="90000"/>
          </a:bodyPr>
          <a:lstStyle/>
          <a:p>
            <a:r>
              <a:rPr lang="sr-Cyrl-RS" sz="4000" dirty="0"/>
              <a:t>БИОГРАФИЈА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429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RS" sz="2400" dirty="0"/>
              <a:t>          </a:t>
            </a: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Добрица Ћосић (Дренова код Трстеника, 29. 12. 1921) романсијер и есејиста, завршио је пољопривредну школу. </a:t>
            </a:r>
          </a:p>
          <a:p>
            <a:pPr algn="just">
              <a:buNone/>
            </a:pP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          Послије рата бавио се једно вријеме политичким радом, који је убрзо напустио посветивши се искључиво књижевном стваралаштву. Био је члан САНУ, а и предсједник СРЈ (1992-1993).  За књижевно стваралаштво добио је НИН-ову и Његошеву награду. Аутор је низа романа који су у српску прозу унијели доста новина – прије свега у модерној структури романа. Његови романи сликају нашу даљу и ближу прошлост.</a:t>
            </a:r>
          </a:p>
          <a:p>
            <a:pPr algn="just">
              <a:buNone/>
            </a:pP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          Објавио је романе: </a:t>
            </a:r>
            <a:r>
              <a:rPr lang="sr-Cyrl-RS" sz="2000" i="1" dirty="0">
                <a:solidFill>
                  <a:schemeClr val="bg2">
                    <a:lumMod val="25000"/>
                  </a:schemeClr>
                </a:solidFill>
              </a:rPr>
              <a:t>Далеко је сунце, Корени,</a:t>
            </a:r>
          </a:p>
          <a:p>
            <a:pPr algn="just">
              <a:buNone/>
            </a:pPr>
            <a:r>
              <a:rPr lang="sr-Cyrl-RS" sz="2000" i="1" dirty="0">
                <a:solidFill>
                  <a:schemeClr val="bg2">
                    <a:lumMod val="25000"/>
                  </a:schemeClr>
                </a:solidFill>
              </a:rPr>
              <a:t>      Деобе, Време смрти (</a:t>
            </a:r>
            <a:r>
              <a:rPr lang="sr-Latn-BA" sz="2000" i="1" dirty="0">
                <a:solidFill>
                  <a:schemeClr val="bg2">
                    <a:lumMod val="25000"/>
                  </a:schemeClr>
                </a:solidFill>
              </a:rPr>
              <a:t>I – IV)</a:t>
            </a:r>
            <a:r>
              <a:rPr lang="sr-Cyrl-RS" sz="2000" i="1" dirty="0">
                <a:solidFill>
                  <a:schemeClr val="bg2">
                    <a:lumMod val="25000"/>
                  </a:schemeClr>
                </a:solidFill>
              </a:rPr>
              <a:t>, Грешник, Отпадник,</a:t>
            </a:r>
          </a:p>
          <a:p>
            <a:pPr algn="just">
              <a:buNone/>
            </a:pPr>
            <a:r>
              <a:rPr lang="sr-Cyrl-RS" sz="2000" i="1" dirty="0">
                <a:solidFill>
                  <a:schemeClr val="bg2">
                    <a:lumMod val="25000"/>
                  </a:schemeClr>
                </a:solidFill>
              </a:rPr>
              <a:t>      Верник, Време власти, </a:t>
            </a: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као и неколико књига </a:t>
            </a:r>
          </a:p>
          <a:p>
            <a:pPr algn="just">
              <a:buNone/>
            </a:pPr>
            <a:r>
              <a:rPr lang="sr-Cyrl-RS" sz="2000" i="1" dirty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публицистичке прозе.</a:t>
            </a:r>
          </a:p>
          <a:p>
            <a:pPr algn="just">
              <a:buNone/>
            </a:pP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           Умро је 18. 5. 2014. године у Београду.</a:t>
            </a:r>
          </a:p>
        </p:txBody>
      </p:sp>
      <p:pic>
        <p:nvPicPr>
          <p:cNvPr id="2051" name="Picture 3" descr="C:\Users\Matija\Desktop\imagesЋосић сл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14818"/>
            <a:ext cx="1866900" cy="24479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3257544" cy="785818"/>
          </a:xfrm>
        </p:spPr>
        <p:txBody>
          <a:bodyPr>
            <a:normAutofit/>
          </a:bodyPr>
          <a:lstStyle/>
          <a:p>
            <a:r>
              <a:rPr lang="sr-Cyrl-RS" sz="3200" dirty="0"/>
              <a:t>   УВОД У ДЈЕЛО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sr-Cyrl-RS" sz="2000" i="1" dirty="0">
                <a:solidFill>
                  <a:schemeClr val="bg2">
                    <a:lumMod val="25000"/>
                  </a:schemeClr>
                </a:solidFill>
              </a:rPr>
              <a:t>     Корени </a:t>
            </a: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Добрице Ћосића су тематски слојевит роман, модеран и по тематици коју обрађује и по умјетничкој методологији којом је грађен. Тематски слојеви романа, разнолики по својој суштини, цјеловито представљају српско село у његовом веома спором преображавању током 19. вијека.</a:t>
            </a:r>
          </a:p>
          <a:p>
            <a:pPr algn="just">
              <a:buNone/>
            </a:pPr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    У мноштву мотива и тема посебно  се истиче сљедеће:  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слободарство српског сељаштва, изражено у отвореној борби против домаће деспотије и апсолутизма;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проблем прераног гашења породичног стабла, патријархална деспотија као култ; 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европеизација српског интелектуалца; 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раслојавање српског села; 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матерински нагон; 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психологија сувишног човјека;</a:t>
            </a:r>
          </a:p>
          <a:p>
            <a:pPr algn="just"/>
            <a:r>
              <a:rPr lang="sr-Cyrl-RS" sz="2000" dirty="0">
                <a:solidFill>
                  <a:schemeClr val="bg2">
                    <a:lumMod val="25000"/>
                  </a:schemeClr>
                </a:solidFill>
              </a:rPr>
              <a:t> проблем идентификације личности...</a:t>
            </a:r>
            <a:endParaRPr lang="bs-Latn-BA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 descr="C:\Users\Matija\Desktop\књи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85794"/>
            <a:ext cx="342902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/>
              <a:t>ЗАДАЦИ ЗА САМОСТАЛАН РАД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bs-Latn-BA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1857364"/>
            <a:ext cx="3071834" cy="1200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dirty="0">
                <a:solidFill>
                  <a:schemeClr val="bg2">
                    <a:lumMod val="25000"/>
                  </a:schemeClr>
                </a:solidFill>
              </a:rPr>
              <a:t>I </a:t>
            </a: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ГРУПА: Аћим (изглед, политичар, син, муж, отац, дјед)</a:t>
            </a:r>
            <a:endParaRPr lang="bs-Latn-B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29256" y="1928802"/>
            <a:ext cx="3000396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bg2">
                    <a:lumMod val="25000"/>
                  </a:schemeClr>
                </a:solidFill>
              </a:rPr>
              <a:t>II </a:t>
            </a: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ГРУПА: Вукашин (изглед, интелектуалац, син, брат)</a:t>
            </a:r>
            <a:endParaRPr lang="bs-Latn-B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86050" y="3357562"/>
            <a:ext cx="3357586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bg2">
                    <a:lumMod val="25000"/>
                  </a:schemeClr>
                </a:solidFill>
              </a:rPr>
              <a:t>III </a:t>
            </a: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ГРУПА: Ђорђе (изглед, газда и трговац, син, брат, муж, двојство и сукоб са самим собом)</a:t>
            </a:r>
            <a:endParaRPr lang="bs-Latn-B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2910" y="5072074"/>
            <a:ext cx="307183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bg2">
                    <a:lumMod val="25000"/>
                  </a:schemeClr>
                </a:solidFill>
              </a:rPr>
              <a:t>IV</a:t>
            </a: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 ГРУПА: однос Аћима и Ђорђа (љубав, отуђеност, издаја)</a:t>
            </a:r>
            <a:endParaRPr lang="bs-Latn-B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57818" y="5143512"/>
            <a:ext cx="3071834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sr-Cyrl-RS" dirty="0">
                <a:solidFill>
                  <a:schemeClr val="bg2">
                    <a:lumMod val="25000"/>
                  </a:schemeClr>
                </a:solidFill>
              </a:rPr>
              <a:t> ГРУПА: однос Аћима и Вукашина (љубав, нада, издаја)</a:t>
            </a:r>
            <a:endParaRPr lang="bs-Latn-BA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285984" y="1071546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29322" y="1071546"/>
            <a:ext cx="928694" cy="57150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9786974" y="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215602" y="257174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607587" y="2178835"/>
            <a:ext cx="1928826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4357686" y="1571612"/>
            <a:ext cx="3571900" cy="285752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142976" y="1857364"/>
            <a:ext cx="3571900" cy="242889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43304" y="2000240"/>
            <a:ext cx="2757478" cy="489790"/>
          </a:xfrm>
        </p:spPr>
        <p:txBody>
          <a:bodyPr>
            <a:normAutofit fontScale="90000"/>
          </a:bodyPr>
          <a:lstStyle/>
          <a:p>
            <a:pPr algn="ctr"/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br>
              <a:rPr lang="sr-Cyrl-RS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bs-Latn-BA" dirty="0"/>
          </a:p>
        </p:txBody>
      </p:sp>
      <p:pic>
        <p:nvPicPr>
          <p:cNvPr id="5123" name="Picture 3" descr="C:\Users\Matija\Desktop\књига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2657480" cy="3071834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3929058" y="1285860"/>
            <a:ext cx="3214710" cy="1469904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dirty="0">
                <a:solidFill>
                  <a:schemeClr val="bg2">
                    <a:lumMod val="25000"/>
                  </a:schemeClr>
                </a:solidFill>
              </a:rPr>
              <a:t>СРЕЋНО!</a:t>
            </a:r>
            <a:endParaRPr lang="bs-Latn-BA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382</Words>
  <Application>Microsoft Office PowerPoint</Application>
  <PresentationFormat>Пројекција на екрану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ДОБРИЦА ЋОСИЋ КОРЕНИ</vt:lpstr>
      <vt:lpstr>ЦИЉЕВИ:</vt:lpstr>
      <vt:lpstr>БИОГРАФИЈА</vt:lpstr>
      <vt:lpstr>   УВОД У ДЈЕЛО</vt:lpstr>
      <vt:lpstr>ЗАДАЦИ ЗА САМОСТАЛАН РАД</vt:lpstr>
      <vt:lpstr>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ДОБРИЦА ЋОСИЋ КОРЕНИ</dc:title>
  <dc:creator>Matija</dc:creator>
  <cp:lastModifiedBy>Sanja D</cp:lastModifiedBy>
  <cp:revision>21</cp:revision>
  <dcterms:created xsi:type="dcterms:W3CDTF">2020-04-26T08:36:38Z</dcterms:created>
  <dcterms:modified xsi:type="dcterms:W3CDTF">2021-03-22T20:09:28Z</dcterms:modified>
</cp:coreProperties>
</file>