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7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9BA7B-CA9F-4CAE-BC7C-C39768CF5341}" type="datetimeFigureOut">
              <a:rPr lang="sr-Latn-CS" smtClean="0"/>
              <a:t>9.9.2021.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19BE6-BA1A-42B8-8C5C-D36D5D13A91B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A91C-B2C8-4E79-89D5-D27EDFF9DF01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3D40-E96D-415B-A08E-26198DF488E1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0B9-982B-463A-89BE-C8199F70861E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0A74-8A9B-4456-937A-8374CFBC490C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C820-2D83-4F9C-B801-6B5346EB3E78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3B54-3E46-43B9-947D-ECDDC36472EE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DB72-5180-4812-B24E-C2AE7605D92E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1046-DFE9-4456-9E9E-76BB3F8D31A2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8457E-85FF-4469-B3CD-7BAA6051DAD6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8C86-4932-433E-9993-3B8218A9428B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0557-7BE3-460A-A169-54F8D011251C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B0E4-5D0F-4C4C-8742-3FC4E0B528C6}" type="datetime1">
              <a:rPr lang="sr-Cyrl-RS" smtClean="0"/>
              <a:t>09.09.2021.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/>
              <a:t>мр Сања Ђурић, проф.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97EF-6140-4831-9797-E330B543EFB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330C0447-24B9-48E9-AAAD-F99899CB1828}"/>
              </a:ext>
            </a:extLst>
          </p:cNvPr>
          <p:cNvSpPr txBox="1"/>
          <p:nvPr/>
        </p:nvSpPr>
        <p:spPr>
          <a:xfrm>
            <a:off x="4553745" y="1339027"/>
            <a:ext cx="432048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Cyrl-RS" b="1" dirty="0"/>
              <a:t>ЏОРЏ ГОРДОН БАЈРОН – „ХОДОЧАШЋЕ ЧАЈЛДА ХАРОЛДА“</a:t>
            </a:r>
          </a:p>
        </p:txBody>
      </p:sp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9" name="Правоугаоник 8">
            <a:extLst>
              <a:ext uri="{FF2B5EF4-FFF2-40B4-BE49-F238E27FC236}">
                <a16:creationId xmlns:a16="http://schemas.microsoft.com/office/drawing/2014/main" id="{C403ABC7-988D-4811-A279-D7FBC1B9F7A4}"/>
              </a:ext>
            </a:extLst>
          </p:cNvPr>
          <p:cNvSpPr/>
          <p:nvPr/>
        </p:nvSpPr>
        <p:spPr>
          <a:xfrm>
            <a:off x="4572000" y="332656"/>
            <a:ext cx="4464496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ХВАЛА НА ПАЖЊИ!</a:t>
            </a:r>
          </a:p>
        </p:txBody>
      </p:sp>
      <p:pic>
        <p:nvPicPr>
          <p:cNvPr id="3" name="Слика 2">
            <a:extLst>
              <a:ext uri="{FF2B5EF4-FFF2-40B4-BE49-F238E27FC236}">
                <a16:creationId xmlns:a16="http://schemas.microsoft.com/office/drawing/2014/main" id="{9AADD990-F32D-4DD3-A993-7433BB030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78" y="104679"/>
            <a:ext cx="357187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99326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9" name="Правоугаоник 8">
            <a:extLst>
              <a:ext uri="{FF2B5EF4-FFF2-40B4-BE49-F238E27FC236}">
                <a16:creationId xmlns:a16="http://schemas.microsoft.com/office/drawing/2014/main" id="{C403ABC7-988D-4811-A279-D7FBC1B9F7A4}"/>
              </a:ext>
            </a:extLst>
          </p:cNvPr>
          <p:cNvSpPr/>
          <p:nvPr/>
        </p:nvSpPr>
        <p:spPr>
          <a:xfrm>
            <a:off x="4572000" y="332656"/>
            <a:ext cx="4464496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ПОЕМА – мотиви            </a:t>
            </a:r>
            <a:r>
              <a:rPr lang="sr-Cyrl-RS" dirty="0"/>
              <a:t>  лирски</a:t>
            </a:r>
          </a:p>
          <a:p>
            <a:pPr algn="ctr"/>
            <a:r>
              <a:rPr lang="sr-Cyrl-RS" dirty="0"/>
              <a:t>                                     епски</a:t>
            </a:r>
          </a:p>
          <a:p>
            <a:pPr algn="ctr"/>
            <a:r>
              <a:rPr lang="sr-Cyrl-RS" dirty="0"/>
              <a:t>                                         драмски </a:t>
            </a:r>
            <a:endParaRPr lang="sr-Latn-RS" dirty="0"/>
          </a:p>
          <a:p>
            <a:pPr algn="ctr"/>
            <a:endParaRPr lang="sr-Latn-RS" dirty="0"/>
          </a:p>
          <a:p>
            <a:pPr algn="ctr"/>
            <a:r>
              <a:rPr lang="sr-Cyrl-RS" dirty="0"/>
              <a:t>ЧЕТИРИ ПЈЕВАЊА:</a:t>
            </a:r>
          </a:p>
          <a:p>
            <a:pPr marL="342900" indent="-342900" algn="ctr">
              <a:buAutoNum type="arabicPeriod"/>
            </a:pPr>
            <a:r>
              <a:rPr lang="sr-Cyrl-RS" dirty="0"/>
              <a:t>ШПАНИЈА, ПОРТУГАЛИЈА </a:t>
            </a:r>
          </a:p>
          <a:p>
            <a:pPr marL="342900" indent="-342900" algn="ctr">
              <a:buAutoNum type="arabicPeriod"/>
            </a:pPr>
            <a:r>
              <a:rPr lang="sr-Cyrl-RS" dirty="0"/>
              <a:t>ГРЧКА, АЛБАНИЈА</a:t>
            </a:r>
          </a:p>
          <a:p>
            <a:pPr marL="342900" indent="-342900" algn="ctr">
              <a:buAutoNum type="arabicPeriod"/>
            </a:pPr>
            <a:r>
              <a:rPr lang="sr-Cyrl-RS" dirty="0"/>
              <a:t>ЊЕМАЧКА, ШВАЈЦАРСКА</a:t>
            </a:r>
          </a:p>
          <a:p>
            <a:pPr marL="342900" indent="-342900" algn="ctr">
              <a:buAutoNum type="arabicPeriod"/>
            </a:pPr>
            <a:r>
              <a:rPr lang="sr-Cyrl-RS" dirty="0"/>
              <a:t>ИТАЛИЈА</a:t>
            </a:r>
          </a:p>
          <a:p>
            <a:pPr algn="ctr"/>
            <a:endParaRPr lang="sr-Cyrl-RS" dirty="0"/>
          </a:p>
          <a:p>
            <a:pPr marL="342900" indent="-342900" algn="ctr">
              <a:buAutoNum type="arabicPeriod"/>
            </a:pPr>
            <a:endParaRPr lang="sr-Latn-RS" dirty="0"/>
          </a:p>
          <a:p>
            <a:pPr algn="ctr"/>
            <a:endParaRPr lang="sr-Cyrl-RS" dirty="0"/>
          </a:p>
        </p:txBody>
      </p:sp>
      <p:cxnSp>
        <p:nvCxnSpPr>
          <p:cNvPr id="14" name="Права линија спајања са стрелицом 13">
            <a:extLst>
              <a:ext uri="{FF2B5EF4-FFF2-40B4-BE49-F238E27FC236}">
                <a16:creationId xmlns:a16="http://schemas.microsoft.com/office/drawing/2014/main" id="{6352FD5A-4896-4C91-8E38-E5EA3128FC5E}"/>
              </a:ext>
            </a:extLst>
          </p:cNvPr>
          <p:cNvCxnSpPr>
            <a:cxnSpLocks/>
          </p:cNvCxnSpPr>
          <p:nvPr/>
        </p:nvCxnSpPr>
        <p:spPr>
          <a:xfrm>
            <a:off x="7020272" y="925837"/>
            <a:ext cx="6449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>
            <a:extLst>
              <a:ext uri="{FF2B5EF4-FFF2-40B4-BE49-F238E27FC236}">
                <a16:creationId xmlns:a16="http://schemas.microsoft.com/office/drawing/2014/main" id="{5CA82264-74DB-4C01-A4F7-897A773B3EF4}"/>
              </a:ext>
            </a:extLst>
          </p:cNvPr>
          <p:cNvCxnSpPr>
            <a:cxnSpLocks/>
          </p:cNvCxnSpPr>
          <p:nvPr/>
        </p:nvCxnSpPr>
        <p:spPr>
          <a:xfrm>
            <a:off x="7020272" y="970632"/>
            <a:ext cx="463793" cy="183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>
            <a:extLst>
              <a:ext uri="{FF2B5EF4-FFF2-40B4-BE49-F238E27FC236}">
                <a16:creationId xmlns:a16="http://schemas.microsoft.com/office/drawing/2014/main" id="{8B03D899-B3AC-467F-9089-3968A948F132}"/>
              </a:ext>
            </a:extLst>
          </p:cNvPr>
          <p:cNvCxnSpPr>
            <a:cxnSpLocks/>
          </p:cNvCxnSpPr>
          <p:nvPr/>
        </p:nvCxnSpPr>
        <p:spPr>
          <a:xfrm>
            <a:off x="6948264" y="970632"/>
            <a:ext cx="432048" cy="5164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9481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4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65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9" name="Правоугаоник 8">
            <a:extLst>
              <a:ext uri="{FF2B5EF4-FFF2-40B4-BE49-F238E27FC236}">
                <a16:creationId xmlns:a16="http://schemas.microsoft.com/office/drawing/2014/main" id="{C403ABC7-988D-4811-A279-D7FBC1B9F7A4}"/>
              </a:ext>
            </a:extLst>
          </p:cNvPr>
          <p:cNvSpPr/>
          <p:nvPr/>
        </p:nvSpPr>
        <p:spPr>
          <a:xfrm>
            <a:off x="4572000" y="332656"/>
            <a:ext cx="4464496" cy="460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МОТИВ ЗА ПУТОВАЊЕ </a:t>
            </a:r>
            <a:r>
              <a:rPr lang="sr-Cyrl-RS" dirty="0"/>
              <a:t>– </a:t>
            </a:r>
            <a:r>
              <a:rPr lang="sr-Cyrl-RS" b="1" dirty="0">
                <a:solidFill>
                  <a:srgbClr val="FFFF00"/>
                </a:solidFill>
              </a:rPr>
              <a:t>НЕМИР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Лорд Бајрон</a:t>
            </a:r>
            <a:r>
              <a:rPr lang="ru-RU" b="1" dirty="0">
                <a:solidFill>
                  <a:srgbClr val="FFFF00"/>
                </a:solidFill>
              </a:rPr>
              <a:t>, био је енглески племић, пјесник, политичар и и водећа личност у романтизму. Сматра се једним од највећих британских пјесника и остаје широко читан и утицајан. Међу његовим најпознатијим дјелима налазе се дугачке наративне пјесме Дон Жуан и Ходочашће Чајлд Харолда, као и кратка лирска пјесма </a:t>
            </a:r>
            <a:r>
              <a:rPr lang="sr-Latn-RS" b="1" dirty="0">
                <a:solidFill>
                  <a:srgbClr val="FFFF00"/>
                </a:solidFill>
              </a:rPr>
              <a:t>„</a:t>
            </a:r>
            <a:r>
              <a:rPr lang="ru-RU" b="1" dirty="0">
                <a:solidFill>
                  <a:srgbClr val="FFFF00"/>
                </a:solidFill>
              </a:rPr>
              <a:t>Она хода у љепоти</a:t>
            </a:r>
            <a:r>
              <a:rPr lang="sr-Latn-RS" b="1" dirty="0">
                <a:solidFill>
                  <a:srgbClr val="FFFF00"/>
                </a:solidFill>
              </a:rPr>
              <a:t>“</a:t>
            </a:r>
            <a:r>
              <a:rPr lang="ru-RU" b="1" dirty="0">
                <a:solidFill>
                  <a:srgbClr val="FFFF00"/>
                </a:solidFill>
              </a:rPr>
              <a:t>. Придружио се грчком рату за стицање независности од Османског царства, због чега га Грци сматрају националним херојем. Умро је 1824. године у Мисолонги у својој 36. години живота збо</a:t>
            </a:r>
            <a:r>
              <a:rPr lang="sr-Cyrl-RS" b="1">
                <a:solidFill>
                  <a:srgbClr val="FFFF00"/>
                </a:solidFill>
              </a:rPr>
              <a:t>г</a:t>
            </a:r>
            <a:r>
              <a:rPr lang="ru-RU" b="1">
                <a:solidFill>
                  <a:srgbClr val="FFFF00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>грознице.</a:t>
            </a:r>
            <a:endParaRPr lang="sr-Cyrl-RS" b="1" dirty="0">
              <a:solidFill>
                <a:srgbClr val="FFFF00"/>
              </a:solidFill>
            </a:endParaRPr>
          </a:p>
          <a:p>
            <a:pPr algn="ctr"/>
            <a:endParaRPr lang="sr-Cyrl-R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568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9" name="Правоугаоник 8">
            <a:extLst>
              <a:ext uri="{FF2B5EF4-FFF2-40B4-BE49-F238E27FC236}">
                <a16:creationId xmlns:a16="http://schemas.microsoft.com/office/drawing/2014/main" id="{C403ABC7-988D-4811-A279-D7FBC1B9F7A4}"/>
              </a:ext>
            </a:extLst>
          </p:cNvPr>
          <p:cNvSpPr/>
          <p:nvPr/>
        </p:nvSpPr>
        <p:spPr>
          <a:xfrm>
            <a:off x="1979712" y="332656"/>
            <a:ext cx="7056784" cy="5096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Бајрон није хтио да се понаша као енглески лорд, и зато је себе претворио у изопштеника. Већ у раној младости, када су школски тутори успијевали да приволе тек да чита лектиру, и кад се тек зачињао његов сочан љубавни живот, Бајрон је већ имао статус уклетог љубавника „који на својој и туђој патњи изнова започиње зидање пјешчаних кула”.</a:t>
            </a:r>
          </a:p>
          <a:p>
            <a:pPr algn="ctr"/>
            <a:endParaRPr lang="ru-RU" b="1" dirty="0">
              <a:solidFill>
                <a:srgbClr val="FFFF00"/>
              </a:solidFill>
            </a:endParaRP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На Кембриџу, гдје као млади аристократа и није имао праве потребе да учи, Бајрон се занимао читањем и либерално политичким идејама. Остало вријеме проводио је у Лондону, на забавама, поприлично раскалашним и чији је био идејни предводник. За те журке имао је оно што је било потребно – „необуздану индивидуалност и често нападан стил понашања и живљења”. Био је лијеп, згодан – и хром – лутка високог друштва. Његова рана поезија изазвала је слабашан одјек. У часовима доколице 1807. млади Бајрон је изјављивао како му крајњи циљ и није да буде пјесник, већ да се посвети ширем јавном и политичком дјеловању.</a:t>
            </a:r>
            <a:endParaRPr lang="sr-Cyrl-R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148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9" name="Правоугаоник 8">
            <a:extLst>
              <a:ext uri="{FF2B5EF4-FFF2-40B4-BE49-F238E27FC236}">
                <a16:creationId xmlns:a16="http://schemas.microsoft.com/office/drawing/2014/main" id="{C403ABC7-988D-4811-A279-D7FBC1B9F7A4}"/>
              </a:ext>
            </a:extLst>
          </p:cNvPr>
          <p:cNvSpPr/>
          <p:nvPr/>
        </p:nvSpPr>
        <p:spPr>
          <a:xfrm>
            <a:off x="4572000" y="332656"/>
            <a:ext cx="4464496" cy="5096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Бајрон је на апсолвентском путовању по Медитерану провео пуне двије године – од 1809-1811, и управо на том „великом путовању”, он је стекао неопходна искуства потребна да буде пјесник. Међу најважнијима стоји осјећање свјетског бола - Велтшмерц (нем. Weltschmerz). То је посебна врста романтичарске нејасне и неизљечиве туге, и осјећања да је овај свијет најгори од свих могућих свјетова.</a:t>
            </a:r>
            <a:endParaRPr lang="sr-Cyrl-RS" b="1" dirty="0">
              <a:solidFill>
                <a:srgbClr val="FFFF00"/>
              </a:solidFill>
            </a:endParaRPr>
          </a:p>
        </p:txBody>
      </p:sp>
      <p:pic>
        <p:nvPicPr>
          <p:cNvPr id="3" name="Слика 2">
            <a:extLst>
              <a:ext uri="{FF2B5EF4-FFF2-40B4-BE49-F238E27FC236}">
                <a16:creationId xmlns:a16="http://schemas.microsoft.com/office/drawing/2014/main" id="{9AADD990-F32D-4DD3-A993-7433BB030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78" y="104679"/>
            <a:ext cx="357187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171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9" name="Правоугаоник 8">
            <a:extLst>
              <a:ext uri="{FF2B5EF4-FFF2-40B4-BE49-F238E27FC236}">
                <a16:creationId xmlns:a16="http://schemas.microsoft.com/office/drawing/2014/main" id="{C403ABC7-988D-4811-A279-D7FBC1B9F7A4}"/>
              </a:ext>
            </a:extLst>
          </p:cNvPr>
          <p:cNvSpPr/>
          <p:nvPr/>
        </p:nvSpPr>
        <p:spPr>
          <a:xfrm>
            <a:off x="4572000" y="332656"/>
            <a:ext cx="4464496" cy="5096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Бајрон је био привржен класицистичким правилима и нормама више но иједан други романтичар. 1816. лишен је лордовске лозе због афере са сестром Огастом, почиње да изражава свој најважнији став – да је само </a:t>
            </a:r>
            <a:r>
              <a:rPr lang="ru-RU" b="1" dirty="0">
                <a:solidFill>
                  <a:srgbClr val="C00000"/>
                </a:solidFill>
              </a:rPr>
              <a:t>стварање пут из искрене трагике и бесмислености људског живота. На почетку трећег пјевања «Харолда» Бајрон пореди свој пад са Наполеоновим падом, описујући, симболички, Ватерло.</a:t>
            </a:r>
            <a:endParaRPr lang="sr-Cyrl-RS" b="1" dirty="0">
              <a:solidFill>
                <a:srgbClr val="C00000"/>
              </a:solidFill>
            </a:endParaRPr>
          </a:p>
        </p:txBody>
      </p:sp>
      <p:pic>
        <p:nvPicPr>
          <p:cNvPr id="3" name="Слика 2">
            <a:extLst>
              <a:ext uri="{FF2B5EF4-FFF2-40B4-BE49-F238E27FC236}">
                <a16:creationId xmlns:a16="http://schemas.microsoft.com/office/drawing/2014/main" id="{9AADD990-F32D-4DD3-A993-7433BB030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78" y="104679"/>
            <a:ext cx="357187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88121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9" name="Правоугаоник 8">
            <a:extLst>
              <a:ext uri="{FF2B5EF4-FFF2-40B4-BE49-F238E27FC236}">
                <a16:creationId xmlns:a16="http://schemas.microsoft.com/office/drawing/2014/main" id="{C403ABC7-988D-4811-A279-D7FBC1B9F7A4}"/>
              </a:ext>
            </a:extLst>
          </p:cNvPr>
          <p:cNvSpPr/>
          <p:nvPr/>
        </p:nvSpPr>
        <p:spPr>
          <a:xfrm>
            <a:off x="4572000" y="332656"/>
            <a:ext cx="4464496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Прво одлично дјело јесте Шијонски Сужањ, написан у Швајцарској, након сусрета са Шелијем.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Друго занимљиво дјело је Дон Жуан. Бајрон, сад већ живи у Венецији и још презире све што је енглеско – до те мјере да мијења свој садржај под утиском италијанског духа и књижевне традиције, а из метрике узима </a:t>
            </a:r>
            <a:r>
              <a:rPr lang="ru-RU" b="1" u="sng" dirty="0">
                <a:solidFill>
                  <a:srgbClr val="C00000"/>
                </a:solidFill>
              </a:rPr>
              <a:t>отава риму </a:t>
            </a:r>
            <a:r>
              <a:rPr lang="ru-RU" b="1" dirty="0">
                <a:solidFill>
                  <a:srgbClr val="C00000"/>
                </a:solidFill>
              </a:rPr>
              <a:t>– лаку течну и изузетно погодну за пјесничко приповиједање. Кроз Дон Жуана, који и није типичан Бајроновски јунак, пјесник покушава да се разрачуна са својим „другим ја” из раних прича у стиху, пјесама, и спјева Чајлд Харолд. 16000 хиљада стихова имао је Дон Жуан 1824, када је Бајрон умро, од маларије, разочаран у своје покушаје да помогне Грчкој да побиједи у ратовима против Турака, и стане на ноге.</a:t>
            </a:r>
            <a:endParaRPr lang="sr-Cyrl-RS" b="1" dirty="0">
              <a:solidFill>
                <a:srgbClr val="C00000"/>
              </a:solidFill>
            </a:endParaRPr>
          </a:p>
        </p:txBody>
      </p:sp>
      <p:pic>
        <p:nvPicPr>
          <p:cNvPr id="3" name="Слика 2">
            <a:extLst>
              <a:ext uri="{FF2B5EF4-FFF2-40B4-BE49-F238E27FC236}">
                <a16:creationId xmlns:a16="http://schemas.microsoft.com/office/drawing/2014/main" id="{9AADD990-F32D-4DD3-A993-7433BB030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78" y="104679"/>
            <a:ext cx="357187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17113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9" name="Правоугаоник 8">
            <a:extLst>
              <a:ext uri="{FF2B5EF4-FFF2-40B4-BE49-F238E27FC236}">
                <a16:creationId xmlns:a16="http://schemas.microsoft.com/office/drawing/2014/main" id="{C403ABC7-988D-4811-A279-D7FBC1B9F7A4}"/>
              </a:ext>
            </a:extLst>
          </p:cNvPr>
          <p:cNvSpPr/>
          <p:nvPr/>
        </p:nvSpPr>
        <p:spPr>
          <a:xfrm>
            <a:off x="4572000" y="332656"/>
            <a:ext cx="4464496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Сви представници другог круга романтичара (Бајрон, Шели, Китс) су рано и трагично страдали пјесници чије стваралаштво и живот доприносе стварању романтичног стереотипа. Величина Бајронове поезије је у томе што је промијенила књижевна схватања Европе. Пјеснички фокус је на малом јунаку, обичном човјеку.</a:t>
            </a:r>
            <a:endParaRPr lang="sr-Cyrl-RS" b="1" dirty="0">
              <a:solidFill>
                <a:srgbClr val="C00000"/>
              </a:solidFill>
            </a:endParaRPr>
          </a:p>
        </p:txBody>
      </p:sp>
      <p:pic>
        <p:nvPicPr>
          <p:cNvPr id="3" name="Слика 2">
            <a:extLst>
              <a:ext uri="{FF2B5EF4-FFF2-40B4-BE49-F238E27FC236}">
                <a16:creationId xmlns:a16="http://schemas.microsoft.com/office/drawing/2014/main" id="{9AADD990-F32D-4DD3-A993-7433BB030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78" y="104679"/>
            <a:ext cx="357187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1950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dentrip-Rome-The-Eternal-City-in-Ita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428736"/>
            <a:ext cx="7772400" cy="1470025"/>
          </a:xfrm>
        </p:spPr>
        <p:txBody>
          <a:bodyPr>
            <a:noAutofit/>
          </a:bodyPr>
          <a:lstStyle/>
          <a:p>
            <a:r>
              <a:rPr lang="sr-Cyrl-CS" sz="140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РИМ</a:t>
            </a:r>
            <a:endParaRPr lang="en-US" sz="14000" b="1" dirty="0">
              <a:ln w="18000">
                <a:solidFill>
                  <a:schemeClr val="bg1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56344E76-3BB3-4D49-B823-8D8DD585CA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Чувар места за датум 6">
            <a:extLst>
              <a:ext uri="{FF2B5EF4-FFF2-40B4-BE49-F238E27FC236}">
                <a16:creationId xmlns:a16="http://schemas.microsoft.com/office/drawing/2014/main" id="{97093798-31BD-4ED6-97C1-F70FDA77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B676-0AD7-4CEC-8FDC-3F2E95D16F2F}" type="datetime1">
              <a:rPr lang="sr-Cyrl-RS" b="1" smtClean="0">
                <a:solidFill>
                  <a:srgbClr val="C00000"/>
                </a:solidFill>
              </a:rPr>
              <a:t>09.09.2021.</a:t>
            </a:fld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8" name="Чувар места за подножје 7">
            <a:extLst>
              <a:ext uri="{FF2B5EF4-FFF2-40B4-BE49-F238E27FC236}">
                <a16:creationId xmlns:a16="http://schemas.microsoft.com/office/drawing/2014/main" id="{0A1EB42C-7E23-4AE3-BD6F-57E9FBEA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4088" y="6356350"/>
            <a:ext cx="2895600" cy="365125"/>
          </a:xfrm>
        </p:spPr>
        <p:txBody>
          <a:bodyPr/>
          <a:lstStyle/>
          <a:p>
            <a:r>
              <a:rPr lang="sr-Cyrl-RS" b="1" dirty="0">
                <a:solidFill>
                  <a:srgbClr val="C00000"/>
                </a:solidFill>
              </a:rPr>
              <a:t>мр Сања Ђурић, проф.</a:t>
            </a:r>
            <a:endParaRPr lang="bs-Latn-BA" b="1" dirty="0">
              <a:solidFill>
                <a:srgbClr val="C00000"/>
              </a:solidFill>
            </a:endParaRPr>
          </a:p>
        </p:txBody>
      </p:sp>
      <p:sp>
        <p:nvSpPr>
          <p:cNvPr id="9" name="Правоугаоник 8">
            <a:extLst>
              <a:ext uri="{FF2B5EF4-FFF2-40B4-BE49-F238E27FC236}">
                <a16:creationId xmlns:a16="http://schemas.microsoft.com/office/drawing/2014/main" id="{C403ABC7-988D-4811-A279-D7FBC1B9F7A4}"/>
              </a:ext>
            </a:extLst>
          </p:cNvPr>
          <p:cNvSpPr/>
          <p:nvPr/>
        </p:nvSpPr>
        <p:spPr>
          <a:xfrm>
            <a:off x="4572000" y="332656"/>
            <a:ext cx="4464496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Збогом, ој збогом! Обала родна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Брише се над водама плавим;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Уздише ветар ноћи, урлају таласи,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 И криче галебови дивљи!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Сунце, оно тамо, над морем седа –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Његовим ћемо трагом даље.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Међутим, збогом остај; сунцу и теби;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Родна моја земљо – лаку ноћ!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………………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Ако човек на дому нема да се бори за слободу,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Нека се бије за слободу – народа суседа.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…………………….</a:t>
            </a:r>
          </a:p>
          <a:p>
            <a:pPr algn="ctr"/>
            <a:r>
              <a:rPr lang="sr-Cyrl-RS" b="1" dirty="0">
                <a:solidFill>
                  <a:srgbClr val="C00000"/>
                </a:solidFill>
              </a:rPr>
              <a:t>Ко слободу хоће, сам мора на јуриш.</a:t>
            </a:r>
          </a:p>
          <a:p>
            <a:pPr algn="ctr"/>
            <a:endParaRPr lang="sr-Cyrl-RS" b="1" dirty="0">
              <a:solidFill>
                <a:srgbClr val="C00000"/>
              </a:solidFill>
            </a:endParaRPr>
          </a:p>
        </p:txBody>
      </p:sp>
      <p:pic>
        <p:nvPicPr>
          <p:cNvPr id="3" name="Слика 2">
            <a:extLst>
              <a:ext uri="{FF2B5EF4-FFF2-40B4-BE49-F238E27FC236}">
                <a16:creationId xmlns:a16="http://schemas.microsoft.com/office/drawing/2014/main" id="{9AADD990-F32D-4DD3-A993-7433BB030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78" y="104679"/>
            <a:ext cx="357187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55212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808</Words>
  <Application>Microsoft Office PowerPoint</Application>
  <PresentationFormat>Пројекција на екрану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2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РИМ</vt:lpstr>
      <vt:lpstr>РИМ</vt:lpstr>
      <vt:lpstr>РИМ</vt:lpstr>
      <vt:lpstr>РИМ</vt:lpstr>
      <vt:lpstr>РИМ</vt:lpstr>
      <vt:lpstr>РИМ</vt:lpstr>
      <vt:lpstr>РИМ</vt:lpstr>
      <vt:lpstr>РИМ</vt:lpstr>
      <vt:lpstr>РИМ</vt:lpstr>
      <vt:lpstr>РИМ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</dc:title>
  <dc:creator>PC</dc:creator>
  <cp:lastModifiedBy>Sanja D</cp:lastModifiedBy>
  <cp:revision>50</cp:revision>
  <dcterms:created xsi:type="dcterms:W3CDTF">2016-02-17T22:09:51Z</dcterms:created>
  <dcterms:modified xsi:type="dcterms:W3CDTF">2021-09-09T08:37:04Z</dcterms:modified>
</cp:coreProperties>
</file>