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01112E-B46F-4BDB-AD19-6F1CE1649AA7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11CD444-C51E-440C-857E-DD55E24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438" y="28572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428604"/>
            <a:ext cx="3929090" cy="286232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„</a:t>
            </a:r>
            <a:r>
              <a:rPr lang="sr-Cyrl-R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ЈАДИ МЛАДОГ ВЕРТЕРА” У КОНТЕКСТУ САВРЕМЕНОГ ДОБА</a:t>
            </a:r>
            <a:endParaRPr 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3643314"/>
            <a:ext cx="3643338" cy="2554545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„</a:t>
            </a:r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Однос Лоте и Алберта у поређењу са савременим добом”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6396335"/>
            <a:ext cx="3143272" cy="461665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Вања Драганић </a:t>
            </a:r>
            <a:r>
              <a:rPr lang="en-U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III1</a:t>
            </a:r>
            <a:endParaRPr lang="en-US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8" descr="received_29102665870866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43438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2643182"/>
            <a:ext cx="514353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ХВАЛА НА ПАЖЊИ!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714356"/>
            <a:ext cx="2714644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„</a:t>
            </a:r>
            <a:r>
              <a:rPr lang="sr-Cyrl-RS" sz="2000" dirty="0" smtClean="0"/>
              <a:t>Од љубави се не живи, али се за њу гине”.</a:t>
            </a:r>
          </a:p>
          <a:p>
            <a:pPr algn="r"/>
            <a:r>
              <a:rPr lang="sr-Cyrl-RS" sz="2000" dirty="0" smtClean="0"/>
              <a:t>Српске пословице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00694" y="4214818"/>
            <a:ext cx="2500330" cy="163121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 „</a:t>
            </a:r>
            <a:r>
              <a:rPr lang="sr-Cyrl-RS" sz="2000" dirty="0" smtClean="0"/>
              <a:t>Љубав се састоји од једне душе која настањује два </a:t>
            </a:r>
            <a:r>
              <a:rPr lang="sr-Cyrl-RS" sz="2000" dirty="0" err="1" smtClean="0"/>
              <a:t>тијела</a:t>
            </a:r>
            <a:r>
              <a:rPr lang="sr-Cyrl-RS" sz="2000" smtClean="0"/>
              <a:t>”.</a:t>
            </a:r>
            <a:endParaRPr lang="sr-Cyrl-RS" sz="2000" dirty="0" smtClean="0"/>
          </a:p>
          <a:p>
            <a:pPr algn="r"/>
            <a:r>
              <a:rPr lang="sr-Cyrl-RS" sz="2000" dirty="0" smtClean="0"/>
              <a:t>Аристотел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4214818"/>
            <a:ext cx="2428892" cy="163121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 „</a:t>
            </a:r>
            <a:r>
              <a:rPr lang="sr-Cyrl-RS" sz="2000" dirty="0" smtClean="0"/>
              <a:t>Ни хаљину не ваља крпити,а камоли љубав. Боље је </a:t>
            </a:r>
            <a:r>
              <a:rPr lang="sr-Cyrl-RS" sz="2000" dirty="0" smtClean="0"/>
              <a:t>отићи”.</a:t>
            </a:r>
            <a:endParaRPr lang="sr-Cyrl-RS" sz="2000" dirty="0" smtClean="0"/>
          </a:p>
          <a:p>
            <a:pPr algn="r"/>
            <a:r>
              <a:rPr lang="sr-Cyrl-RS" sz="2000" dirty="0" smtClean="0"/>
              <a:t>Меша Селимовић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429256" y="714356"/>
            <a:ext cx="2643206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„</a:t>
            </a:r>
            <a:r>
              <a:rPr lang="sr-Cyrl-RS" sz="2000" dirty="0" smtClean="0"/>
              <a:t>Може ли се икада заборавити оно што се једном љубило?”</a:t>
            </a:r>
          </a:p>
          <a:p>
            <a:pPr algn="r"/>
            <a:r>
              <a:rPr lang="sr-Cyrl-RS" sz="2000" dirty="0" smtClean="0"/>
              <a:t>Жан Жак Русо</a:t>
            </a:r>
            <a:endParaRPr lang="en-US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286808" cy="6500858"/>
          </a:xfrm>
        </p:spPr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>
              <a:buFont typeface="Courier New" pitchFamily="49" charset="0"/>
              <a:buChar char="o"/>
            </a:pPr>
            <a:r>
              <a:rPr lang="sr-Cyrl-RS" sz="2800" dirty="0" smtClean="0"/>
              <a:t>Лота је још на мајчиној самрти обећана Алберту. Није могла да јој не испуни и ту жељу, поред оне да буде мајка браћи и сестрама. </a:t>
            </a:r>
          </a:p>
          <a:p>
            <a:pPr>
              <a:buFont typeface="Courier New" pitchFamily="49" charset="0"/>
              <a:buChar char="o"/>
            </a:pPr>
            <a:r>
              <a:rPr lang="sr-Cyrl-RS" sz="2800" dirty="0" smtClean="0"/>
              <a:t>Иако Алберт своју искрену љубав пема Лоти није исказивао ријечима, показивао је дјелима. </a:t>
            </a:r>
          </a:p>
          <a:p>
            <a:pPr>
              <a:buFont typeface="Courier New" pitchFamily="49" charset="0"/>
              <a:buChar char="o"/>
            </a:pPr>
            <a:r>
              <a:rPr lang="sr-Cyrl-RS" sz="2800" dirty="0" smtClean="0"/>
              <a:t>Читаоцу би могло да се учини да Алберт представља препреку искреној љубави...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571472" y="285728"/>
            <a:ext cx="7929618" cy="2643206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„</a:t>
            </a:r>
            <a:r>
              <a:rPr lang="sr-Cyrl-RS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Алберте, ти си био у соби. Мати је  чула да неко хода по соби, па је запитала ко је, а онда  затражила да приступиш к њој; погледала је тебе и мене утјешним погледом, умирена да ћемо бити срећни, заједно бити срећни”.</a:t>
            </a:r>
            <a:endParaRPr lang="en-US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322" y="0"/>
            <a:ext cx="9146322" cy="6858000"/>
          </a:xfrm>
        </p:spPr>
      </p:pic>
      <p:sp>
        <p:nvSpPr>
          <p:cNvPr id="9" name="TextBox 8"/>
          <p:cNvSpPr txBox="1"/>
          <p:nvPr/>
        </p:nvSpPr>
        <p:spPr>
          <a:xfrm>
            <a:off x="5214910" y="4919008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Алберт је упознао Лоту много прије Вертера. Заволио ју је и има пуно право на њу. Вертер је, такође, тога свјестан.</a:t>
            </a:r>
            <a:endParaRPr lang="en-US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642918"/>
            <a:ext cx="7901014" cy="571264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sr-Cyrl-RS" sz="2800" dirty="0" smtClean="0"/>
              <a:t>Алберт је замишљен  као Вертеров супарник. По свему је требао да буде негативан лик, али не може се тако окарактерисати.  Био је то млад, драг, паметан, образован и честит човјек. Пружао је стабилност и сигурност, уз њега, Лота је била вољена и цијењена.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8" name="Picture 7" descr="received_150605306291093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428976"/>
            <a:ext cx="3929090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357158" y="214290"/>
            <a:ext cx="3500462" cy="642942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100" dirty="0" smtClean="0"/>
              <a:t>Лота је лијепа, искрена, недужна, њежна жена; оличење женствености.  Воли природу, књижевност, дјецу и људе. Сензуална је, али зна да прилагоди осјећаје окружењу у ком се налази. Не жели се одупријети моралним кодексима друштва, упркос својим осјећањима.</a:t>
            </a:r>
            <a:r>
              <a:rPr lang="en-US" sz="2100" dirty="0" smtClean="0"/>
              <a:t> </a:t>
            </a:r>
            <a:endParaRPr lang="en-US" sz="2100" dirty="0"/>
          </a:p>
        </p:txBody>
      </p:sp>
      <p:pic>
        <p:nvPicPr>
          <p:cNvPr id="16" name="Picture 15" descr="received_65908457160505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14290"/>
            <a:ext cx="3693200" cy="37862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7" name="Horizontal Scroll 16"/>
          <p:cNvSpPr/>
          <p:nvPr/>
        </p:nvSpPr>
        <p:spPr>
          <a:xfrm>
            <a:off x="3714744" y="4000504"/>
            <a:ext cx="5072098" cy="26432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/>
              <a:t>Иако је  јако млада изгубила мајку, није тужна и огорчена. На свијет гледа с позитивне стране, са смијешком.  Све њене особине указују </a:t>
            </a:r>
            <a:r>
              <a:rPr lang="sr-Cyrl-RS" sz="2000" dirty="0" smtClean="0"/>
              <a:t>на то </a:t>
            </a:r>
            <a:r>
              <a:rPr lang="sr-Cyrl-RS" sz="2000" dirty="0" smtClean="0"/>
              <a:t>да </a:t>
            </a:r>
            <a:r>
              <a:rPr lang="sr-Cyrl-RS" sz="2000" dirty="0" smtClean="0"/>
              <a:t>ће бити пожртвована мајка и одана супруга.</a:t>
            </a:r>
            <a:endParaRPr lang="en-US" sz="20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0"/>
            <a:ext cx="8358246" cy="278605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/>
              <a:t>Породица је одувијек била основна друштвена јединица. У </a:t>
            </a:r>
            <a:r>
              <a:rPr lang="en-US" sz="2800" dirty="0" smtClean="0"/>
              <a:t>XVIII </a:t>
            </a:r>
            <a:r>
              <a:rPr lang="sr-Cyrl-RS" sz="2800" dirty="0" smtClean="0"/>
              <a:t>вијеку</a:t>
            </a:r>
            <a:r>
              <a:rPr lang="en-US" sz="2800" dirty="0" smtClean="0"/>
              <a:t> </a:t>
            </a:r>
            <a:r>
              <a:rPr lang="sr-Cyrl-RS" sz="2800" dirty="0" smtClean="0"/>
              <a:t>социјална епоха била је простор мушкарчеве </a:t>
            </a:r>
            <a:r>
              <a:rPr lang="sr-Cyrl-RS" sz="2800" dirty="0" smtClean="0"/>
              <a:t>доминације,</a:t>
            </a:r>
            <a:r>
              <a:rPr lang="sr-Latn-RS" sz="2800" dirty="0" smtClean="0"/>
              <a:t> </a:t>
            </a:r>
            <a:r>
              <a:rPr lang="sr-Cyrl-RS" sz="2800" dirty="0" smtClean="0"/>
              <a:t>који </a:t>
            </a:r>
            <a:r>
              <a:rPr lang="sr-Cyrl-RS" sz="2800" dirty="0" smtClean="0"/>
              <a:t>је допуштао већу пословну, политичку, приватну, па чак и љубавну слободу. Међутим, из дјела примјећујемо да је Алберт био одан и пожртвован супруг.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3071810"/>
            <a:ext cx="4500594" cy="35394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800" dirty="0" smtClean="0"/>
              <a:t>С друге стране, супруга је морала да буде тиха, послушна и да брине о својој породици, што је Лота и била. Њена оданост Алберту и поштовање задане ријечи доводи њен лик до савршенства.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429256" y="3071810"/>
            <a:ext cx="3500462" cy="3477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/>
              <a:t>Тада је и црква приписивала женама ћутњу и пасивну подложност мушкарцу. Одузето им је право избора мужа,  развод је био мушка повластица – жени је ускраћена сигурност унутар брака. Такође, искључене су из јавних дјелатности, проглашене мање вриједнима.</a:t>
            </a:r>
            <a:endParaRPr lang="en-US" sz="20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ceived_112229033483715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072197" cy="4143379"/>
          </a:xfrm>
          <a:prstGeom prst="rect">
            <a:avLst/>
          </a:prstGeom>
        </p:spPr>
      </p:pic>
      <p:pic>
        <p:nvPicPr>
          <p:cNvPr id="9" name="Picture 8" descr="received_24458265682899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3500438"/>
            <a:ext cx="6072198" cy="335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00826" y="857232"/>
            <a:ext cx="2428892" cy="193899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Добра и корисна жена морала је посједовати три добра: поштење, корисност </a:t>
            </a:r>
            <a:r>
              <a:rPr lang="sr-Cyrl-RS" sz="2000" smtClean="0"/>
              <a:t>и љепоту.</a:t>
            </a:r>
            <a:endParaRPr lang="en-US" sz="2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072494" cy="5143536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Данас, жена има сва права као мушкарац. Има апсолутну пословну, политичку и приватну слободу. Развод може да тражи жена, не само мушкарац. Живимо у добу гдје се радије купује ново, него поправља старо.</a:t>
            </a:r>
            <a:r>
              <a:rPr lang="en-US" dirty="0" smtClean="0"/>
              <a:t> </a:t>
            </a:r>
            <a:r>
              <a:rPr lang="sr-Cyrl-RS" dirty="0" smtClean="0"/>
              <a:t>Лота </a:t>
            </a:r>
            <a:r>
              <a:rPr lang="sr-Cyrl-RS" dirty="0" smtClean="0"/>
              <a:t>у  </a:t>
            </a:r>
            <a:r>
              <a:rPr lang="sr-Latn-RS" dirty="0" smtClean="0"/>
              <a:t>XXI </a:t>
            </a:r>
            <a:r>
              <a:rPr lang="sr-Cyrl-RS" dirty="0" smtClean="0"/>
              <a:t>вијека би ишла путем својих жеља, свога срца.</a:t>
            </a:r>
            <a:endParaRPr lang="en-US" dirty="0"/>
          </a:p>
        </p:txBody>
      </p:sp>
      <p:pic>
        <p:nvPicPr>
          <p:cNvPr id="1026" name="Picture 2" descr="C:\Users\nn fs1\Desktop\the_sorrows_of_young_wert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143248"/>
            <a:ext cx="4786346" cy="35290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ceived_18470211617297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570" y="142852"/>
            <a:ext cx="3500430" cy="41713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2910" y="500042"/>
            <a:ext cx="4286280" cy="34163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dirty="0" smtClean="0"/>
              <a:t>Иако је Алберт схватио Вертерове и Лотине узајамне осјећаје, није био љут. Напротив, био је смирен и сталожен. Према Вертеру је и даље показивао пријатељске односе, док је Лоти рекао да треба да престане да се виђа са Вертером.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4786322"/>
            <a:ext cx="4286280" cy="1938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dirty="0" smtClean="0"/>
              <a:t>Алберт </a:t>
            </a:r>
            <a:r>
              <a:rPr lang="sr-Latn-RS" sz="2400" dirty="0" smtClean="0"/>
              <a:t>XXI </a:t>
            </a:r>
            <a:r>
              <a:rPr lang="sr-Cyrl-RS" sz="2400" dirty="0" smtClean="0"/>
              <a:t>вијека  би вјероватно  био љут и прекинуо све односе са Вертером, можда чак и са Лотом.</a:t>
            </a:r>
            <a:endParaRPr lang="en-US" sz="2400" dirty="0"/>
          </a:p>
        </p:txBody>
      </p:sp>
      <p:sp>
        <p:nvSpPr>
          <p:cNvPr id="8" name="Down Arrow 7"/>
          <p:cNvSpPr/>
          <p:nvPr/>
        </p:nvSpPr>
        <p:spPr>
          <a:xfrm>
            <a:off x="1071538" y="4071942"/>
            <a:ext cx="642942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500298" y="4071942"/>
            <a:ext cx="642942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929058" y="4071942"/>
            <a:ext cx="642942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72198" y="5072074"/>
            <a:ext cx="235745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„</a:t>
            </a:r>
            <a:r>
              <a:rPr lang="sr-Cyrl-RS" sz="2000" dirty="0" smtClean="0"/>
              <a:t>Брак чини троје: љубав, повјерење и </a:t>
            </a:r>
            <a:r>
              <a:rPr lang="sr-Cyrl-RS" sz="2000" dirty="0" smtClean="0"/>
              <a:t>стрпљење”.</a:t>
            </a:r>
            <a:endParaRPr lang="sr-Cyrl-RS" sz="2000" dirty="0" smtClean="0"/>
          </a:p>
          <a:p>
            <a:pPr algn="r"/>
            <a:r>
              <a:rPr lang="sr-Cyrl-RS" sz="2000" dirty="0" smtClean="0"/>
              <a:t>Бранислав Нушић</a:t>
            </a:r>
            <a:endParaRPr lang="en-US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651</TotalTime>
  <Words>638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Consolas</vt:lpstr>
      <vt:lpstr>Corbel</vt:lpstr>
      <vt:lpstr>Courier New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nn fs1</dc:creator>
  <cp:lastModifiedBy>Dragan</cp:lastModifiedBy>
  <cp:revision>69</cp:revision>
  <dcterms:created xsi:type="dcterms:W3CDTF">2020-05-31T17:33:08Z</dcterms:created>
  <dcterms:modified xsi:type="dcterms:W3CDTF">2020-06-09T19:06:33Z</dcterms:modified>
</cp:coreProperties>
</file>