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C37D7DF-D847-436A-811B-3908CC6029AE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87882651-872D-45EC-9926-5E9537E6F6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2857496"/>
            <a:ext cx="6929433" cy="1285884"/>
          </a:xfrm>
        </p:spPr>
        <p:txBody>
          <a:bodyPr>
            <a:normAutofit/>
          </a:bodyPr>
          <a:lstStyle/>
          <a:p>
            <a:pPr algn="ctr"/>
            <a:r>
              <a:rPr lang="sr-Cyrl-CS" sz="3600" dirty="0" smtClean="0"/>
              <a:t>Јохан волфганг гете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786190"/>
            <a:ext cx="6529408" cy="631727"/>
          </a:xfrm>
        </p:spPr>
        <p:txBody>
          <a:bodyPr>
            <a:noAutofit/>
          </a:bodyPr>
          <a:lstStyle/>
          <a:p>
            <a:r>
              <a:rPr lang="sr-Cyrl-CS" sz="2400" dirty="0" smtClean="0"/>
              <a:t>(биографија и повезаност са ликом Вертера)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5929330"/>
            <a:ext cx="421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</a:t>
            </a:r>
            <a:r>
              <a:rPr lang="sr-Cyrl-R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ченик: </a:t>
            </a:r>
            <a:r>
              <a:rPr lang="sr-Cyrl-C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Дајана</a:t>
            </a:r>
            <a:r>
              <a:rPr lang="sr-Cyrl-C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Тодорић, </a:t>
            </a:r>
            <a:r>
              <a:rPr lang="sr-Latn-C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III1</a:t>
            </a:r>
            <a:endParaRPr lang="sr-Cyrl-RS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sr-Cyrl-R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</a:t>
            </a:r>
            <a:r>
              <a:rPr lang="sr-Cyrl-R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ентор: мр Сања Ђурић, проф.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571744"/>
            <a:ext cx="800105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400" dirty="0" smtClean="0"/>
              <a:t>“Јади младог Вертера” у контексту савременог доба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Јохан Волфганг Гете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5143536" cy="4572000"/>
          </a:xfrm>
        </p:spPr>
        <p:txBody>
          <a:bodyPr/>
          <a:lstStyle/>
          <a:p>
            <a:r>
              <a:rPr lang="sr-Cyrl-CS" dirty="0" smtClean="0"/>
              <a:t>Ни Гете, ни Вертер, не жале што је Вертер одлучио да дозволи да буде ухваћен у својој тузи, упркос посљедицама.</a:t>
            </a:r>
          </a:p>
          <a:p>
            <a:r>
              <a:rPr lang="sr-Cyrl-CS" dirty="0" smtClean="0"/>
              <a:t>Јохан Волфганг Гете умро је </a:t>
            </a:r>
            <a:r>
              <a:rPr lang="sr-Cyrl-CS" b="1" dirty="0" smtClean="0"/>
              <a:t>22. марта 1832. године у Вајмару</a:t>
            </a:r>
            <a:r>
              <a:rPr lang="sr-Cyrl-CS" dirty="0" smtClean="0"/>
              <a:t>.</a:t>
            </a:r>
            <a:endParaRPr lang="en-US" dirty="0"/>
          </a:p>
        </p:txBody>
      </p:sp>
      <p:pic>
        <p:nvPicPr>
          <p:cNvPr id="4" name="Picture 3" descr="Johan-Volfgang-G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14290"/>
            <a:ext cx="723260" cy="87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1-goethe-werther-gran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571876"/>
            <a:ext cx="2031368" cy="289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3-goethe-werther-gran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643050"/>
            <a:ext cx="2286000" cy="1488440"/>
          </a:xfrm>
          <a:prstGeom prst="rect">
            <a:avLst/>
          </a:prstGeom>
        </p:spPr>
      </p:pic>
      <p:pic>
        <p:nvPicPr>
          <p:cNvPr id="8" name="Picture 7" descr="germany-thuringia-weimar-goethe-schiller-monument-a-bronce-double-KAWR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3714752"/>
            <a:ext cx="3500462" cy="272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14414" y="6143644"/>
            <a:ext cx="350046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1200" b="1" i="1" dirty="0" smtClean="0"/>
              <a:t>Goethe-Schiller monument</a:t>
            </a:r>
            <a:endParaRPr lang="en-US" sz="1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000240"/>
            <a:ext cx="7485512" cy="1096962"/>
          </a:xfrm>
        </p:spPr>
        <p:txBody>
          <a:bodyPr>
            <a:normAutofit/>
          </a:bodyPr>
          <a:lstStyle/>
          <a:p>
            <a:pPr algn="ctr"/>
            <a:r>
              <a:rPr lang="sr-Cyrl-CS" sz="4400" b="1" dirty="0" smtClean="0"/>
              <a:t>ХВАЛА НА ПАЖЊИ!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500042"/>
            <a:ext cx="7486650" cy="471478"/>
          </a:xfrm>
        </p:spPr>
        <p:txBody>
          <a:bodyPr/>
          <a:lstStyle/>
          <a:p>
            <a:pPr algn="ctr">
              <a:buNone/>
            </a:pPr>
            <a:r>
              <a:rPr lang="sr-Cyrl-CS" i="1" dirty="0" smtClean="0"/>
              <a:t>“Нема сунца без светлости, ни човека без љубави”.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857232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b="1" i="1" dirty="0" smtClean="0"/>
              <a:t>- Јохан Волфганг Гете</a:t>
            </a:r>
            <a:endParaRPr lang="en-US" sz="1200" b="1" i="1" dirty="0"/>
          </a:p>
        </p:txBody>
      </p:sp>
      <p:pic>
        <p:nvPicPr>
          <p:cNvPr id="7" name="Picture 6" descr="Johan-Volfgang-Ge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357562"/>
            <a:ext cx="2581271" cy="3134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85512" cy="673120"/>
          </a:xfrm>
        </p:spPr>
        <p:txBody>
          <a:bodyPr/>
          <a:lstStyle/>
          <a:p>
            <a:r>
              <a:rPr lang="sr-Cyrl-CS" dirty="0" smtClean="0"/>
              <a:t>Јохан Волфганг Гете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00200"/>
            <a:ext cx="7815291" cy="4572000"/>
          </a:xfrm>
        </p:spPr>
        <p:txBody>
          <a:bodyPr/>
          <a:lstStyle/>
          <a:p>
            <a:r>
              <a:rPr lang="sr-Cyrl-CS" dirty="0" smtClean="0"/>
              <a:t>Рођен је </a:t>
            </a:r>
            <a:r>
              <a:rPr lang="sr-Cyrl-CS" u="sng" dirty="0" smtClean="0"/>
              <a:t>28. августа 1749. године</a:t>
            </a:r>
            <a:r>
              <a:rPr lang="sr-Cyrl-CS" dirty="0" smtClean="0"/>
              <a:t> у </a:t>
            </a:r>
            <a:r>
              <a:rPr lang="sr-Cyrl-CS" dirty="0" smtClean="0"/>
              <a:t>Франкфурту.</a:t>
            </a:r>
            <a:endParaRPr lang="sr-Cyrl-CS" dirty="0" smtClean="0"/>
          </a:p>
          <a:p>
            <a:r>
              <a:rPr lang="sr-Cyrl-CS" dirty="0" smtClean="0"/>
              <a:t>Похађао је Универзитет у Лајпцигу, гдје је студирао право. </a:t>
            </a:r>
          </a:p>
          <a:p>
            <a:r>
              <a:rPr lang="sr-Cyrl-CS" dirty="0" smtClean="0"/>
              <a:t>У Стразбуру је завршио студије и упознао </a:t>
            </a:r>
            <a:r>
              <a:rPr lang="sr-Cyrl-CS" u="sng" dirty="0" smtClean="0"/>
              <a:t>Хердера</a:t>
            </a:r>
            <a:r>
              <a:rPr lang="sr-Cyrl-CS" dirty="0" smtClean="0"/>
              <a:t>. Под његовим утицајем, Гете почиње да се интересује за </a:t>
            </a:r>
            <a:r>
              <a:rPr lang="sr-Cyrl-CS" u="sng" dirty="0" smtClean="0"/>
              <a:t>поезију народног предања</a:t>
            </a:r>
            <a:r>
              <a:rPr lang="sr-Cyrl-CS" dirty="0" smtClean="0"/>
              <a:t> и за </a:t>
            </a:r>
            <a:r>
              <a:rPr lang="sr-Cyrl-CS" u="sng" dirty="0" smtClean="0"/>
              <a:t>њемачку националну прошлост</a:t>
            </a:r>
            <a:r>
              <a:rPr lang="sr-Cyrl-CS" dirty="0" smtClean="0"/>
              <a:t>.</a:t>
            </a:r>
          </a:p>
          <a:p>
            <a:r>
              <a:rPr lang="sr-Cyrl-CS" dirty="0" smtClean="0"/>
              <a:t>Гете </a:t>
            </a:r>
            <a:r>
              <a:rPr lang="sr-Latn-CS" dirty="0" smtClean="0"/>
              <a:t> </a:t>
            </a:r>
            <a:r>
              <a:rPr lang="sr-Cyrl-CS" dirty="0" smtClean="0"/>
              <a:t>је био један од зачетника покрета </a:t>
            </a:r>
            <a:r>
              <a:rPr lang="sr-Cyrl-CS" b="1" i="1" dirty="0" smtClean="0"/>
              <a:t>“</a:t>
            </a:r>
            <a:r>
              <a:rPr lang="sr-Latn-CS" b="1" i="1" dirty="0" smtClean="0"/>
              <a:t>Sturm und Drang”</a:t>
            </a:r>
            <a:r>
              <a:rPr lang="sr-Cyrl-CS" b="1" i="1" dirty="0" smtClean="0"/>
              <a:t>.</a:t>
            </a:r>
            <a:endParaRPr lang="sr-Cyrl-CS" dirty="0" smtClean="0"/>
          </a:p>
        </p:txBody>
      </p:sp>
      <p:pic>
        <p:nvPicPr>
          <p:cNvPr id="4" name="Picture 3" descr="Johan-Volfgang-G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723883" cy="87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ge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143380"/>
            <a:ext cx="242889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 rot="616371">
            <a:off x="428596" y="5072074"/>
            <a:ext cx="4714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sr-Latn-C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Sturm und Drang</a:t>
            </a:r>
            <a:endParaRPr lang="en-US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7486650" cy="4572000"/>
          </a:xfrm>
        </p:spPr>
        <p:txBody>
          <a:bodyPr/>
          <a:lstStyle/>
          <a:p>
            <a:r>
              <a:rPr lang="sr-Cyrl-CS" dirty="0" smtClean="0"/>
              <a:t>1771. године ради у Франкфурту и издаје књижевни часопис </a:t>
            </a:r>
            <a:r>
              <a:rPr lang="sr-Latn-CS" b="1" i="1" dirty="0" smtClean="0"/>
              <a:t>“Gec fon Berlihingen“.</a:t>
            </a:r>
          </a:p>
          <a:p>
            <a:r>
              <a:rPr lang="sr-Latn-CS" dirty="0" smtClean="0"/>
              <a:t>1772. </a:t>
            </a:r>
            <a:r>
              <a:rPr lang="sr-Cyrl-CS" dirty="0" smtClean="0"/>
              <a:t>године</a:t>
            </a:r>
            <a:r>
              <a:rPr lang="sr-Latn-CS" dirty="0" smtClean="0"/>
              <a:t>,</a:t>
            </a:r>
            <a:r>
              <a:rPr lang="sr-Cyrl-CS" dirty="0" smtClean="0"/>
              <a:t> на балу</a:t>
            </a:r>
            <a:r>
              <a:rPr lang="sr-Latn-CS" dirty="0" smtClean="0"/>
              <a:t>,</a:t>
            </a:r>
            <a:r>
              <a:rPr lang="sr-Cyrl-CS" dirty="0" smtClean="0"/>
              <a:t> упознаје </a:t>
            </a:r>
            <a:r>
              <a:rPr lang="sr-Cyrl-CS" u="sng" dirty="0" smtClean="0"/>
              <a:t>Шарлоту Баф</a:t>
            </a:r>
            <a:r>
              <a:rPr lang="sr-Cyrl-CS" dirty="0" smtClean="0"/>
              <a:t> (</a:t>
            </a:r>
            <a:r>
              <a:rPr lang="sr-Latn-CS" i="1" dirty="0" smtClean="0"/>
              <a:t>Charlotte Buff), </a:t>
            </a:r>
            <a:r>
              <a:rPr lang="sr-Cyrl-CS" dirty="0" smtClean="0"/>
              <a:t>вјереницу Кристијана Кестнера. Гете се заљубљује у Шарлоту. Тај љубавни троугао га инспирише.</a:t>
            </a:r>
          </a:p>
          <a:p>
            <a:r>
              <a:rPr lang="sr-Cyrl-CS" dirty="0" smtClean="0"/>
              <a:t>Шарлота кроз Гетеа постаје бесмртна, на основу ње настаје лик </a:t>
            </a:r>
            <a:r>
              <a:rPr lang="sr-Cyrl-CS" b="1" dirty="0" smtClean="0"/>
              <a:t>Лоте</a:t>
            </a:r>
            <a:r>
              <a:rPr lang="sr-Cyrl-CS" dirty="0" smtClean="0"/>
              <a:t> у роману </a:t>
            </a:r>
            <a:r>
              <a:rPr lang="sr-Cyrl-CS" b="1" i="1" dirty="0" smtClean="0"/>
              <a:t>“Јади младог Вертера”.</a:t>
            </a:r>
            <a:endParaRPr lang="en-US" dirty="0"/>
          </a:p>
        </p:txBody>
      </p:sp>
      <p:pic>
        <p:nvPicPr>
          <p:cNvPr id="4" name="Picture 3" descr="Johan-Volfgang-G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14290"/>
            <a:ext cx="723260" cy="87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57224" y="57148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/>
              <a:t>Јохан Волфганг Гете</a:t>
            </a:r>
            <a:endParaRPr lang="en-US" sz="2800" dirty="0"/>
          </a:p>
        </p:txBody>
      </p:sp>
      <p:pic>
        <p:nvPicPr>
          <p:cNvPr id="8" name="Picture 7" descr="charlotte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714752"/>
            <a:ext cx="2000264" cy="28460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3702" y="6596390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1050" b="1" i="1" dirty="0" smtClean="0"/>
              <a:t>Charlotte Buff</a:t>
            </a:r>
            <a:endParaRPr lang="en-US" sz="1050" b="1" i="1" dirty="0"/>
          </a:p>
        </p:txBody>
      </p:sp>
      <p:pic>
        <p:nvPicPr>
          <p:cNvPr id="10" name="Picture 9" descr="charlotte-von-stein-and-johann-wolfgang-von-goethe-german-school-c179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143380"/>
            <a:ext cx="3286148" cy="219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Јохан Волфганг Гете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7486650" cy="4572000"/>
          </a:xfrm>
        </p:spPr>
        <p:txBody>
          <a:bodyPr/>
          <a:lstStyle/>
          <a:p>
            <a:r>
              <a:rPr lang="sr-Cyrl-CS" dirty="0" smtClean="0"/>
              <a:t>1774. године издаје роман </a:t>
            </a:r>
            <a:r>
              <a:rPr lang="sr-Cyrl-CS" b="1" i="1" dirty="0" smtClean="0"/>
              <a:t>“Јади младог Вертера”</a:t>
            </a:r>
            <a:r>
              <a:rPr lang="sr-Cyrl-CS" dirty="0" smtClean="0"/>
              <a:t>. То је и доба када Гете постаје познат и успјешан.</a:t>
            </a:r>
          </a:p>
          <a:p>
            <a:r>
              <a:rPr lang="sr-Cyrl-CS" b="1" i="1" dirty="0" smtClean="0"/>
              <a:t> </a:t>
            </a:r>
            <a:r>
              <a:rPr lang="sr-Cyrl-CS" dirty="0" smtClean="0"/>
              <a:t>Дјело је </a:t>
            </a:r>
            <a:r>
              <a:rPr lang="sr-Cyrl-CS" u="sng" dirty="0" err="1" smtClean="0"/>
              <a:t>полуаутобиографско</a:t>
            </a:r>
            <a:r>
              <a:rPr lang="sr-Cyrl-CS" dirty="0" smtClean="0"/>
              <a:t>. </a:t>
            </a:r>
          </a:p>
          <a:p>
            <a:r>
              <a:rPr lang="sr-Cyrl-CS" dirty="0" smtClean="0"/>
              <a:t>Вертер, попут Гетеа, потиче из богате породице. Након дипломирања долази у оближњи град да започне </a:t>
            </a:r>
            <a:r>
              <a:rPr lang="sr-Cyrl-CS" dirty="0" smtClean="0"/>
              <a:t>каријеру</a:t>
            </a:r>
            <a:r>
              <a:rPr lang="sr-Latn-RS" dirty="0" smtClean="0"/>
              <a:t>,</a:t>
            </a:r>
            <a:r>
              <a:rPr lang="sr-Cyrl-CS" dirty="0" smtClean="0"/>
              <a:t> </a:t>
            </a:r>
            <a:r>
              <a:rPr lang="sr-Cyrl-CS" dirty="0" smtClean="0"/>
              <a:t>гдје се заљубљује у Лоту (Шарлоту) која га на крају обавјештава да се не смије надати њеној љубави. </a:t>
            </a:r>
          </a:p>
        </p:txBody>
      </p:sp>
      <p:pic>
        <p:nvPicPr>
          <p:cNvPr id="4" name="Picture 3" descr="Johan-Volfgang-G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14290"/>
            <a:ext cx="723260" cy="87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Werther-eff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71942"/>
            <a:ext cx="38100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3929066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sz="2000" dirty="0" smtClean="0"/>
              <a:t>  Вертер пресуђује себи, то је нешто што га разликује од Гетеа који наставља са животом.</a:t>
            </a:r>
            <a:endParaRPr lang="en-US" sz="2000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5072074"/>
            <a:ext cx="2000264" cy="150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Јохан Волфганг Гете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7486650" cy="4572000"/>
          </a:xfrm>
        </p:spPr>
        <p:txBody>
          <a:bodyPr/>
          <a:lstStyle/>
          <a:p>
            <a:r>
              <a:rPr lang="sr-Cyrl-CS" dirty="0" smtClean="0"/>
              <a:t>Исте године када је објављено дјело, Гете се вјери са </a:t>
            </a:r>
            <a:r>
              <a:rPr lang="sr-Cyrl-CS" b="1" dirty="0" smtClean="0"/>
              <a:t>Елизабет Шенеман </a:t>
            </a:r>
            <a:r>
              <a:rPr lang="sr-Cyrl-CS" dirty="0" smtClean="0"/>
              <a:t>(Лили из његових пјесама). Након неколико мјесеци Гете раскида вјеридбу.</a:t>
            </a:r>
          </a:p>
          <a:p>
            <a:endParaRPr lang="sr-Cyrl-CS" dirty="0" smtClean="0"/>
          </a:p>
        </p:txBody>
      </p:sp>
      <p:pic>
        <p:nvPicPr>
          <p:cNvPr id="4" name="Picture 3" descr="Johan-Volfgang-G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14290"/>
            <a:ext cx="723260" cy="87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harlotte-albertine-ernestine-von-stein-1742-1827-freundin-goethes-G5G9C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143117"/>
            <a:ext cx="1766919" cy="2759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2357430"/>
            <a:ext cx="650085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 </a:t>
            </a:r>
            <a:r>
              <a:rPr lang="sr-Cyrl-CS" sz="2000" dirty="0" smtClean="0"/>
              <a:t>На позив војводе </a:t>
            </a:r>
            <a:r>
              <a:rPr lang="sr-Cyrl-CS" sz="2000" u="sng" dirty="0" smtClean="0"/>
              <a:t>Карла Августа</a:t>
            </a:r>
            <a:r>
              <a:rPr lang="sr-Cyrl-CS" sz="2000" dirty="0" smtClean="0"/>
              <a:t>, отишао је 1775. године у Вајмар гдје је обављао низ политичких послова. </a:t>
            </a:r>
          </a:p>
          <a:p>
            <a:pPr>
              <a:buFont typeface="Wingdings" pitchFamily="2" charset="2"/>
              <a:buChar char="§"/>
            </a:pPr>
            <a:r>
              <a:rPr lang="sr-Cyrl-CS" sz="2000" dirty="0"/>
              <a:t> </a:t>
            </a:r>
            <a:r>
              <a:rPr lang="sr-Cyrl-CS" sz="2000" dirty="0" smtClean="0"/>
              <a:t>Упознаје </a:t>
            </a:r>
            <a:r>
              <a:rPr lang="sr-Cyrl-CS" sz="2000" b="1" dirty="0" smtClean="0"/>
              <a:t>Шарлоту фон Штајн </a:t>
            </a:r>
            <a:r>
              <a:rPr lang="sr-Latn-CS" sz="2000" i="1" dirty="0" smtClean="0"/>
              <a:t>(Charlotte von Stein)</a:t>
            </a:r>
            <a:r>
              <a:rPr lang="sr-Cyrl-CS" sz="2000" dirty="0" smtClean="0"/>
              <a:t> којој посвећује </a:t>
            </a:r>
            <a:r>
              <a:rPr lang="sr-Cyrl-CS" sz="2000" u="sng" dirty="0" smtClean="0"/>
              <a:t>1700 писама.</a:t>
            </a:r>
            <a:endParaRPr lang="sr-Cyrl-C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8" name="Picture 7" descr="220px-Karl_august_von_sachsen-weim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214818"/>
            <a:ext cx="1732854" cy="2331477"/>
          </a:xfrm>
          <a:prstGeom prst="rect">
            <a:avLst/>
          </a:prstGeom>
        </p:spPr>
      </p:pic>
      <p:pic>
        <p:nvPicPr>
          <p:cNvPr id="9" name="Picture 8" descr="5d0223b52100003711edd73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4572008"/>
            <a:ext cx="3633794" cy="1816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0892" y="4714884"/>
            <a:ext cx="1785950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1100" b="1" i="1" dirty="0" smtClean="0"/>
              <a:t>Charlotte von Stein</a:t>
            </a:r>
            <a:endParaRPr lang="en-US" sz="11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6500834"/>
            <a:ext cx="1714512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1100" b="1" i="1" dirty="0" smtClean="0"/>
              <a:t>Karl August</a:t>
            </a:r>
            <a:endParaRPr lang="en-US" sz="11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6286520"/>
            <a:ext cx="364333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1100" b="1" i="1" dirty="0" smtClean="0"/>
              <a:t>Вајмар</a:t>
            </a:r>
            <a:endParaRPr lang="en-US" sz="11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Јохан Волфганг Гете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7486650" cy="4572000"/>
          </a:xfrm>
        </p:spPr>
        <p:txBody>
          <a:bodyPr/>
          <a:lstStyle/>
          <a:p>
            <a:r>
              <a:rPr lang="sr-Cyrl-CS" dirty="0" smtClean="0"/>
              <a:t>Од 1776. до 1788. године је путовао Италијом.</a:t>
            </a:r>
          </a:p>
          <a:p>
            <a:r>
              <a:rPr lang="sr-Cyrl-CS" dirty="0" smtClean="0"/>
              <a:t>Након повратка из Италије објављен је његов научни рад  </a:t>
            </a:r>
            <a:r>
              <a:rPr lang="sr-Cyrl-CS" b="1" dirty="0" smtClean="0"/>
              <a:t>Метаморфоза биљака.</a:t>
            </a:r>
          </a:p>
          <a:p>
            <a:r>
              <a:rPr lang="sr-Cyrl-CS" b="1" dirty="0" smtClean="0"/>
              <a:t>“Из мог живота: чињенице и фиксија” </a:t>
            </a:r>
            <a:r>
              <a:rPr lang="sr-Cyrl-CS" dirty="0" smtClean="0"/>
              <a:t>је Гетеова псеудо-аутобиографија у којој је писао о свом путовању у Италију.</a:t>
            </a:r>
          </a:p>
          <a:p>
            <a:r>
              <a:rPr lang="sr-Cyrl-CS" dirty="0" smtClean="0"/>
              <a:t>Најзначајније </a:t>
            </a:r>
            <a:r>
              <a:rPr lang="sr-Cyrl-CS" dirty="0" err="1" smtClean="0"/>
              <a:t>дјело</a:t>
            </a:r>
            <a:r>
              <a:rPr lang="sr-Latn-RS" dirty="0" smtClean="0"/>
              <a:t>,</a:t>
            </a:r>
            <a:r>
              <a:rPr lang="sr-Cyrl-CS" dirty="0" smtClean="0"/>
              <a:t> </a:t>
            </a:r>
            <a:r>
              <a:rPr lang="sr-Cyrl-CS" dirty="0" smtClean="0"/>
              <a:t>на пољу </a:t>
            </a:r>
            <a:r>
              <a:rPr lang="sr-Cyrl-CS" dirty="0" smtClean="0"/>
              <a:t>науке</a:t>
            </a:r>
            <a:r>
              <a:rPr lang="sr-Latn-RS" dirty="0" smtClean="0"/>
              <a:t>,</a:t>
            </a:r>
            <a:r>
              <a:rPr lang="sr-Cyrl-CS" dirty="0" smtClean="0"/>
              <a:t> </a:t>
            </a:r>
            <a:r>
              <a:rPr lang="sr-Cyrl-CS" b="1" dirty="0" smtClean="0"/>
              <a:t>Гетеова </a:t>
            </a:r>
            <a:r>
              <a:rPr lang="sr-Latn-RS" b="1" dirty="0" smtClean="0"/>
              <a:t>je </a:t>
            </a:r>
            <a:r>
              <a:rPr lang="sr-Cyrl-CS" b="1" dirty="0" smtClean="0"/>
              <a:t>теорија </a:t>
            </a:r>
            <a:r>
              <a:rPr lang="sr-Cyrl-CS" b="1" dirty="0" smtClean="0"/>
              <a:t>боја</a:t>
            </a:r>
            <a:r>
              <a:rPr lang="sr-Cyrl-CS" dirty="0" smtClean="0"/>
              <a:t>. О свом </a:t>
            </a:r>
            <a:r>
              <a:rPr lang="sr-Cyrl-CS" dirty="0" smtClean="0"/>
              <a:t>раду</a:t>
            </a:r>
            <a:r>
              <a:rPr lang="sr-Latn-RS" dirty="0" smtClean="0"/>
              <a:t>,</a:t>
            </a:r>
            <a:r>
              <a:rPr lang="sr-Cyrl-CS" dirty="0" smtClean="0"/>
              <a:t> </a:t>
            </a:r>
            <a:r>
              <a:rPr lang="sr-Cyrl-CS" dirty="0" smtClean="0"/>
              <a:t>на </a:t>
            </a:r>
            <a:r>
              <a:rPr lang="sr-Cyrl-CS" dirty="0" smtClean="0"/>
              <a:t>бојама</a:t>
            </a:r>
            <a:r>
              <a:rPr lang="sr-Latn-RS" dirty="0" smtClean="0"/>
              <a:t>,</a:t>
            </a:r>
            <a:r>
              <a:rPr lang="sr-Cyrl-CS" dirty="0" smtClean="0"/>
              <a:t> </a:t>
            </a:r>
            <a:r>
              <a:rPr lang="sr-Cyrl-CS" dirty="0" smtClean="0"/>
              <a:t>једном је рекао: </a:t>
            </a:r>
            <a:endParaRPr lang="en-US" dirty="0"/>
          </a:p>
        </p:txBody>
      </p:sp>
      <p:pic>
        <p:nvPicPr>
          <p:cNvPr id="4" name="Picture 3" descr="Johan-Volfgang-G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14290"/>
            <a:ext cx="723260" cy="87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4143380"/>
            <a:ext cx="4643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i="1" dirty="0" smtClean="0"/>
              <a:t>“То да сам ја једина особа овог вијека која има прави увид у </a:t>
            </a:r>
            <a:r>
              <a:rPr lang="sr-Cyrl-CS" sz="2000" i="1" dirty="0" smtClean="0"/>
              <a:t>науку</a:t>
            </a:r>
            <a:r>
              <a:rPr lang="sr-Latn-RS" sz="2000" i="1" dirty="0" smtClean="0"/>
              <a:t>,</a:t>
            </a:r>
            <a:r>
              <a:rPr lang="sr-Cyrl-CS" sz="2000" i="1" dirty="0" smtClean="0"/>
              <a:t> </a:t>
            </a:r>
            <a:r>
              <a:rPr lang="sr-Cyrl-CS" sz="2000" i="1" dirty="0" smtClean="0"/>
              <a:t>боја је зато што сам поносан на то и то је оно што ми даје осјећај да сам многе надмашио”.</a:t>
            </a:r>
            <a:endParaRPr lang="en-US" sz="2000" i="1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929066"/>
            <a:ext cx="2338755" cy="2786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Јохан Волфганг Гете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7486650" cy="4572000"/>
          </a:xfrm>
        </p:spPr>
        <p:txBody>
          <a:bodyPr/>
          <a:lstStyle/>
          <a:p>
            <a:r>
              <a:rPr lang="sr-Cyrl-CS" dirty="0" smtClean="0"/>
              <a:t>Гетеово ремек дјело је </a:t>
            </a:r>
            <a:r>
              <a:rPr lang="sr-Cyrl-CS" b="1" dirty="0" smtClean="0"/>
              <a:t>Фауст</a:t>
            </a:r>
            <a:r>
              <a:rPr lang="sr-Cyrl-CS" dirty="0" smtClean="0"/>
              <a:t>, који се фокусира на потрагу за смислом постојања и душе. Оригинална публикација 1790. године носила је назив </a:t>
            </a:r>
            <a:r>
              <a:rPr lang="sr-Latn-CS" b="1" i="1" dirty="0" smtClean="0"/>
              <a:t>“Faust: Fragment”</a:t>
            </a:r>
            <a:r>
              <a:rPr lang="sr-Latn-CS" dirty="0" smtClean="0"/>
              <a:t>. </a:t>
            </a:r>
          </a:p>
          <a:p>
            <a:r>
              <a:rPr lang="sr-Cyrl-CS" dirty="0" smtClean="0"/>
              <a:t>Фауст</a:t>
            </a:r>
            <a:r>
              <a:rPr lang="sr-Cyrl-CS" b="1" dirty="0" smtClean="0"/>
              <a:t> </a:t>
            </a:r>
            <a:r>
              <a:rPr lang="sr-Cyrl-CS" dirty="0" smtClean="0"/>
              <a:t>је убрзо постао опсесија </a:t>
            </a:r>
            <a:r>
              <a:rPr lang="sr-Cyrl-CS" dirty="0" smtClean="0"/>
              <a:t>Гете</a:t>
            </a:r>
            <a:r>
              <a:rPr lang="sr-Cyrl-RS" dirty="0" smtClean="0"/>
              <a:t>у,</a:t>
            </a:r>
            <a:r>
              <a:rPr lang="sr-Cyrl-CS" dirty="0" smtClean="0"/>
              <a:t> </a:t>
            </a:r>
            <a:r>
              <a:rPr lang="sr-Cyrl-CS" dirty="0" smtClean="0"/>
              <a:t>који је цијелу драму радио више од 60 година, а завршни нацрт је завршио само неколико мјесеци прије смрти.</a:t>
            </a:r>
            <a:endParaRPr lang="en-US" dirty="0"/>
          </a:p>
        </p:txBody>
      </p:sp>
      <p:pic>
        <p:nvPicPr>
          <p:cNvPr id="4" name="Picture 3" descr="Johan-Volfgang-G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723260" cy="87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Goethe_Faust_I_18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643314"/>
            <a:ext cx="3627566" cy="2398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6000768"/>
            <a:ext cx="364333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sz="1100" b="1" i="1" dirty="0" smtClean="0"/>
              <a:t>Faust</a:t>
            </a:r>
            <a:endParaRPr lang="en-US" sz="1100" b="1" i="1" dirty="0"/>
          </a:p>
        </p:txBody>
      </p:sp>
      <p:pic>
        <p:nvPicPr>
          <p:cNvPr id="7" name="Picture 6" descr="faust-johann-wolfgang-von-goethe-a-tragedy-1870-period-costume-magical-CF81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357562"/>
            <a:ext cx="2173754" cy="303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Јохан Волфганг Гете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7486650" cy="4572000"/>
          </a:xfrm>
        </p:spPr>
        <p:txBody>
          <a:bodyPr/>
          <a:lstStyle/>
          <a:p>
            <a:r>
              <a:rPr lang="sr-Cyrl-CS" dirty="0" smtClean="0"/>
              <a:t>У дјелу </a:t>
            </a:r>
            <a:r>
              <a:rPr lang="sr-Cyrl-CS" b="1" i="1" dirty="0" smtClean="0"/>
              <a:t>“Јади младог Вертера”</a:t>
            </a:r>
            <a:r>
              <a:rPr lang="sr-Cyrl-CS" dirty="0" smtClean="0"/>
              <a:t>, Гете прихвата идеју да су ум и тијело различити ентитети. Приказује емоцију и интелект као сукобљене и непомирљиве силе.</a:t>
            </a:r>
          </a:p>
          <a:p>
            <a:r>
              <a:rPr lang="sr-Cyrl-CS" dirty="0" smtClean="0"/>
              <a:t>Користећи лик Вертера за утјеловљење емоција, залаже се за </a:t>
            </a:r>
            <a:r>
              <a:rPr lang="sr-Cyrl-CS" u="sng" dirty="0" smtClean="0"/>
              <a:t>љепоту страсног постојања над рационалним и смртоносним утицајем интелекта</a:t>
            </a:r>
            <a:r>
              <a:rPr lang="sr-Cyrl-CS" dirty="0" smtClean="0"/>
              <a:t>.</a:t>
            </a:r>
          </a:p>
        </p:txBody>
      </p:sp>
      <p:pic>
        <p:nvPicPr>
          <p:cNvPr id="4" name="Picture 3" descr="Johan-Volfgang-G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14290"/>
            <a:ext cx="723260" cy="87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58" y="3500438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sz="2000" dirty="0" smtClean="0"/>
              <a:t>  Вертер дозвољава себи </a:t>
            </a:r>
            <a:r>
              <a:rPr lang="sr-Cyrl-CS" sz="2000" dirty="0" smtClean="0"/>
              <a:t>да, </a:t>
            </a:r>
            <a:r>
              <a:rPr lang="sr-Cyrl-CS" sz="2000" dirty="0" smtClean="0"/>
              <a:t>у    </a:t>
            </a:r>
            <a:r>
              <a:rPr lang="sr-Cyrl-CS" sz="2000" dirty="0" smtClean="0"/>
              <a:t>потпуности, </a:t>
            </a:r>
            <a:r>
              <a:rPr lang="sr-Cyrl-CS" sz="2000" dirty="0" smtClean="0"/>
              <a:t>буде контролисан својим страстима и жељама, одбацује било какво </a:t>
            </a:r>
            <a:r>
              <a:rPr lang="sr-Cyrl-CS" sz="2000" dirty="0" smtClean="0"/>
              <a:t>расположење, </a:t>
            </a:r>
            <a:r>
              <a:rPr lang="sr-Cyrl-CS" sz="2000" dirty="0" smtClean="0"/>
              <a:t>које му пружа сопствени ум или савјети пријатеља.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6" name="Picture 5" descr="mlkadi-ver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214686"/>
            <a:ext cx="2571768" cy="3361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Јохан Волфганг Гете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7486650" cy="4572000"/>
          </a:xfrm>
        </p:spPr>
        <p:txBody>
          <a:bodyPr/>
          <a:lstStyle/>
          <a:p>
            <a:r>
              <a:rPr lang="sr-Cyrl-CS" dirty="0" smtClean="0"/>
              <a:t>Гете показује вриједност одабира емоције над разумом самим својим писањем. </a:t>
            </a:r>
            <a:r>
              <a:rPr lang="sr-Cyrl-CS" b="1" dirty="0" smtClean="0"/>
              <a:t>Најљепши</a:t>
            </a:r>
            <a:r>
              <a:rPr lang="sr-Cyrl-CS" dirty="0" smtClean="0"/>
              <a:t> језик књиге </a:t>
            </a:r>
            <a:r>
              <a:rPr lang="sr-Cyrl-CS" dirty="0" smtClean="0"/>
              <a:t>долази, </a:t>
            </a:r>
            <a:r>
              <a:rPr lang="sr-Cyrl-CS" dirty="0" smtClean="0"/>
              <a:t>у </a:t>
            </a:r>
            <a:r>
              <a:rPr lang="sr-Cyrl-CS" dirty="0" smtClean="0"/>
              <a:t>тренуцима, </a:t>
            </a:r>
            <a:r>
              <a:rPr lang="sr-Cyrl-CS" dirty="0" smtClean="0"/>
              <a:t>када је Вертер </a:t>
            </a:r>
            <a:r>
              <a:rPr lang="sr-Cyrl-CS" u="sng" dirty="0" smtClean="0"/>
              <a:t>заокупљен емоцијама</a:t>
            </a:r>
            <a:r>
              <a:rPr lang="sr-Cyrl-CS" dirty="0" smtClean="0"/>
              <a:t>.</a:t>
            </a:r>
          </a:p>
          <a:p>
            <a:r>
              <a:rPr lang="sr-Cyrl-CS" dirty="0" smtClean="0"/>
              <a:t> Насупрот томе, текст постаје </a:t>
            </a:r>
            <a:r>
              <a:rPr lang="sr-Cyrl-CS" b="1" dirty="0" smtClean="0"/>
              <a:t>благ</a:t>
            </a:r>
            <a:r>
              <a:rPr lang="sr-Cyrl-CS" dirty="0" smtClean="0"/>
              <a:t> кад се убаци фиктивни уредник који нуди </a:t>
            </a:r>
            <a:r>
              <a:rPr lang="sr-Cyrl-CS" u="sng" dirty="0" smtClean="0"/>
              <a:t>потпуно интелектуални поглед</a:t>
            </a:r>
            <a:r>
              <a:rPr lang="sr-Cyrl-CS" dirty="0" smtClean="0"/>
              <a:t>.Овај контраст сугерише да се </a:t>
            </a:r>
            <a:r>
              <a:rPr lang="sr-Cyrl-CS" u="sng" dirty="0" smtClean="0"/>
              <a:t>љепота у животу треба пронаћи у страсти, а не у интелекту.</a:t>
            </a:r>
            <a:endParaRPr lang="sr-Cyrl-CS" dirty="0" smtClean="0"/>
          </a:p>
          <a:p>
            <a:endParaRPr lang="en-US" dirty="0"/>
          </a:p>
        </p:txBody>
      </p:sp>
      <p:pic>
        <p:nvPicPr>
          <p:cNvPr id="4" name="Picture 3" descr="Johan-Volfgang-G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214290"/>
            <a:ext cx="723260" cy="87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734957"/>
            <a:ext cx="2314578" cy="2969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3306" y="3857628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  </a:t>
            </a:r>
            <a:r>
              <a:rPr lang="sr-Cyrl-CS" sz="2000" dirty="0" smtClean="0"/>
              <a:t>Гете представља </a:t>
            </a:r>
            <a:r>
              <a:rPr lang="sr-Cyrl-CS" sz="2000" b="1" dirty="0" smtClean="0"/>
              <a:t>емоцију</a:t>
            </a:r>
            <a:r>
              <a:rPr lang="sr-Cyrl-CS" sz="2000" dirty="0" smtClean="0"/>
              <a:t> не само као љепши избор, него и </a:t>
            </a:r>
            <a:r>
              <a:rPr lang="sr-Cyrl-CS" sz="2000" b="1" dirty="0" smtClean="0"/>
              <a:t>избор који може да издржи и рационално испитивање</a:t>
            </a:r>
            <a:r>
              <a:rPr lang="sr-Cyrl-CS" sz="2000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728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Euphemia</vt:lpstr>
      <vt:lpstr>Plantagenet Cherokee</vt:lpstr>
      <vt:lpstr>Wingdings</vt:lpstr>
      <vt:lpstr>Academic Literature 16x9</vt:lpstr>
      <vt:lpstr>Јохан волфганг гете</vt:lpstr>
      <vt:lpstr>Јохан Волфганг Гете</vt:lpstr>
      <vt:lpstr>PowerPoint Presentation</vt:lpstr>
      <vt:lpstr>Јохан Волфганг Гете</vt:lpstr>
      <vt:lpstr>Јохан Волфганг Гете</vt:lpstr>
      <vt:lpstr>Јохан Волфганг Гете</vt:lpstr>
      <vt:lpstr>Јохан Волфганг Гете</vt:lpstr>
      <vt:lpstr>Јохан Волфганг Гете</vt:lpstr>
      <vt:lpstr>Јохан Волфганг Гете</vt:lpstr>
      <vt:lpstr>Јохан Волфганг Гете</vt:lpstr>
      <vt:lpstr>ХВАЛА НА ПАЖЊИ!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Јохан волфганг гете</dc:title>
  <dc:creator>USER</dc:creator>
  <cp:lastModifiedBy>Dragan</cp:lastModifiedBy>
  <cp:revision>31</cp:revision>
  <dcterms:created xsi:type="dcterms:W3CDTF">2020-05-31T09:28:55Z</dcterms:created>
  <dcterms:modified xsi:type="dcterms:W3CDTF">2020-06-09T17:15:16Z</dcterms:modified>
</cp:coreProperties>
</file>