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7" r:id="rId22"/>
    <p:sldId id="26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drazumijevani odjeljak" id="{9948852B-1E9E-4C87-9F7E-23475C804CCA}">
          <p14:sldIdLst>
            <p14:sldId id="256"/>
            <p14:sldId id="278"/>
          </p14:sldIdLst>
        </p14:section>
        <p14:section name="Odjeljak bez naslova" id="{AE96E335-5159-4263-9845-DD978E30A3C1}">
          <p14:sldIdLst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/>
              <a:t>Kliknite da biste dodali stil podnaslova prototipa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7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s-Latn-BA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113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65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719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803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26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9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93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127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648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9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75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25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s-Latn-BA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11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9F8CF9-9144-4242-B105-72F6C576075A}" type="datetimeFigureOut">
              <a:rPr lang="sr-Latn-RS" smtClean="0"/>
              <a:t>3.2.2022.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4BED4-DCEB-4179-A6F5-19903B1112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281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ЈОВАН ДУЧИЋ</a:t>
            </a:r>
            <a:endParaRPr lang="sr-Latn-R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,,Макар и пролазна срећа не може доћи споља, из стварности него само из срца, из унутрашњег свијета који у самоодбрани стварамо ми сами.“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8697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01491"/>
            <a:ext cx="5817285" cy="5985410"/>
          </a:xfrm>
        </p:spPr>
      </p:pic>
    </p:spTree>
    <p:extLst>
      <p:ext uri="{BB962C8B-B14F-4D97-AF65-F5344CB8AC3E}">
        <p14:creationId xmlns:p14="http://schemas.microsoft.com/office/powerpoint/2010/main" val="196662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810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>
                <a:latin typeface="+mj-lt"/>
              </a:rPr>
              <a:t>Послије 1878. када су ови крајеви ослобођени од Турака букнула је и слободна мисао у ослобођеној Херцеговини.</a:t>
            </a:r>
          </a:p>
          <a:p>
            <a:r>
              <a:rPr lang="sr-Cyrl-BA" dirty="0">
                <a:latin typeface="+mj-lt"/>
              </a:rPr>
              <a:t>Није нимало случајно што је сама Херцеговина дала три слуге мисли, духа и укуса, пјеснике Шантића и Дучића и приповједача Ћоровића, а наша слободна зора изњедрила је књижевну Зору, часопис за књижевност и културу који почиње излазити у Мостару</a:t>
            </a:r>
            <a:r>
              <a:rPr lang="sr-Cyrl-BA">
                <a:latin typeface="+mj-lt"/>
              </a:rPr>
              <a:t>, а чији </a:t>
            </a:r>
            <a:r>
              <a:rPr lang="sr-Cyrl-BA" dirty="0">
                <a:latin typeface="+mj-lt"/>
              </a:rPr>
              <a:t>је уредник Дучић.</a:t>
            </a:r>
            <a:endParaRPr lang="sr-Latn-R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74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/>
              <a:t>Дучић је рођен у Требињу 1874. Одатле одлази у Мостар, Сарајево, Сомбор, па у Париз, Цариград, Софију, Рим, Женеву, Атину, Букурешт, а живот завршава у туђини Гера, Индијана. 1943.</a:t>
            </a:r>
          </a:p>
          <a:p>
            <a:r>
              <a:rPr lang="sr-Cyrl-BA" dirty="0"/>
              <a:t>Прошао је пут од требињског ђака, мостарског учитеља, преко секретара у Атини до амбасадора у Букурешту.</a:t>
            </a:r>
          </a:p>
          <a:p>
            <a:r>
              <a:rPr lang="sr-Cyrl-BA" dirty="0"/>
              <a:t>Био је убијеђен да је за живота, који је доживљавао као стално трагање за новим, прошао колико цијела једна династија по највећим универзитетима, музејима, библиотекама, галеријама</a:t>
            </a:r>
            <a:r>
              <a:rPr lang="sr-Latn-RS" dirty="0"/>
              <a:t>..</a:t>
            </a:r>
            <a:endParaRPr lang="sr-Cyrl-BA" dirty="0"/>
          </a:p>
          <a:p>
            <a:endParaRPr lang="sr-Cyrl-BA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0591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dirty="0"/>
              <a:t>Личио на митског краља Мидаса који је био уклет да претвара у злато све чега се дотакне. Перо Слијепчевић</a:t>
            </a:r>
          </a:p>
          <a:p>
            <a:r>
              <a:rPr lang="sr-Cyrl-BA" dirty="0"/>
              <a:t>Прихваћен као откровење, слављен као глава нове српске пјесничке школе, величан као мајстор љепоте гдје су се срели богатство језика и раскошност строфа, али и куђен због хладноће, академизма и космоса коме је тежио више него земљи. </a:t>
            </a:r>
          </a:p>
          <a:p>
            <a:r>
              <a:rPr lang="sr-Cyrl-BA" dirty="0"/>
              <a:t>У поезији окренуо леђа прошлом вијеку, традицији, народној поезији и романтизму, а раширио руке новом вијеку, западу, модерној поезији, поезији парнаса, симболизма и декаденце, прокрчио пут нашој поезији у Европу.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785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dirty="0"/>
              <a:t>Његова поезија пролази кроз три фазе :</a:t>
            </a:r>
          </a:p>
          <a:p>
            <a:r>
              <a:rPr lang="sr-Cyrl-BA" dirty="0"/>
              <a:t>Војиславистичка – то су његове прве збирке којих се касније одрекао, то је дјечачки туробна, фамилијарно милостива, наивна поезија гдје има и патетично раздражљивих љубавних исповијести.</a:t>
            </a:r>
          </a:p>
          <a:p>
            <a:r>
              <a:rPr lang="sr-Cyrl-BA" dirty="0"/>
              <a:t>Модернистичка (до Првог свјетског рата)- у тој фази већ је прогутао очима и ушима парнасовце, симболисте, декаденте и јасно се видјела промјена корак даље од Војиславизма богата метафорама, стихови зачињени симболима, удаљавање од конкретног, приближавање општем, прожимање космичким елементима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8630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Постмодернистичка ( послије 1. свјетског рата) гдје је мисао добила још дубљу филозофску основу, постала зрелија.</a:t>
            </a:r>
          </a:p>
          <a:p>
            <a:r>
              <a:rPr lang="sr-Cyrl-BA" dirty="0"/>
              <a:t>Три су велике теме Дучићеве поезије: Бог, љубав и смрт јер по њему лиричар може постати великим само онда кад буде рекао велике истине о три највећа и најфаталнија мотива живота и умјетности.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3676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BA" dirty="0"/>
              <a:t>Појединачне пјесме сливају се у циклусе:</a:t>
            </a:r>
          </a:p>
          <a:p>
            <a:r>
              <a:rPr lang="sr-Cyrl-BA" dirty="0"/>
              <a:t>Јадрански сонети, </a:t>
            </a:r>
          </a:p>
          <a:p>
            <a:r>
              <a:rPr lang="sr-Cyrl-BA" dirty="0"/>
              <a:t>Царски сонети</a:t>
            </a:r>
          </a:p>
          <a:p>
            <a:r>
              <a:rPr lang="sr-Cyrl-BA" dirty="0"/>
              <a:t>Пјесме љубави и смрти</a:t>
            </a:r>
          </a:p>
          <a:p>
            <a:r>
              <a:rPr lang="sr-Cyrl-BA" dirty="0"/>
              <a:t>Јутарње</a:t>
            </a:r>
          </a:p>
          <a:p>
            <a:r>
              <a:rPr lang="sr-Cyrl-BA" dirty="0"/>
              <a:t>Сунчане</a:t>
            </a:r>
          </a:p>
          <a:p>
            <a:r>
              <a:rPr lang="sr-Cyrl-BA" dirty="0"/>
              <a:t>Вечерње</a:t>
            </a:r>
          </a:p>
          <a:p>
            <a:r>
              <a:rPr lang="sr-Cyrl-BA" dirty="0"/>
              <a:t>Сенке по води</a:t>
            </a:r>
          </a:p>
          <a:p>
            <a:r>
              <a:rPr lang="sr-Cyrl-BA" dirty="0"/>
              <a:t>Душа и ноћ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6688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dirty="0"/>
              <a:t>Дучић је пјесник дескриптивне, мисаоне, љубавне, историјске лирике</a:t>
            </a:r>
          </a:p>
          <a:p>
            <a:r>
              <a:rPr lang="sr-Cyrl-BA" dirty="0"/>
              <a:t>У дескриптивној поезији он не описује природу него стање душе</a:t>
            </a:r>
            <a:endParaRPr lang="sr-Latn-RS" dirty="0"/>
          </a:p>
          <a:p>
            <a:r>
              <a:rPr lang="sr-Cyrl-BA" dirty="0"/>
              <a:t>то је одуховљена природа</a:t>
            </a:r>
          </a:p>
          <a:p>
            <a:r>
              <a:rPr lang="sr-Cyrl-BA" dirty="0"/>
              <a:t>Депорсонализација ствари и израза иде напоредо са деконкретизацијом слика из природе са сужавањем њиховог унутрашњег простора и појачавањем значења, слика ће прерасти у симбол. У тој поезији ми слушамо ,,шуштање звијезда  и дисање ствари</a:t>
            </a:r>
            <a:r>
              <a:rPr lang="sr-Latn-RS" dirty="0"/>
              <a:t>“</a:t>
            </a:r>
            <a:r>
              <a:rPr lang="sr-Cyrl-BA" dirty="0"/>
              <a:t>. Његови путописи „Градови и химере“ су прије резоновања под ведрим небом, гдје је природа само оквир а путовање само изговор за медитацију.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9042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Тај поетски поступак изгледа овако: </a:t>
            </a:r>
            <a:endParaRPr lang="sr-Latn-RS" dirty="0"/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Latn-RS" dirty="0"/>
              <a:t> </a:t>
            </a:r>
            <a:r>
              <a:rPr lang="sr-Cyrl-BA" dirty="0"/>
              <a:t> Стање властитог ја замјењује опште стање</a:t>
            </a:r>
            <a:r>
              <a:rPr lang="sr-Latn-RS" dirty="0"/>
              <a:t>,</a:t>
            </a:r>
            <a:endParaRPr lang="sr-Cyrl-BA" dirty="0"/>
          </a:p>
          <a:p>
            <a:pPr marL="0" indent="0">
              <a:buNone/>
            </a:pPr>
            <a:r>
              <a:rPr lang="sr-Cyrl-BA" dirty="0"/>
              <a:t>    конкретну замјењује апстрактна слика</a:t>
            </a:r>
          </a:p>
          <a:p>
            <a:pPr marL="0" indent="0">
              <a:buNone/>
            </a:pPr>
            <a:r>
              <a:rPr lang="sr-Cyrl-BA" dirty="0"/>
              <a:t>    опис замјењује дубока мисао</a:t>
            </a:r>
          </a:p>
          <a:p>
            <a:pPr marL="0" indent="0">
              <a:buNone/>
            </a:pPr>
            <a:r>
              <a:rPr lang="sr-Cyrl-BA" dirty="0"/>
              <a:t>     слика прераста у симбол, а</a:t>
            </a:r>
          </a:p>
          <a:p>
            <a:pPr marL="0" indent="0">
              <a:buNone/>
            </a:pPr>
            <a:r>
              <a:rPr lang="sr-Cyrl-BA" dirty="0"/>
              <a:t>     симбол звучи и значи.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3088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01" y="1881299"/>
            <a:ext cx="6958154" cy="4424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6528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Његова патриотска лира пјева о слави, заставама, царству. </a:t>
            </a:r>
          </a:p>
          <a:p>
            <a:r>
              <a:rPr lang="sr-Cyrl-BA" dirty="0"/>
              <a:t>Његова патриотска пјесма је Химна побједника, а главни национални јунак цар Душан, побједник, император, законодавац. Његов идеал је мир, а не рат.</a:t>
            </a:r>
          </a:p>
          <a:p>
            <a:r>
              <a:rPr lang="sr-Cyrl-BA" dirty="0"/>
              <a:t>Патриотска пјесма је у ствари љубавна пјесма, пошто и она пјева љубав а патриотско осјећање једнако је осјећању заљубљеног човјека, догађаји су претопљени у исповијести, а стварност у ванвременску легенду.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9757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BA" dirty="0"/>
              <a:t>    Сава</a:t>
            </a:r>
          </a:p>
          <a:p>
            <a:pPr marL="0" indent="0">
              <a:buNone/>
            </a:pPr>
            <a:r>
              <a:rPr lang="sr-Cyrl-BA" dirty="0"/>
              <a:t>  Опраћемо тобом очи нашој деци</a:t>
            </a:r>
          </a:p>
          <a:p>
            <a:pPr marL="0" indent="0">
              <a:buNone/>
            </a:pPr>
            <a:r>
              <a:rPr lang="sr-Cyrl-BA" dirty="0"/>
              <a:t>  Света реко где се огледнула слава</a:t>
            </a:r>
          </a:p>
          <a:p>
            <a:pPr marL="0" indent="0">
              <a:buNone/>
            </a:pPr>
            <a:r>
              <a:rPr lang="sr-Cyrl-BA" dirty="0"/>
              <a:t>  Неретва</a:t>
            </a:r>
          </a:p>
          <a:p>
            <a:pPr marL="0" indent="0">
              <a:buNone/>
            </a:pPr>
            <a:r>
              <a:rPr lang="sr-Cyrl-BA" dirty="0"/>
              <a:t>  Хладила косовску рану још неизљечиву,</a:t>
            </a:r>
          </a:p>
          <a:p>
            <a:pPr marL="0" indent="0">
              <a:buNone/>
            </a:pPr>
            <a:r>
              <a:rPr lang="sr-Cyrl-BA" dirty="0"/>
              <a:t>  спирала зној са чела и крв на сечиву</a:t>
            </a:r>
          </a:p>
          <a:p>
            <a:pPr marL="0" indent="0">
              <a:buNone/>
            </a:pPr>
            <a:r>
              <a:rPr lang="sr-Cyrl-BA" dirty="0"/>
              <a:t> Србија</a:t>
            </a:r>
          </a:p>
          <a:p>
            <a:pPr marL="0" indent="0">
              <a:buNone/>
            </a:pPr>
            <a:r>
              <a:rPr lang="sr-Cyrl-BA"/>
              <a:t>  Нож твог издајника биће увијек жедан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95512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BA" i="1" dirty="0"/>
              <a:t>...  МЛЕКОМ СВОЈЕ ДОЈКЕ НАС СИ ОТРОВАЛА, </a:t>
            </a:r>
          </a:p>
          <a:p>
            <a:pPr marL="0" indent="0">
              <a:buNone/>
            </a:pPr>
            <a:r>
              <a:rPr lang="sr-Cyrl-BA" i="1" dirty="0"/>
              <a:t>  У БОЛУ И СЛАВИ ДА БУДЕМО ПРВИ...</a:t>
            </a:r>
          </a:p>
          <a:p>
            <a:pPr marL="0" indent="0">
              <a:buNone/>
            </a:pPr>
            <a:r>
              <a:rPr lang="sr-Cyrl-BA" i="1" dirty="0"/>
              <a:t>...Преко палих иду пути величине, </a:t>
            </a:r>
          </a:p>
          <a:p>
            <a:pPr marL="0" indent="0">
              <a:buNone/>
            </a:pPr>
            <a:r>
              <a:rPr lang="sr-Cyrl-BA" i="1" dirty="0"/>
              <a:t>   слава то је страшно сунце мученика...</a:t>
            </a:r>
          </a:p>
          <a:p>
            <a:pPr marL="0" indent="0">
              <a:buNone/>
            </a:pPr>
            <a:r>
              <a:rPr lang="sr-Cyrl-BA" i="1" dirty="0"/>
              <a:t>   Херцеговина</a:t>
            </a:r>
          </a:p>
          <a:p>
            <a:pPr marL="0" indent="0">
              <a:buNone/>
            </a:pPr>
            <a:r>
              <a:rPr lang="sr-Cyrl-BA" i="1" dirty="0"/>
              <a:t>  Знаће да је само она земља светла, </a:t>
            </a:r>
          </a:p>
          <a:p>
            <a:pPr marL="0" indent="0">
              <a:buNone/>
            </a:pPr>
            <a:r>
              <a:rPr lang="sr-Cyrl-BA" i="1" dirty="0"/>
              <a:t> где никад још није пала суза  срама, </a:t>
            </a:r>
          </a:p>
          <a:p>
            <a:pPr marL="0" indent="0">
              <a:buNone/>
            </a:pPr>
            <a:r>
              <a:rPr lang="sr-Cyrl-BA" i="1" dirty="0"/>
              <a:t> гдје су дјеца на мач име оца метла </a:t>
            </a:r>
          </a:p>
          <a:p>
            <a:pPr marL="0" indent="0">
              <a:buNone/>
            </a:pPr>
            <a:r>
              <a:rPr lang="sr-Cyrl-BA" i="1" dirty="0"/>
              <a:t>што живи у химни и у молитвама</a:t>
            </a: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1301187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BA" dirty="0"/>
              <a:t>У љубавној поезији нема личног, он пјева о замишљеној жени на другој страни обале мора која у том тренутку сигурно мисли на њега иако се не знају. Он подиже жртвеник жени, она није драгана, она је богиња, начело васионе, коб, идеал, химера о којој се само сања, она је илузија, а не стварна жена.</a:t>
            </a:r>
          </a:p>
          <a:p>
            <a:r>
              <a:rPr lang="sr-Cyrl-BA" dirty="0"/>
              <a:t>Његова вјечита драга не постоји нити је постојала, а он је говорио ,, у љубави се треба борити као на бојном пољу, бјежећи од непријатеља...јер жена не трпи побијеђеног и окреће главу од своје побједе“</a:t>
            </a:r>
          </a:p>
          <a:p>
            <a:pPr marL="0" indent="0">
              <a:buNone/>
            </a:pPr>
            <a:r>
              <a:rPr lang="sr-Cyrl-BA" dirty="0"/>
              <a:t> ,,остај недостижна, нема и далека јер је сан о срећи виши него срећа“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67059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/>
              <a:t>... Како мало треба да се буде срећан и сто пута мање да се вјечно пати......</a:t>
            </a:r>
          </a:p>
          <a:p>
            <a:pPr marL="0" indent="0">
              <a:buNone/>
            </a:pPr>
            <a:r>
              <a:rPr lang="sr-Cyrl-BA" dirty="0"/>
              <a:t>.....зашто плачеш драга, сву ноћ и дан цео, изгубљена срећа још је увијек срећа....</a:t>
            </a:r>
          </a:p>
          <a:p>
            <a:pPr marL="0" indent="0">
              <a:buNone/>
            </a:pPr>
            <a:r>
              <a:rPr lang="sr-Cyrl-BA" dirty="0"/>
              <a:t>..... Сва је моја душа испуњена тобом...</a:t>
            </a:r>
          </a:p>
          <a:p>
            <a:pPr marL="0" indent="0">
              <a:buNone/>
            </a:pPr>
            <a:r>
              <a:rPr lang="sr-Cyrl-BA" dirty="0"/>
              <a:t>......Течеш мојом крвљу, жена или машта....</a:t>
            </a:r>
          </a:p>
          <a:p>
            <a:pPr marL="0" indent="0">
              <a:buNone/>
            </a:pPr>
            <a:r>
              <a:rPr lang="sr-Cyrl-BA" dirty="0"/>
              <a:t>.....У зенице ме непрестано гледа, шта тражи у мојим очима та жена......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45524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BA" dirty="0"/>
              <a:t>  ...Срце има повест у сузи што лева, </a:t>
            </a:r>
          </a:p>
          <a:p>
            <a:pPr marL="0" indent="0">
              <a:buNone/>
            </a:pPr>
            <a:r>
              <a:rPr lang="sr-Cyrl-BA" dirty="0"/>
              <a:t>   у великом болу љубав своју мету,</a:t>
            </a:r>
          </a:p>
          <a:p>
            <a:pPr marL="0" indent="0">
              <a:buNone/>
            </a:pPr>
            <a:r>
              <a:rPr lang="sr-Cyrl-BA" dirty="0"/>
              <a:t>   истина је само што душа проснева, </a:t>
            </a:r>
          </a:p>
          <a:p>
            <a:pPr marL="0" indent="0">
              <a:buNone/>
            </a:pPr>
            <a:r>
              <a:rPr lang="sr-Cyrl-BA" dirty="0"/>
              <a:t>  пољубац је сусрет највећи на свету...</a:t>
            </a:r>
          </a:p>
          <a:p>
            <a:pPr marL="0" indent="0">
              <a:buNone/>
            </a:pPr>
            <a:r>
              <a:rPr lang="sr-Cyrl-BA" dirty="0"/>
              <a:t>.... Гледам твоје црне очи заљубљене, </a:t>
            </a:r>
          </a:p>
          <a:p>
            <a:pPr marL="0" indent="0">
              <a:buNone/>
            </a:pPr>
            <a:r>
              <a:rPr lang="sr-Cyrl-BA" dirty="0"/>
              <a:t>     гдје сја ватра, ко зна, грешна или света,</a:t>
            </a:r>
          </a:p>
          <a:p>
            <a:pPr marL="0" indent="0">
              <a:buNone/>
            </a:pPr>
            <a:r>
              <a:rPr lang="sr-Cyrl-BA" dirty="0"/>
              <a:t>      свеједно љубиш ли другог или мене,</a:t>
            </a:r>
          </a:p>
          <a:p>
            <a:pPr marL="0" indent="0">
              <a:buNone/>
            </a:pPr>
            <a:r>
              <a:rPr lang="sr-Cyrl-BA" dirty="0"/>
              <a:t>      ти љубиш невино као цвет што цвета...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05657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BA" dirty="0"/>
              <a:t>У мисаоним пјесмама и прози доминирају филозофско историјска питања. Ту су и неке универзалне истине:</a:t>
            </a:r>
          </a:p>
          <a:p>
            <a:r>
              <a:rPr lang="sr-Cyrl-BA" dirty="0"/>
              <a:t>Кукавица увијек иде странпутицом</a:t>
            </a:r>
          </a:p>
          <a:p>
            <a:r>
              <a:rPr lang="sr-Cyrl-BA" dirty="0"/>
              <a:t>Сујета умањује великог човјека, а малог  унакази.</a:t>
            </a:r>
          </a:p>
          <a:p>
            <a:r>
              <a:rPr lang="sr-Cyrl-BA" dirty="0"/>
              <a:t>Ту су и разматрања о срећи, старости, љубави, жени, </a:t>
            </a:r>
          </a:p>
          <a:p>
            <a:pPr marL="0" indent="0">
              <a:buNone/>
            </a:pPr>
            <a:r>
              <a:rPr lang="sr-Cyrl-BA" dirty="0"/>
              <a:t>   младости, пријатељству, пјесништву.</a:t>
            </a:r>
          </a:p>
          <a:p>
            <a:pPr marL="0" indent="0">
              <a:buNone/>
            </a:pPr>
            <a:r>
              <a:rPr lang="sr-Cyrl-BA" dirty="0"/>
              <a:t>Филозофија живота је Сан као пут у срећу. Он поручује</a:t>
            </a:r>
          </a:p>
          <a:p>
            <a:pPr marL="0" indent="0">
              <a:buNone/>
            </a:pPr>
            <a:r>
              <a:rPr lang="sr-Cyrl-BA" dirty="0"/>
              <a:t>читаоцу да сања јер: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84833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...ако твоје срце није знало, пут ниједан други до тај на ком живиш, јаукнућеш у дан очајни и сиви како је то мало, како је то мало...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46691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За њега је пјесник кабинетски радник на тешком послу риме и ритма и његови стихови заиста су најближе љепоти форме</a:t>
            </a:r>
          </a:p>
          <a:p>
            <a:r>
              <a:rPr lang="sr-Cyrl-BA" dirty="0"/>
              <a:t>,, летјети, летјети, летјети високо,</a:t>
            </a:r>
          </a:p>
          <a:p>
            <a:pPr marL="0" indent="0">
              <a:buNone/>
            </a:pPr>
            <a:r>
              <a:rPr lang="sr-Cyrl-BA" dirty="0"/>
              <a:t>      незнаном простору као старом другу. </a:t>
            </a:r>
          </a:p>
          <a:p>
            <a:pPr marL="0" indent="0">
              <a:buNone/>
            </a:pPr>
            <a:r>
              <a:rPr lang="sr-Cyrl-BA" dirty="0"/>
              <a:t>  Винути се као омађијан соко и умрети сјајан у сунчаном кругу“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94941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Пјевао је у шестерцу, седмерцу, осмерцу, десетерцу, једанаестерцу, дванаестерцу.</a:t>
            </a:r>
          </a:p>
          <a:p>
            <a:r>
              <a:rPr lang="sr-Cyrl-BA" dirty="0"/>
              <a:t>Најчешћа форма је сонет.</a:t>
            </a:r>
          </a:p>
          <a:p>
            <a:r>
              <a:rPr lang="sr-Cyrl-BA" dirty="0"/>
              <a:t>Та савршена форма набијена је метафором, персонификацијом, синегдохом, густином садржаја, бојом вокала (синестезијом), а емоција вјешто збори између редова.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4316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71" y="2489223"/>
            <a:ext cx="2517008" cy="3317875"/>
          </a:xfrm>
        </p:spPr>
      </p:pic>
    </p:spTree>
    <p:extLst>
      <p:ext uri="{BB962C8B-B14F-4D97-AF65-F5344CB8AC3E}">
        <p14:creationId xmlns:p14="http://schemas.microsoft.com/office/powerpoint/2010/main" val="3133615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/>
              <a:t>С појавом Дучића српска поезија се нагло из приземља гдје је вегетирала диже у артистичке висине до којих раније није допирала.</a:t>
            </a:r>
          </a:p>
          <a:p>
            <a:r>
              <a:rPr lang="sr-Cyrl-BA" dirty="0"/>
              <a:t>Разграђена лирска садржина згушњава се, кондензује и олабављени српски стих стеже се у чврст александринац, спољашњи мотив замјењује се унутрашњим, психолошким, лични доживљај његовом анализом, филозофијом о њему, осјећање се интелектуализује, први пут у српској поезији јавља се лирски хумор, избацује се фабула, напушта се тестерашки ритам старе строфе, долази до разбијања лексичког језгра, долази до стварање услова за развој једне нове интелектуалне поезије.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5175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dirty="0"/>
              <a:t>Бајрон је хтио да погине за слободу грчких устаника, па је умро ту крај грчких бораца надомак сањане жеље.</a:t>
            </a:r>
          </a:p>
          <a:p>
            <a:r>
              <a:rPr lang="sr-Cyrl-BA" dirty="0"/>
              <a:t>Љермонтовљеве страсти да се нема шта хтјети, вољети и жељети водиле су у трагичну смрт.</a:t>
            </a:r>
          </a:p>
          <a:p>
            <a:r>
              <a:rPr lang="sr-Cyrl-BA" dirty="0"/>
              <a:t>Јесењин није могао поднијети посјете црног човјека па је умро сам од себе.</a:t>
            </a:r>
          </a:p>
          <a:p>
            <a:r>
              <a:rPr lang="sr-Cyrl-BA" dirty="0"/>
              <a:t>Болесни Бранко осјетио је мирис јесењег умирања.</a:t>
            </a:r>
          </a:p>
          <a:p>
            <a:r>
              <a:rPr lang="sr-Cyrl-BA" dirty="0"/>
              <a:t>Јакшић није желио да га се сјећамо меко и тужно, него само да ушима чујемо његову громогласну пјесму.</a:t>
            </a:r>
          </a:p>
        </p:txBody>
      </p:sp>
    </p:spTree>
    <p:extLst>
      <p:ext uri="{BB962C8B-B14F-4D97-AF65-F5344CB8AC3E}">
        <p14:creationId xmlns:p14="http://schemas.microsoft.com/office/powerpoint/2010/main" val="3534129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Дис је ,,Утопљеним душама“ прорекао своју судбину</a:t>
            </a:r>
          </a:p>
          <a:p>
            <a:r>
              <a:rPr lang="sr-Cyrl-BA" dirty="0"/>
              <a:t>Бранко Миљковић је самоубиством потврдио да је исто пјевати и умирати.</a:t>
            </a:r>
          </a:p>
          <a:p>
            <a:r>
              <a:rPr lang="sr-Cyrl-BA" dirty="0"/>
              <a:t>Горан Ковачић желио је да му се за гроб не зна, а тако је и било.</a:t>
            </a:r>
          </a:p>
          <a:p>
            <a:r>
              <a:rPr lang="sr-Cyrl-BA" dirty="0"/>
              <a:t>Јован Дучић умро је  у 72. години живота са пером у рукама. Иако, далеко од свог народа, смрт сама по себи страшна, његова поезија надживјела је ту смрт, па то звучи као охрабрење.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2702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9" y="2641861"/>
            <a:ext cx="2095500" cy="1647825"/>
          </a:xfrm>
        </p:spPr>
      </p:pic>
      <p:sp>
        <p:nvSpPr>
          <p:cNvPr id="5" name="TextBox 4"/>
          <p:cNvSpPr txBox="1"/>
          <p:nvPr/>
        </p:nvSpPr>
        <p:spPr>
          <a:xfrm>
            <a:off x="3739487" y="3302758"/>
            <a:ext cx="509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/>
              <a:t>ДИПЛОМАТСКО ОДИЈЕЛО ЈОВАНА ДУЧИЋА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2213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15" y="1202312"/>
            <a:ext cx="2924412" cy="3894785"/>
          </a:xfrm>
        </p:spPr>
      </p:pic>
    </p:spTree>
    <p:extLst>
      <p:ext uri="{BB962C8B-B14F-4D97-AF65-F5344CB8AC3E}">
        <p14:creationId xmlns:p14="http://schemas.microsoft.com/office/powerpoint/2010/main" val="94455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81" y="2182791"/>
            <a:ext cx="3699610" cy="2779402"/>
          </a:xfrm>
        </p:spPr>
      </p:pic>
    </p:spTree>
    <p:extLst>
      <p:ext uri="{BB962C8B-B14F-4D97-AF65-F5344CB8AC3E}">
        <p14:creationId xmlns:p14="http://schemas.microsoft.com/office/powerpoint/2010/main" val="413618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04" y="2952916"/>
            <a:ext cx="4505183" cy="2506189"/>
          </a:xfrm>
        </p:spPr>
      </p:pic>
    </p:spTree>
    <p:extLst>
      <p:ext uri="{BB962C8B-B14F-4D97-AF65-F5344CB8AC3E}">
        <p14:creationId xmlns:p14="http://schemas.microsoft.com/office/powerpoint/2010/main" val="33670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8" y="370981"/>
            <a:ext cx="4448460" cy="5083954"/>
          </a:xfrm>
        </p:spPr>
      </p:pic>
    </p:spTree>
    <p:extLst>
      <p:ext uri="{BB962C8B-B14F-4D97-AF65-F5344CB8AC3E}">
        <p14:creationId xmlns:p14="http://schemas.microsoft.com/office/powerpoint/2010/main" val="398333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7" y="755356"/>
            <a:ext cx="3620567" cy="5114769"/>
          </a:xfrm>
        </p:spPr>
      </p:pic>
    </p:spTree>
    <p:extLst>
      <p:ext uri="{BB962C8B-B14F-4D97-AF65-F5344CB8AC3E}">
        <p14:creationId xmlns:p14="http://schemas.microsoft.com/office/powerpoint/2010/main" val="1898573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4514</TotalTime>
  <Words>1481</Words>
  <Application>Microsoft Office PowerPoint</Application>
  <PresentationFormat>Широки екран</PresentationFormat>
  <Paragraphs>97</Paragraphs>
  <Slides>32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2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Organski</vt:lpstr>
      <vt:lpstr>ЈОВАН ДУЧИЋ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ЈОВАН ДУЧИЋ</dc:title>
  <dc:creator>win 7</dc:creator>
  <cp:lastModifiedBy>Sanja D</cp:lastModifiedBy>
  <cp:revision>31</cp:revision>
  <dcterms:created xsi:type="dcterms:W3CDTF">2021-10-25T18:25:33Z</dcterms:created>
  <dcterms:modified xsi:type="dcterms:W3CDTF">2022-02-03T21:49:26Z</dcterms:modified>
</cp:coreProperties>
</file>