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0D4E-20BC-4FDC-B361-082C19C2ABC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003E30-E6F7-4FD7-BDC5-490BADE0DB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0D4E-20BC-4FDC-B361-082C19C2ABC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3E30-E6F7-4FD7-BDC5-490BADE0D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E003E30-E6F7-4FD7-BDC5-490BADE0DB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0D4E-20BC-4FDC-B361-082C19C2ABC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0D4E-20BC-4FDC-B361-082C19C2ABC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E003E30-E6F7-4FD7-BDC5-490BADE0DB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0D4E-20BC-4FDC-B361-082C19C2ABC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003E30-E6F7-4FD7-BDC5-490BADE0DB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060D4E-20BC-4FDC-B361-082C19C2ABC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3E30-E6F7-4FD7-BDC5-490BADE0DB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0D4E-20BC-4FDC-B361-082C19C2ABC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E003E30-E6F7-4FD7-BDC5-490BADE0DB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0D4E-20BC-4FDC-B361-082C19C2ABC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E003E30-E6F7-4FD7-BDC5-490BADE0D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0D4E-20BC-4FDC-B361-082C19C2ABC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003E30-E6F7-4FD7-BDC5-490BADE0D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003E30-E6F7-4FD7-BDC5-490BADE0DB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0D4E-20BC-4FDC-B361-082C19C2ABC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E003E30-E6F7-4FD7-BDC5-490BADE0DB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060D4E-20BC-4FDC-B361-082C19C2ABC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060D4E-20BC-4FDC-B361-082C19C2ABC3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003E30-E6F7-4FD7-BDC5-490BADE0DB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2819400"/>
            <a:ext cx="8715436" cy="3609996"/>
          </a:xfrm>
        </p:spPr>
        <p:txBody>
          <a:bodyPr>
            <a:normAutofit/>
          </a:bodyPr>
          <a:lstStyle/>
          <a:p>
            <a:r>
              <a:rPr lang="sr-Cyrl-BA" sz="2000" dirty="0" smtClean="0"/>
              <a:t>ПЕТАР </a:t>
            </a:r>
            <a:r>
              <a:rPr lang="en-US" sz="2000" dirty="0" smtClean="0"/>
              <a:t>II</a:t>
            </a:r>
            <a:r>
              <a:rPr lang="sr-Cyrl-BA" sz="2000" dirty="0" smtClean="0"/>
              <a:t> ПЕТРОВИЋ ЊЕГОШ</a:t>
            </a:r>
          </a:p>
          <a:p>
            <a:endParaRPr lang="sr-Cyrl-BA" sz="2000" dirty="0" smtClean="0"/>
          </a:p>
          <a:p>
            <a:pPr algn="l"/>
            <a:r>
              <a:rPr lang="sr-Cyrl-BA" dirty="0" smtClean="0"/>
              <a:t>ТЕМА: АНАЛИЗА ДЈЕЛА</a:t>
            </a:r>
          </a:p>
          <a:p>
            <a:pPr algn="l"/>
            <a:r>
              <a:rPr lang="sr-Cyrl-BA" dirty="0" smtClean="0"/>
              <a:t>ПРОФЕСОР: </a:t>
            </a:r>
            <a:r>
              <a:rPr lang="sr-Cyrl-RS" dirty="0" smtClean="0"/>
              <a:t>МР </a:t>
            </a:r>
            <a:r>
              <a:rPr lang="sr-Cyrl-BA" dirty="0" smtClean="0"/>
              <a:t>САЊА </a:t>
            </a:r>
            <a:r>
              <a:rPr lang="sr-Cyrl-BA" dirty="0" err="1" smtClean="0"/>
              <a:t>ЂУРИЋ,проф</a:t>
            </a:r>
            <a:r>
              <a:rPr lang="sr-Cyrl-BA" dirty="0" smtClean="0"/>
              <a:t>. </a:t>
            </a:r>
            <a:endParaRPr lang="sr-Cyrl-BA" dirty="0" smtClean="0"/>
          </a:p>
          <a:p>
            <a:endParaRPr lang="sr-Cyrl-BA" sz="2000" dirty="0" smtClean="0"/>
          </a:p>
          <a:p>
            <a:endParaRPr lang="sr-Cyrl-BA" sz="2000" dirty="0" smtClean="0"/>
          </a:p>
          <a:p>
            <a:endParaRPr lang="sr-Cyrl-BA" sz="2000" dirty="0" smtClean="0"/>
          </a:p>
          <a:p>
            <a:endParaRPr lang="sr-Cyrl-BA" sz="2000" dirty="0" smtClean="0"/>
          </a:p>
          <a:p>
            <a:endParaRPr lang="sr-Cyrl-BA" sz="2000" dirty="0" smtClean="0"/>
          </a:p>
          <a:p>
            <a:pPr algn="l"/>
            <a:r>
              <a:rPr lang="sr-Cyrl-BA" sz="1500" dirty="0" smtClean="0"/>
              <a:t>БАЊА ЛУКА, 2.ЈУН, 2020.       УЧЕНИК: ТИНА ДРАГОЈЕВИЋ</a:t>
            </a:r>
            <a:r>
              <a:rPr lang="en-US" sz="1500" dirty="0" smtClean="0"/>
              <a:t> III3</a:t>
            </a:r>
            <a:r>
              <a:rPr lang="sr-Cyrl-BA" sz="1500" dirty="0" smtClean="0"/>
              <a:t> </a:t>
            </a:r>
          </a:p>
          <a:p>
            <a:pPr algn="l"/>
            <a:endParaRPr lang="sr-Cyrl-BA" dirty="0" smtClean="0"/>
          </a:p>
          <a:p>
            <a:pPr algn="l"/>
            <a:endParaRPr lang="sr-Cyrl-BA" dirty="0" smtClean="0"/>
          </a:p>
          <a:p>
            <a:pPr algn="l"/>
            <a:endParaRPr lang="sr-Cyrl-BA" dirty="0" smtClean="0"/>
          </a:p>
          <a:p>
            <a:pPr algn="l"/>
            <a:endParaRPr lang="sr-Cyrl-BA" dirty="0" smtClean="0"/>
          </a:p>
          <a:p>
            <a:pPr algn="l"/>
            <a:endParaRPr lang="sr-Cyrl-BA" dirty="0" smtClean="0"/>
          </a:p>
          <a:p>
            <a:pPr algn="l"/>
            <a:endParaRPr lang="sr-Cyrl-BA" dirty="0" smtClean="0"/>
          </a:p>
          <a:p>
            <a:pPr algn="l"/>
            <a:endParaRPr lang="sr-Cyrl-BA" dirty="0" smtClean="0"/>
          </a:p>
          <a:p>
            <a:pPr algn="l"/>
            <a:endParaRPr lang="sr-Cyrl-BA" dirty="0" smtClean="0"/>
          </a:p>
          <a:p>
            <a:pPr algn="l"/>
            <a:endParaRPr lang="sr-Cyrl-BA" dirty="0" smtClean="0"/>
          </a:p>
          <a:p>
            <a:pPr algn="r"/>
            <a:endParaRPr lang="sr-Cyrl-BA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715436" cy="2143140"/>
          </a:xfrm>
        </p:spPr>
        <p:txBody>
          <a:bodyPr>
            <a:normAutofit/>
          </a:bodyPr>
          <a:lstStyle/>
          <a:p>
            <a:pPr algn="l"/>
            <a:r>
              <a:rPr lang="sr-Cyrl-BA" sz="1800" dirty="0" smtClean="0"/>
              <a:t/>
            </a:r>
            <a:br>
              <a:rPr lang="sr-Cyrl-BA" sz="1800" dirty="0" smtClean="0"/>
            </a:br>
            <a:r>
              <a:rPr lang="sr-Cyrl-BA" sz="1800" dirty="0" smtClean="0"/>
              <a:t>ЈУ МЕДИЦИНСКА ШКОЛА БАЊА ЛУКА</a:t>
            </a:r>
            <a:br>
              <a:rPr lang="sr-Cyrl-BA" sz="1800" dirty="0" smtClean="0"/>
            </a:br>
            <a:r>
              <a:rPr lang="sr-Cyrl-BA" sz="1800" dirty="0" smtClean="0"/>
              <a:t/>
            </a:r>
            <a:br>
              <a:rPr lang="sr-Cyrl-BA" sz="1800" dirty="0" smtClean="0"/>
            </a:br>
            <a:r>
              <a:rPr lang="sr-Cyrl-BA" sz="1800" dirty="0" smtClean="0"/>
              <a:t/>
            </a:r>
            <a:br>
              <a:rPr lang="sr-Cyrl-BA" sz="1800" dirty="0" smtClean="0"/>
            </a:br>
            <a:r>
              <a:rPr lang="sr-Cyrl-BA" sz="1800" dirty="0" smtClean="0"/>
              <a:t/>
            </a:r>
            <a:br>
              <a:rPr lang="sr-Cyrl-BA" sz="1800" dirty="0" smtClean="0"/>
            </a:br>
            <a:r>
              <a:rPr lang="sr-Cyrl-BA" dirty="0" smtClean="0"/>
              <a:t>           “ЛУЧА МИКРОКОЗМА”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2362200" cy="990600"/>
          </a:xfrm>
        </p:spPr>
        <p:txBody>
          <a:bodyPr/>
          <a:lstStyle/>
          <a:p>
            <a:pPr algn="ctr"/>
            <a:r>
              <a:rPr lang="sr-Cyrl-BA" dirty="0" smtClean="0"/>
              <a:t>СТВАРАЊЕ ЗЕМЉЕ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42844" y="1643050"/>
            <a:ext cx="2786082" cy="4786346"/>
          </a:xfrm>
        </p:spPr>
        <p:txBody>
          <a:bodyPr>
            <a:normAutofit lnSpcReduction="10000"/>
          </a:bodyPr>
          <a:lstStyle/>
          <a:p>
            <a:r>
              <a:rPr lang="sr-Cyrl-BA" dirty="0" smtClean="0"/>
              <a:t>Земља је означена као мјесто испаштања. Бог је земљин шар створио од хаоса и мрачне прашине. На Земљи ће бити воде, тихих и грабљивих порода и отровног гада пузећега. Са Адамом је дивна </a:t>
            </a:r>
            <a:r>
              <a:rPr lang="sr-Cyrl-BA" dirty="0" smtClean="0"/>
              <a:t>сапутница, </a:t>
            </a:r>
            <a:r>
              <a:rPr lang="sr-Cyrl-BA" dirty="0" smtClean="0"/>
              <a:t>која му живот ублажава. Сада је  Адам земаљски човјек, привремено на издржавању казне због служења Сатани. Проклетство је остало и на његов пород. Први убица на </a:t>
            </a:r>
            <a:r>
              <a:rPr lang="sr-Cyrl-BA" dirty="0" smtClean="0"/>
              <a:t>Земљи </a:t>
            </a:r>
            <a:r>
              <a:rPr lang="sr-Cyrl-BA" dirty="0" smtClean="0"/>
              <a:t>је Адамов син, Каин. Земља је пуна </a:t>
            </a:r>
            <a:r>
              <a:rPr lang="sr-Cyrl-BA" dirty="0" smtClean="0"/>
              <a:t>изрода, </a:t>
            </a:r>
            <a:r>
              <a:rPr lang="sr-Cyrl-BA" dirty="0" smtClean="0"/>
              <a:t>који славе мрачне идоле. Њима се радује Сатана.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928926" y="571480"/>
            <a:ext cx="5805518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VI</a:t>
            </a:r>
            <a:r>
              <a:rPr lang="sr-Cyrl-BA" dirty="0" smtClean="0"/>
              <a:t> пјевање</a:t>
            </a:r>
          </a:p>
          <a:p>
            <a:r>
              <a:rPr lang="sr-Cyrl-BA" sz="1800" dirty="0" smtClean="0"/>
              <a:t>Ово пјевање </a:t>
            </a:r>
            <a:r>
              <a:rPr lang="sr-Cyrl-BA" sz="1800" dirty="0" smtClean="0"/>
              <a:t>је, </a:t>
            </a:r>
            <a:r>
              <a:rPr lang="sr-Cyrl-BA" sz="1800" dirty="0" smtClean="0"/>
              <a:t>у </a:t>
            </a:r>
            <a:r>
              <a:rPr lang="sr-Cyrl-BA" sz="1800" dirty="0" smtClean="0"/>
              <a:t>потпуности, </a:t>
            </a:r>
            <a:r>
              <a:rPr lang="sr-Cyrl-BA" sz="1800" dirty="0" smtClean="0"/>
              <a:t>посвећено Адамовој судбини. Пошто </a:t>
            </a:r>
            <a:r>
              <a:rPr lang="sr-Cyrl-BA" sz="1800" dirty="0" smtClean="0"/>
              <a:t>се, </a:t>
            </a:r>
            <a:r>
              <a:rPr lang="sr-Cyrl-BA" sz="1800" dirty="0" smtClean="0"/>
              <a:t>на </a:t>
            </a:r>
            <a:r>
              <a:rPr lang="sr-Cyrl-BA" sz="1800" dirty="0" smtClean="0"/>
              <a:t>вријеме, </a:t>
            </a:r>
            <a:r>
              <a:rPr lang="sr-Cyrl-BA" sz="1800" dirty="0" smtClean="0"/>
              <a:t>повукао из савеза са Сатаном и покајао се, Бог га не шаље у пакао, већ за њега ствара, близу пакла, ново станиште – Земљу.</a:t>
            </a:r>
          </a:p>
          <a:p>
            <a:r>
              <a:rPr lang="sr-Cyrl-BA" sz="1800" dirty="0" smtClean="0"/>
              <a:t>На Земљи га Бог</a:t>
            </a:r>
          </a:p>
          <a:p>
            <a:pPr>
              <a:buNone/>
            </a:pPr>
            <a:r>
              <a:rPr lang="sr-Cyrl-BA" sz="1800" dirty="0" smtClean="0"/>
              <a:t>чини кратковјечним </a:t>
            </a:r>
          </a:p>
          <a:p>
            <a:pPr>
              <a:buNone/>
            </a:pPr>
            <a:r>
              <a:rPr lang="sr-Cyrl-BA" sz="1800" dirty="0" smtClean="0"/>
              <a:t>и смртним. Једино што </a:t>
            </a:r>
          </a:p>
          <a:p>
            <a:pPr>
              <a:buNone/>
            </a:pPr>
            <a:r>
              <a:rPr lang="sr-Cyrl-BA" sz="1800" dirty="0" smtClean="0"/>
              <a:t>му је Бог оставио јесте</a:t>
            </a:r>
          </a:p>
          <a:p>
            <a:pPr>
              <a:buNone/>
            </a:pPr>
            <a:r>
              <a:rPr lang="sr-Cyrl-BA" sz="1800" dirty="0" smtClean="0"/>
              <a:t>“искра мале небеске </a:t>
            </a:r>
          </a:p>
          <a:p>
            <a:pPr>
              <a:buNone/>
            </a:pPr>
            <a:r>
              <a:rPr lang="sr-Cyrl-BA" sz="1800" dirty="0" smtClean="0"/>
              <a:t>љубави”, ум, слобода, </a:t>
            </a:r>
          </a:p>
          <a:p>
            <a:pPr>
              <a:buNone/>
            </a:pPr>
            <a:r>
              <a:rPr lang="sr-Cyrl-BA" sz="1800" dirty="0" smtClean="0"/>
              <a:t>воља, разликовање добра</a:t>
            </a:r>
          </a:p>
          <a:p>
            <a:pPr>
              <a:buNone/>
            </a:pPr>
            <a:r>
              <a:rPr lang="sr-Cyrl-BA" sz="1800" dirty="0" smtClean="0"/>
              <a:t>и зла, осјећање правде и </a:t>
            </a:r>
          </a:p>
          <a:p>
            <a:pPr>
              <a:buNone/>
            </a:pPr>
            <a:r>
              <a:rPr lang="sr-Cyrl-BA" sz="1800" dirty="0" smtClean="0"/>
              <a:t>неправде и </a:t>
            </a:r>
            <a:r>
              <a:rPr lang="sr-Cyrl-BA" sz="1800" dirty="0" smtClean="0"/>
              <a:t>сумњу, </a:t>
            </a:r>
            <a:r>
              <a:rPr lang="sr-Cyrl-BA" sz="1800" dirty="0" smtClean="0"/>
              <a:t>која ће </a:t>
            </a:r>
          </a:p>
          <a:p>
            <a:pPr>
              <a:buNone/>
            </a:pPr>
            <a:r>
              <a:rPr lang="sr-Cyrl-BA" sz="1800" dirty="0" smtClean="0"/>
              <a:t>га стално мучити. </a:t>
            </a:r>
          </a:p>
          <a:p>
            <a:pPr>
              <a:buNone/>
            </a:pPr>
            <a:r>
              <a:rPr lang="sr-Cyrl-BA" sz="1800" dirty="0" smtClean="0"/>
              <a:t>ЦИЈЕЛИ ЉУДСКИ </a:t>
            </a:r>
          </a:p>
          <a:p>
            <a:pPr>
              <a:buNone/>
            </a:pPr>
            <a:r>
              <a:rPr lang="sr-Cyrl-BA" sz="1800" dirty="0" smtClean="0"/>
              <a:t>СВИЈЕТ БИЋЕ:</a:t>
            </a:r>
          </a:p>
          <a:p>
            <a:pPr>
              <a:buNone/>
            </a:pPr>
            <a:endParaRPr lang="sr-Cyrl-BA" sz="1800" dirty="0" smtClean="0"/>
          </a:p>
        </p:txBody>
      </p:sp>
      <p:pic>
        <p:nvPicPr>
          <p:cNvPr id="6" name="Picture 5" descr="old 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392952" y="2678315"/>
            <a:ext cx="4001699" cy="32147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7950" y="4000504"/>
            <a:ext cx="242889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050" i="1" dirty="0" smtClean="0"/>
              <a:t>“ са плачем ће на земљу падати</a:t>
            </a:r>
          </a:p>
          <a:p>
            <a:r>
              <a:rPr lang="sr-Cyrl-BA" sz="1050" i="1" dirty="0" smtClean="0"/>
              <a:t>са плачем ће на земљи живити,</a:t>
            </a:r>
          </a:p>
          <a:p>
            <a:r>
              <a:rPr lang="sr-Cyrl-BA" sz="1050" i="1" dirty="0" smtClean="0"/>
              <a:t>са плачем се у вјечност враћати,</a:t>
            </a:r>
          </a:p>
          <a:p>
            <a:r>
              <a:rPr lang="sr-Cyrl-BA" sz="1050" i="1" dirty="0" smtClean="0"/>
              <a:t>мучитељ ће један другом бити,</a:t>
            </a:r>
          </a:p>
          <a:p>
            <a:r>
              <a:rPr lang="sr-Cyrl-BA" sz="1050" i="1" dirty="0" smtClean="0"/>
              <a:t>сваки себе понаособ највећи”</a:t>
            </a:r>
            <a:r>
              <a:rPr lang="en-US" sz="1050" i="1" dirty="0" smtClean="0"/>
              <a:t>.</a:t>
            </a:r>
            <a:endParaRPr lang="en-US" sz="1050" i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142852"/>
            <a:ext cx="885831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2844" y="6357958"/>
            <a:ext cx="8858312" cy="35719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2844" y="2428868"/>
            <a:ext cx="8858312" cy="1857388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14414" y="2928934"/>
            <a:ext cx="6625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sr-Cyrl-BA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Хвала на пажњи!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357826"/>
            <a:ext cx="2362200" cy="990600"/>
          </a:xfrm>
        </p:spPr>
        <p:txBody>
          <a:bodyPr/>
          <a:lstStyle/>
          <a:p>
            <a:pPr algn="ctr"/>
            <a:r>
              <a:rPr lang="sr-Cyrl-BA" sz="1600" b="0" dirty="0" smtClean="0"/>
              <a:t>Петар </a:t>
            </a:r>
            <a:r>
              <a:rPr lang="en-US" sz="1600" b="0" dirty="0" smtClean="0"/>
              <a:t>II</a:t>
            </a:r>
            <a:r>
              <a:rPr lang="sr-Cyrl-BA" sz="1600" b="0" dirty="0" smtClean="0"/>
              <a:t> Петровић Његош</a:t>
            </a:r>
            <a:endParaRPr lang="en-US" sz="16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28596" y="3071810"/>
            <a:ext cx="2262174" cy="642942"/>
          </a:xfrm>
        </p:spPr>
        <p:txBody>
          <a:bodyPr/>
          <a:lstStyle/>
          <a:p>
            <a:pPr algn="ctr"/>
            <a:r>
              <a:rPr lang="sr-Cyrl-BA" dirty="0" smtClean="0"/>
              <a:t>Сима Милутиновић Сарајлија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928926" y="571480"/>
            <a:ext cx="5834074" cy="5524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1800" dirty="0" smtClean="0"/>
              <a:t>    “Луча микрокозма” је поема Петра </a:t>
            </a:r>
            <a:r>
              <a:rPr lang="en-US" sz="1800" dirty="0" smtClean="0"/>
              <a:t>II</a:t>
            </a:r>
            <a:r>
              <a:rPr lang="sr-Cyrl-BA" sz="1800" dirty="0" smtClean="0"/>
              <a:t> Петровића Његоша настала у прољеће 1945. године, која припада епохи романтизма. Написана је за кратко вријеме (4 седмице).</a:t>
            </a:r>
          </a:p>
          <a:p>
            <a:pPr>
              <a:buNone/>
            </a:pPr>
            <a:r>
              <a:rPr lang="sr-Cyrl-BA" sz="1800" dirty="0" smtClean="0"/>
              <a:t>     “Луча микрокозма” је више </a:t>
            </a:r>
            <a:r>
              <a:rPr lang="sr-Cyrl-BA" sz="1800" dirty="0" smtClean="0"/>
              <a:t>философски </a:t>
            </a:r>
            <a:r>
              <a:rPr lang="sr-Cyrl-BA" sz="1800" dirty="0" smtClean="0"/>
              <a:t>и пјеснички спјев. Он </a:t>
            </a:r>
            <a:r>
              <a:rPr lang="sr-Cyrl-BA" sz="1800" dirty="0" smtClean="0"/>
              <a:t>философским </a:t>
            </a:r>
            <a:r>
              <a:rPr lang="sr-Cyrl-BA" sz="1800" dirty="0" smtClean="0"/>
              <a:t>и пјесничким путем тражи одговоре о постанку човјека, а то се не поклапа са првим људима, Адамом и Евом, како се представљају у хришћанству. </a:t>
            </a:r>
          </a:p>
          <a:p>
            <a:pPr>
              <a:buNone/>
            </a:pPr>
            <a:r>
              <a:rPr lang="sr-Cyrl-BA" sz="1800" dirty="0" smtClean="0"/>
              <a:t>     Младога Радивоја Петровића, касније </a:t>
            </a:r>
            <a:r>
              <a:rPr lang="sr-Cyrl-BA" sz="1800" dirty="0" smtClean="0"/>
              <a:t>калуђера </a:t>
            </a:r>
            <a:r>
              <a:rPr lang="sr-Cyrl-BA" sz="1800" dirty="0" smtClean="0"/>
              <a:t>владике Петра (Његоша) у дјетињству су одушевљавале раскошне слике природе и небеских висина. Раде </a:t>
            </a:r>
            <a:r>
              <a:rPr lang="sr-Cyrl-BA" sz="1800" dirty="0" smtClean="0"/>
              <a:t>је, </a:t>
            </a:r>
            <a:r>
              <a:rPr lang="sr-Cyrl-BA" sz="1800" dirty="0" smtClean="0"/>
              <a:t>под руком свог учитеља Симе Милутиновића </a:t>
            </a:r>
            <a:r>
              <a:rPr lang="sr-Cyrl-BA" sz="1800" dirty="0" smtClean="0"/>
              <a:t>Сарајлије, </a:t>
            </a:r>
            <a:r>
              <a:rPr lang="sr-Cyrl-BA" sz="1800" dirty="0" smtClean="0"/>
              <a:t>читао дјела научника, </a:t>
            </a:r>
            <a:r>
              <a:rPr lang="sr-Cyrl-BA" sz="1800" dirty="0" smtClean="0"/>
              <a:t>философа</a:t>
            </a:r>
            <a:r>
              <a:rPr lang="sr-Cyrl-BA" sz="1800" dirty="0" smtClean="0"/>
              <a:t>, астронома и пјесника, па је тиме и његово трагање за суштином природе на земљи и тајнама васионе расло. </a:t>
            </a:r>
          </a:p>
          <a:p>
            <a:pPr>
              <a:buNone/>
            </a:pPr>
            <a:endParaRPr lang="sr-Cyrl-BA" sz="1800" dirty="0" smtClean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sarajli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857232"/>
            <a:ext cx="2000264" cy="2214578"/>
          </a:xfrm>
          <a:prstGeom prst="rect">
            <a:avLst/>
          </a:prstGeom>
        </p:spPr>
      </p:pic>
      <p:pic>
        <p:nvPicPr>
          <p:cNvPr id="6" name="Picture 5" descr="pp njego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643314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712521">
            <a:off x="5868632" y="58403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57488" y="521495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10" name="Right Arrow Callout 9"/>
          <p:cNvSpPr/>
          <p:nvPr/>
        </p:nvSpPr>
        <p:spPr>
          <a:xfrm>
            <a:off x="7429520" y="5214950"/>
            <a:ext cx="1571636" cy="1071570"/>
          </a:xfrm>
          <a:prstGeom prst="rightArrowCallou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58082" y="535782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1600" dirty="0" smtClean="0"/>
              <a:t>Од чега се састоји дјело?</a:t>
            </a:r>
            <a:endParaRPr lang="en-US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7158" y="285728"/>
            <a:ext cx="2143108" cy="150019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15140" y="2071678"/>
            <a:ext cx="2143140" cy="150019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43702" y="4429132"/>
            <a:ext cx="2143108" cy="150017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7554" y="2500306"/>
            <a:ext cx="2143108" cy="150019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28992" y="4786322"/>
            <a:ext cx="2143108" cy="150019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5720" y="3571876"/>
            <a:ext cx="2143108" cy="150019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86314" y="214290"/>
            <a:ext cx="2143108" cy="150019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Vertical Scroll 12"/>
          <p:cNvSpPr/>
          <p:nvPr/>
        </p:nvSpPr>
        <p:spPr>
          <a:xfrm rot="10800000">
            <a:off x="1428728" y="1142984"/>
            <a:ext cx="1857388" cy="1928826"/>
          </a:xfrm>
          <a:prstGeom prst="verticalScroll">
            <a:avLst>
              <a:gd name="adj" fmla="val 16210"/>
            </a:avLst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500430" y="928670"/>
            <a:ext cx="1014249" cy="285752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3057450">
            <a:off x="6769342" y="1569761"/>
            <a:ext cx="685038" cy="289454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257576">
            <a:off x="5592134" y="2849094"/>
            <a:ext cx="1000132" cy="285752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9588937">
            <a:off x="2454217" y="3591021"/>
            <a:ext cx="811948" cy="302742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884564">
            <a:off x="2436477" y="4880278"/>
            <a:ext cx="785818" cy="285752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20898710">
            <a:off x="5807985" y="5212910"/>
            <a:ext cx="714380" cy="285752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00034" y="500042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Посвета Сими</a:t>
            </a:r>
          </a:p>
          <a:p>
            <a:r>
              <a:rPr lang="sr-Cyrl-BA" dirty="0" smtClean="0"/>
              <a:t>Милутиновићу</a:t>
            </a:r>
          </a:p>
          <a:p>
            <a:r>
              <a:rPr lang="sr-Cyrl-BA" dirty="0" smtClean="0"/>
              <a:t>Сарајлији</a:t>
            </a:r>
            <a:endParaRPr lang="en-US" dirty="0"/>
          </a:p>
        </p:txBody>
      </p:sp>
      <p:pic>
        <p:nvPicPr>
          <p:cNvPr id="21" name="Picture 20" descr="Sima 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285860"/>
            <a:ext cx="1003690" cy="135732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214942" y="57148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</a:t>
            </a:r>
            <a:endParaRPr lang="sr-Cyrl-BA" dirty="0" smtClean="0"/>
          </a:p>
          <a:p>
            <a:pPr algn="ctr"/>
            <a:r>
              <a:rPr lang="sr-Cyrl-BA" dirty="0" smtClean="0"/>
              <a:t>пјевање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286644" y="2428868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II</a:t>
            </a:r>
          </a:p>
          <a:p>
            <a:pPr algn="ctr"/>
            <a:r>
              <a:rPr lang="sr-Cyrl-BA" dirty="0" smtClean="0"/>
              <a:t>пјевање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786182" y="292893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III</a:t>
            </a:r>
            <a:endParaRPr lang="sr-Cyrl-BA" dirty="0" smtClean="0"/>
          </a:p>
          <a:p>
            <a:pPr algn="ctr"/>
            <a:r>
              <a:rPr lang="sr-Cyrl-BA" dirty="0" smtClean="0"/>
              <a:t>пјевање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14348" y="400050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IV</a:t>
            </a:r>
            <a:endParaRPr lang="sr-Cyrl-BA" dirty="0" smtClean="0"/>
          </a:p>
          <a:p>
            <a:pPr algn="ctr"/>
            <a:r>
              <a:rPr lang="sr-Cyrl-BA" dirty="0" smtClean="0"/>
              <a:t>пјевање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29058" y="521495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</a:t>
            </a:r>
            <a:endParaRPr lang="sr-Cyrl-BA" dirty="0" smtClean="0"/>
          </a:p>
          <a:p>
            <a:pPr algn="ctr"/>
            <a:r>
              <a:rPr lang="sr-Cyrl-BA" dirty="0" smtClean="0"/>
              <a:t>пјевање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072330" y="485776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</a:t>
            </a:r>
            <a:endParaRPr lang="sr-Cyrl-BA" dirty="0" smtClean="0"/>
          </a:p>
          <a:p>
            <a:pPr algn="ctr"/>
            <a:r>
              <a:rPr lang="sr-Cyrl-BA" dirty="0" smtClean="0"/>
              <a:t>пјевање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Посвета Сими Милутиновићу Сарајлији </a:t>
            </a:r>
            <a:endParaRPr lang="en-US" dirty="0"/>
          </a:p>
        </p:txBody>
      </p:sp>
      <p:pic>
        <p:nvPicPr>
          <p:cNvPr id="4" name="Content Placeholder 3" descr="svitak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0" y="1285860"/>
            <a:ext cx="4403756" cy="5038894"/>
          </a:xfrm>
        </p:spPr>
      </p:pic>
      <p:sp>
        <p:nvSpPr>
          <p:cNvPr id="5" name="TextBox 4"/>
          <p:cNvSpPr txBox="1"/>
          <p:nvPr/>
        </p:nvSpPr>
        <p:spPr>
          <a:xfrm>
            <a:off x="214282" y="1500174"/>
            <a:ext cx="42862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Посвета</a:t>
            </a:r>
            <a:r>
              <a:rPr lang="en-US" dirty="0" smtClean="0"/>
              <a:t> </a:t>
            </a:r>
            <a:r>
              <a:rPr lang="sr-Cyrl-BA" dirty="0" smtClean="0"/>
              <a:t>Сими Милутиновићу Сарајлији</a:t>
            </a:r>
            <a:r>
              <a:rPr lang="en-US" dirty="0" smtClean="0"/>
              <a:t> </a:t>
            </a:r>
            <a:r>
              <a:rPr lang="sr-Cyrl-BA" dirty="0" smtClean="0"/>
              <a:t> је истовремено и пролог дјела.</a:t>
            </a:r>
          </a:p>
          <a:p>
            <a:r>
              <a:rPr lang="sr-Cyrl-BA" dirty="0" smtClean="0"/>
              <a:t>Оно што је писано у 5. и 6. пјевању врло детаљно, у посвети је споменуто на самом почетку.</a:t>
            </a:r>
          </a:p>
          <a:p>
            <a:endParaRPr lang="sr-Cyrl-BA" dirty="0" smtClean="0"/>
          </a:p>
          <a:p>
            <a:r>
              <a:rPr lang="sr-Cyrl-BA" dirty="0" smtClean="0"/>
              <a:t>У посвети “Луче микрокозма”, свом учитељу Сими Милутиновићу, у вријеме највеће своје стваралачке моћи, Његош пише: (1.1)</a:t>
            </a:r>
          </a:p>
          <a:p>
            <a:r>
              <a:rPr lang="sr-Cyrl-BA" dirty="0" smtClean="0"/>
              <a:t>Његош је испитивао природу човјека на земљи, винуо се у космичка пространства, али до тајне коју људско биће носи у себи тешко је могао да дође. (1.2)</a:t>
            </a:r>
          </a:p>
          <a:p>
            <a:endParaRPr lang="sr-Cyrl-BA" dirty="0" smtClean="0"/>
          </a:p>
          <a:p>
            <a:endParaRPr lang="sr-Cyrl-BA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072066" y="1857364"/>
            <a:ext cx="36433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i="1" dirty="0" smtClean="0"/>
              <a:t>1.1</a:t>
            </a:r>
          </a:p>
          <a:p>
            <a:r>
              <a:rPr lang="sr-Cyrl-BA" i="1" dirty="0" smtClean="0"/>
              <a:t>Човјек орган доста слаби има</a:t>
            </a:r>
          </a:p>
          <a:p>
            <a:r>
              <a:rPr lang="sr-Cyrl-BA" i="1" dirty="0" smtClean="0"/>
              <a:t>да изрази своје чувствовање,</a:t>
            </a:r>
          </a:p>
          <a:p>
            <a:r>
              <a:rPr lang="sr-Cyrl-BA" i="1" dirty="0" smtClean="0"/>
              <a:t>зато зраке различите дава...</a:t>
            </a:r>
          </a:p>
          <a:p>
            <a:r>
              <a:rPr lang="sr-Cyrl-BA" i="1" dirty="0" smtClean="0"/>
              <a:t>умна чувства да објелодани.</a:t>
            </a:r>
          </a:p>
          <a:p>
            <a:endParaRPr lang="sr-Cyrl-BA" i="1" dirty="0" smtClean="0"/>
          </a:p>
          <a:p>
            <a:pPr algn="ctr"/>
            <a:r>
              <a:rPr lang="sr-Cyrl-BA" i="1" dirty="0" smtClean="0"/>
              <a:t>1.2</a:t>
            </a:r>
          </a:p>
          <a:p>
            <a:r>
              <a:rPr lang="sr-Cyrl-BA" i="1" dirty="0" smtClean="0"/>
              <a:t>С точке сваке погледај човјека,</a:t>
            </a:r>
          </a:p>
          <a:p>
            <a:r>
              <a:rPr lang="sr-Cyrl-BA" i="1" dirty="0" smtClean="0"/>
              <a:t>како хоћеш суди о човјеку –</a:t>
            </a:r>
          </a:p>
          <a:p>
            <a:r>
              <a:rPr lang="sr-Cyrl-BA" i="1" dirty="0" smtClean="0"/>
              <a:t>тајна чојку човјек је највиша. </a:t>
            </a:r>
          </a:p>
          <a:p>
            <a:endParaRPr lang="sr-Cyrl-BA" i="1" dirty="0" smtClean="0"/>
          </a:p>
          <a:p>
            <a:endParaRPr lang="sr-Cyrl-BA" i="1" dirty="0" smtClean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sr-Cyrl-BA" dirty="0" smtClean="0"/>
              <a:t> пјевање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BA" sz="1800" dirty="0" smtClean="0"/>
              <a:t>Прва строфа – исказује се мисао о тешкоћама </a:t>
            </a:r>
            <a:r>
              <a:rPr lang="sr-Cyrl-BA" sz="1800" dirty="0" smtClean="0"/>
              <a:t>летења, </a:t>
            </a:r>
            <a:r>
              <a:rPr lang="sr-Cyrl-BA" sz="1800" dirty="0" smtClean="0"/>
              <a:t>јер владају “ужасне буре”. То је метафора, односно, ријеч је о напору да се одгонетне судбина човјека и допре до сазнаја.</a:t>
            </a:r>
          </a:p>
          <a:p>
            <a:r>
              <a:rPr lang="sr-Cyrl-BA" sz="1800" dirty="0" smtClean="0"/>
              <a:t>Пјесник се обраћа истини “право” да га заштити од неуспјеха на путу ка Богу, као извору свјетлости, доброте и </a:t>
            </a:r>
            <a:r>
              <a:rPr lang="sr-Cyrl-BA" sz="1800" dirty="0" smtClean="0"/>
              <a:t>сазнања</a:t>
            </a:r>
            <a:r>
              <a:rPr lang="sr-Cyrl-BA" sz="1800" dirty="0" smtClean="0"/>
              <a:t>.</a:t>
            </a:r>
          </a:p>
          <a:p>
            <a:r>
              <a:rPr lang="sr-Cyrl-BA" sz="1800" dirty="0" smtClean="0"/>
              <a:t>Пјеснику се јавља луча “зрака сјајна</a:t>
            </a:r>
            <a:r>
              <a:rPr lang="sr-Cyrl-BA" sz="1800" dirty="0" smtClean="0"/>
              <a:t>”, </a:t>
            </a:r>
            <a:r>
              <a:rPr lang="sr-Cyrl-BA" sz="1800" dirty="0" smtClean="0"/>
              <a:t>која га води до небеских врата.</a:t>
            </a:r>
          </a:p>
          <a:p>
            <a:r>
              <a:rPr lang="sr-Cyrl-BA" sz="1800" dirty="0" smtClean="0"/>
              <a:t>Прије него што стигне до неба, луча добија вођу и чувара – анђела. Задатак анђела јесте да помогне души да се врати у прошлост и сагледа своју судбину. </a:t>
            </a:r>
          </a:p>
          <a:p>
            <a:r>
              <a:rPr lang="sr-Cyrl-BA" sz="1800" dirty="0" smtClean="0"/>
              <a:t>На небу се уочавају двије стране: </a:t>
            </a:r>
          </a:p>
        </p:txBody>
      </p:sp>
      <p:pic>
        <p:nvPicPr>
          <p:cNvPr id="6" name="Picture 5" descr="20130701-Upitn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5286388"/>
            <a:ext cx="1062035" cy="10620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Notched Right Arrow 7"/>
          <p:cNvSpPr/>
          <p:nvPr/>
        </p:nvSpPr>
        <p:spPr>
          <a:xfrm rot="19085235">
            <a:off x="6568117" y="4194347"/>
            <a:ext cx="1714512" cy="1285884"/>
          </a:xfrm>
          <a:prstGeom prst="notchedRigh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otched Right Arrow 8"/>
          <p:cNvSpPr/>
          <p:nvPr/>
        </p:nvSpPr>
        <p:spPr>
          <a:xfrm rot="13457295">
            <a:off x="4420154" y="4130645"/>
            <a:ext cx="1714512" cy="1285884"/>
          </a:xfrm>
          <a:prstGeom prst="notchedRigh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9136171">
            <a:off x="6448437" y="4506577"/>
            <a:ext cx="18174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1400" dirty="0" smtClean="0"/>
              <a:t>ДЕСНА - </a:t>
            </a:r>
          </a:p>
          <a:p>
            <a:pPr algn="ctr"/>
            <a:r>
              <a:rPr lang="sr-Cyrl-BA" sz="1400" dirty="0" smtClean="0"/>
              <a:t>ИЗВОР СВЈЕТЛОСТИ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 rot="2723615">
            <a:off x="4333460" y="4434264"/>
            <a:ext cx="19288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1400" dirty="0" smtClean="0"/>
              <a:t>ЛИЈЕВА – СТАНИШТЕ САТАНЕ</a:t>
            </a:r>
            <a:endParaRPr lang="en-US" sz="1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 </a:t>
            </a:r>
            <a:r>
              <a:rPr lang="sr-Cyrl-BA" dirty="0" smtClean="0"/>
              <a:t>пјевање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BA" sz="1800" dirty="0" smtClean="0"/>
              <a:t>Луча улази у рајски врт у коме влада хармонија и слога, а анђели пјевају химне вјечите љубави. Душа је одушевљена како је тај простор пун свјетлости, љепоте, богатства... Ту су прозрачне боје цвијећа и растиња, мостови од разнобојних дуга, гора од брилијаната..</a:t>
            </a:r>
          </a:p>
          <a:p>
            <a:r>
              <a:rPr lang="sr-Cyrl-BA" sz="1800" dirty="0" smtClean="0"/>
              <a:t>На средини раја се налази брдо од </a:t>
            </a:r>
            <a:r>
              <a:rPr lang="sr-Cyrl-BA" sz="1800" dirty="0" smtClean="0"/>
              <a:t>рубина, </a:t>
            </a:r>
            <a:r>
              <a:rPr lang="sr-Cyrl-BA" sz="1800" dirty="0" smtClean="0"/>
              <a:t>на којем је мјесто Бога. Изнад пријестола је свјетлосна круна под којом се Бог завјетовао да ће “мрак гонити”. 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142844" y="3643314"/>
            <a:ext cx="8858312" cy="30003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rhangel gavr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41727">
            <a:off x="6944165" y="5269996"/>
            <a:ext cx="1920006" cy="1000132"/>
          </a:xfrm>
          <a:prstGeom prst="rect">
            <a:avLst/>
          </a:prstGeom>
        </p:spPr>
      </p:pic>
      <p:pic>
        <p:nvPicPr>
          <p:cNvPr id="6" name="Picture 5" descr="arhangel mihai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34623">
            <a:off x="1993329" y="4471118"/>
            <a:ext cx="2028820" cy="1268013"/>
          </a:xfrm>
          <a:prstGeom prst="rect">
            <a:avLst/>
          </a:prstGeom>
        </p:spPr>
      </p:pic>
      <p:pic>
        <p:nvPicPr>
          <p:cNvPr id="7" name="Picture 6" descr="ada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29183">
            <a:off x="368996" y="3890504"/>
            <a:ext cx="1071570" cy="253586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06912">
            <a:off x="4656469" y="3857185"/>
            <a:ext cx="2034925" cy="130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286116" y="371475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АДАМ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86050" y="607220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САТАНА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29454" y="371475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/>
              <a:t>АРХАНГЕЛ</a:t>
            </a:r>
          </a:p>
          <a:p>
            <a:pPr algn="ctr"/>
            <a:r>
              <a:rPr lang="sr-Cyrl-BA" dirty="0" smtClean="0"/>
              <a:t>ГАВРИЛ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14876" y="600076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/>
              <a:t>АРХАНГЕЛ </a:t>
            </a:r>
          </a:p>
          <a:p>
            <a:pPr algn="ctr"/>
            <a:r>
              <a:rPr lang="sr-Cyrl-BA" dirty="0" smtClean="0"/>
              <a:t>МИХАИЛ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1457739" y="3909391"/>
            <a:ext cx="1868557" cy="702366"/>
          </a:xfrm>
          <a:custGeom>
            <a:avLst/>
            <a:gdLst>
              <a:gd name="connsiteX0" fmla="*/ 1868557 w 1868557"/>
              <a:gd name="connsiteY0" fmla="*/ 0 h 702366"/>
              <a:gd name="connsiteX1" fmla="*/ 1828800 w 1868557"/>
              <a:gd name="connsiteY1" fmla="*/ 13252 h 702366"/>
              <a:gd name="connsiteX2" fmla="*/ 1630018 w 1868557"/>
              <a:gd name="connsiteY2" fmla="*/ 39757 h 702366"/>
              <a:gd name="connsiteX3" fmla="*/ 1550504 w 1868557"/>
              <a:gd name="connsiteY3" fmla="*/ 66261 h 702366"/>
              <a:gd name="connsiteX4" fmla="*/ 1484244 w 1868557"/>
              <a:gd name="connsiteY4" fmla="*/ 79513 h 702366"/>
              <a:gd name="connsiteX5" fmla="*/ 1444487 w 1868557"/>
              <a:gd name="connsiteY5" fmla="*/ 92766 h 702366"/>
              <a:gd name="connsiteX6" fmla="*/ 1298713 w 1868557"/>
              <a:gd name="connsiteY6" fmla="*/ 132522 h 702366"/>
              <a:gd name="connsiteX7" fmla="*/ 1258957 w 1868557"/>
              <a:gd name="connsiteY7" fmla="*/ 145774 h 702366"/>
              <a:gd name="connsiteX8" fmla="*/ 1166191 w 1868557"/>
              <a:gd name="connsiteY8" fmla="*/ 185531 h 702366"/>
              <a:gd name="connsiteX9" fmla="*/ 1020418 w 1868557"/>
              <a:gd name="connsiteY9" fmla="*/ 225287 h 702366"/>
              <a:gd name="connsiteX10" fmla="*/ 927652 w 1868557"/>
              <a:gd name="connsiteY10" fmla="*/ 238539 h 702366"/>
              <a:gd name="connsiteX11" fmla="*/ 808383 w 1868557"/>
              <a:gd name="connsiteY11" fmla="*/ 291548 h 702366"/>
              <a:gd name="connsiteX12" fmla="*/ 768626 w 1868557"/>
              <a:gd name="connsiteY12" fmla="*/ 304800 h 702366"/>
              <a:gd name="connsiteX13" fmla="*/ 662609 w 1868557"/>
              <a:gd name="connsiteY13" fmla="*/ 357809 h 702366"/>
              <a:gd name="connsiteX14" fmla="*/ 622852 w 1868557"/>
              <a:gd name="connsiteY14" fmla="*/ 384313 h 702366"/>
              <a:gd name="connsiteX15" fmla="*/ 490331 w 1868557"/>
              <a:gd name="connsiteY15" fmla="*/ 424070 h 702366"/>
              <a:gd name="connsiteX16" fmla="*/ 450574 w 1868557"/>
              <a:gd name="connsiteY16" fmla="*/ 450574 h 702366"/>
              <a:gd name="connsiteX17" fmla="*/ 318052 w 1868557"/>
              <a:gd name="connsiteY17" fmla="*/ 490331 h 702366"/>
              <a:gd name="connsiteX18" fmla="*/ 265044 w 1868557"/>
              <a:gd name="connsiteY18" fmla="*/ 516835 h 702366"/>
              <a:gd name="connsiteX19" fmla="*/ 238539 w 1868557"/>
              <a:gd name="connsiteY19" fmla="*/ 543339 h 702366"/>
              <a:gd name="connsiteX20" fmla="*/ 185531 w 1868557"/>
              <a:gd name="connsiteY20" fmla="*/ 556592 h 702366"/>
              <a:gd name="connsiteX21" fmla="*/ 145774 w 1868557"/>
              <a:gd name="connsiteY21" fmla="*/ 569844 h 702366"/>
              <a:gd name="connsiteX22" fmla="*/ 106018 w 1868557"/>
              <a:gd name="connsiteY22" fmla="*/ 596348 h 702366"/>
              <a:gd name="connsiteX23" fmla="*/ 79513 w 1868557"/>
              <a:gd name="connsiteY23" fmla="*/ 622852 h 702366"/>
              <a:gd name="connsiteX24" fmla="*/ 39757 w 1868557"/>
              <a:gd name="connsiteY24" fmla="*/ 636105 h 702366"/>
              <a:gd name="connsiteX25" fmla="*/ 53009 w 1868557"/>
              <a:gd name="connsiteY25" fmla="*/ 583096 h 702366"/>
              <a:gd name="connsiteX26" fmla="*/ 106018 w 1868557"/>
              <a:gd name="connsiteY26" fmla="*/ 516835 h 702366"/>
              <a:gd name="connsiteX27" fmla="*/ 53009 w 1868557"/>
              <a:gd name="connsiteY27" fmla="*/ 569844 h 702366"/>
              <a:gd name="connsiteX28" fmla="*/ 0 w 1868557"/>
              <a:gd name="connsiteY28" fmla="*/ 636105 h 702366"/>
              <a:gd name="connsiteX29" fmla="*/ 119270 w 1868557"/>
              <a:gd name="connsiteY29" fmla="*/ 675861 h 702366"/>
              <a:gd name="connsiteX30" fmla="*/ 159026 w 1868557"/>
              <a:gd name="connsiteY30" fmla="*/ 689113 h 702366"/>
              <a:gd name="connsiteX31" fmla="*/ 198783 w 1868557"/>
              <a:gd name="connsiteY31" fmla="*/ 702366 h 702366"/>
              <a:gd name="connsiteX32" fmla="*/ 159026 w 1868557"/>
              <a:gd name="connsiteY32" fmla="*/ 689113 h 702366"/>
              <a:gd name="connsiteX33" fmla="*/ 119270 w 1868557"/>
              <a:gd name="connsiteY33" fmla="*/ 675861 h 702366"/>
              <a:gd name="connsiteX34" fmla="*/ 39757 w 1868557"/>
              <a:gd name="connsiteY34" fmla="*/ 649357 h 702366"/>
              <a:gd name="connsiteX35" fmla="*/ 13252 w 1868557"/>
              <a:gd name="connsiteY35" fmla="*/ 636105 h 702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868557" h="702366">
                <a:moveTo>
                  <a:pt x="1868557" y="0"/>
                </a:moveTo>
                <a:cubicBezTo>
                  <a:pt x="1855305" y="4417"/>
                  <a:pt x="1842579" y="10955"/>
                  <a:pt x="1828800" y="13252"/>
                </a:cubicBezTo>
                <a:cubicBezTo>
                  <a:pt x="1762627" y="24281"/>
                  <a:pt x="1695383" y="23416"/>
                  <a:pt x="1630018" y="39757"/>
                </a:cubicBezTo>
                <a:cubicBezTo>
                  <a:pt x="1602914" y="46533"/>
                  <a:pt x="1577900" y="60782"/>
                  <a:pt x="1550504" y="66261"/>
                </a:cubicBezTo>
                <a:cubicBezTo>
                  <a:pt x="1528417" y="70678"/>
                  <a:pt x="1506096" y="74050"/>
                  <a:pt x="1484244" y="79513"/>
                </a:cubicBezTo>
                <a:cubicBezTo>
                  <a:pt x="1470692" y="82901"/>
                  <a:pt x="1458039" y="89378"/>
                  <a:pt x="1444487" y="92766"/>
                </a:cubicBezTo>
                <a:cubicBezTo>
                  <a:pt x="1294624" y="130232"/>
                  <a:pt x="1469310" y="75657"/>
                  <a:pt x="1298713" y="132522"/>
                </a:cubicBezTo>
                <a:lnTo>
                  <a:pt x="1258957" y="145774"/>
                </a:lnTo>
                <a:cubicBezTo>
                  <a:pt x="1213621" y="191110"/>
                  <a:pt x="1249938" y="164594"/>
                  <a:pt x="1166191" y="185531"/>
                </a:cubicBezTo>
                <a:cubicBezTo>
                  <a:pt x="1079929" y="207096"/>
                  <a:pt x="1171145" y="203755"/>
                  <a:pt x="1020418" y="225287"/>
                </a:cubicBezTo>
                <a:lnTo>
                  <a:pt x="927652" y="238539"/>
                </a:lnTo>
                <a:cubicBezTo>
                  <a:pt x="864651" y="280541"/>
                  <a:pt x="903005" y="260008"/>
                  <a:pt x="808383" y="291548"/>
                </a:cubicBezTo>
                <a:lnTo>
                  <a:pt x="768626" y="304800"/>
                </a:lnTo>
                <a:cubicBezTo>
                  <a:pt x="681515" y="391914"/>
                  <a:pt x="845323" y="236003"/>
                  <a:pt x="662609" y="357809"/>
                </a:cubicBezTo>
                <a:cubicBezTo>
                  <a:pt x="649357" y="366644"/>
                  <a:pt x="637491" y="378039"/>
                  <a:pt x="622852" y="384313"/>
                </a:cubicBezTo>
                <a:cubicBezTo>
                  <a:pt x="571000" y="406536"/>
                  <a:pt x="543774" y="388442"/>
                  <a:pt x="490331" y="424070"/>
                </a:cubicBezTo>
                <a:cubicBezTo>
                  <a:pt x="477079" y="432905"/>
                  <a:pt x="465213" y="444300"/>
                  <a:pt x="450574" y="450574"/>
                </a:cubicBezTo>
                <a:cubicBezTo>
                  <a:pt x="317418" y="507640"/>
                  <a:pt x="496208" y="401253"/>
                  <a:pt x="318052" y="490331"/>
                </a:cubicBezTo>
                <a:cubicBezTo>
                  <a:pt x="300383" y="499166"/>
                  <a:pt x="281481" y="505877"/>
                  <a:pt x="265044" y="516835"/>
                </a:cubicBezTo>
                <a:cubicBezTo>
                  <a:pt x="254648" y="523766"/>
                  <a:pt x="249714" y="537751"/>
                  <a:pt x="238539" y="543339"/>
                </a:cubicBezTo>
                <a:cubicBezTo>
                  <a:pt x="222249" y="551484"/>
                  <a:pt x="203043" y="551588"/>
                  <a:pt x="185531" y="556592"/>
                </a:cubicBezTo>
                <a:cubicBezTo>
                  <a:pt x="172099" y="560430"/>
                  <a:pt x="159026" y="565427"/>
                  <a:pt x="145774" y="569844"/>
                </a:cubicBezTo>
                <a:cubicBezTo>
                  <a:pt x="132522" y="578679"/>
                  <a:pt x="118455" y="586399"/>
                  <a:pt x="106018" y="596348"/>
                </a:cubicBezTo>
                <a:cubicBezTo>
                  <a:pt x="96262" y="604153"/>
                  <a:pt x="90227" y="616424"/>
                  <a:pt x="79513" y="622852"/>
                </a:cubicBezTo>
                <a:cubicBezTo>
                  <a:pt x="67535" y="630039"/>
                  <a:pt x="53009" y="631687"/>
                  <a:pt x="39757" y="636105"/>
                </a:cubicBezTo>
                <a:cubicBezTo>
                  <a:pt x="44174" y="618435"/>
                  <a:pt x="45834" y="599837"/>
                  <a:pt x="53009" y="583096"/>
                </a:cubicBezTo>
                <a:cubicBezTo>
                  <a:pt x="65548" y="553838"/>
                  <a:pt x="84642" y="538210"/>
                  <a:pt x="106018" y="516835"/>
                </a:cubicBezTo>
                <a:lnTo>
                  <a:pt x="53009" y="569844"/>
                </a:lnTo>
                <a:cubicBezTo>
                  <a:pt x="15240" y="607613"/>
                  <a:pt x="33437" y="585948"/>
                  <a:pt x="0" y="636105"/>
                </a:cubicBezTo>
                <a:lnTo>
                  <a:pt x="119270" y="675861"/>
                </a:lnTo>
                <a:lnTo>
                  <a:pt x="159026" y="689113"/>
                </a:lnTo>
                <a:lnTo>
                  <a:pt x="198783" y="702366"/>
                </a:lnTo>
                <a:lnTo>
                  <a:pt x="159026" y="689113"/>
                </a:lnTo>
                <a:lnTo>
                  <a:pt x="119270" y="675861"/>
                </a:lnTo>
                <a:cubicBezTo>
                  <a:pt x="119268" y="675860"/>
                  <a:pt x="39760" y="649358"/>
                  <a:pt x="39757" y="649357"/>
                </a:cubicBezTo>
                <a:lnTo>
                  <a:pt x="13252" y="636105"/>
                </a:lnTo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803374" y="5058616"/>
            <a:ext cx="1109808" cy="1222914"/>
          </a:xfrm>
          <a:custGeom>
            <a:avLst/>
            <a:gdLst>
              <a:gd name="connsiteX0" fmla="*/ 0 w 1109808"/>
              <a:gd name="connsiteY0" fmla="*/ 1222914 h 1222914"/>
              <a:gd name="connsiteX1" fmla="*/ 39756 w 1109808"/>
              <a:gd name="connsiteY1" fmla="*/ 1209662 h 1222914"/>
              <a:gd name="connsiteX2" fmla="*/ 66261 w 1109808"/>
              <a:gd name="connsiteY2" fmla="*/ 1183158 h 1222914"/>
              <a:gd name="connsiteX3" fmla="*/ 106017 w 1109808"/>
              <a:gd name="connsiteY3" fmla="*/ 1156654 h 1222914"/>
              <a:gd name="connsiteX4" fmla="*/ 132522 w 1109808"/>
              <a:gd name="connsiteY4" fmla="*/ 1130149 h 1222914"/>
              <a:gd name="connsiteX5" fmla="*/ 172278 w 1109808"/>
              <a:gd name="connsiteY5" fmla="*/ 1116897 h 1222914"/>
              <a:gd name="connsiteX6" fmla="*/ 225287 w 1109808"/>
              <a:gd name="connsiteY6" fmla="*/ 1063888 h 1222914"/>
              <a:gd name="connsiteX7" fmla="*/ 278296 w 1109808"/>
              <a:gd name="connsiteY7" fmla="*/ 997627 h 1222914"/>
              <a:gd name="connsiteX8" fmla="*/ 357809 w 1109808"/>
              <a:gd name="connsiteY8" fmla="*/ 944619 h 1222914"/>
              <a:gd name="connsiteX9" fmla="*/ 410817 w 1109808"/>
              <a:gd name="connsiteY9" fmla="*/ 891610 h 1222914"/>
              <a:gd name="connsiteX10" fmla="*/ 437322 w 1109808"/>
              <a:gd name="connsiteY10" fmla="*/ 851854 h 1222914"/>
              <a:gd name="connsiteX11" fmla="*/ 503583 w 1109808"/>
              <a:gd name="connsiteY11" fmla="*/ 785593 h 1222914"/>
              <a:gd name="connsiteX12" fmla="*/ 530087 w 1109808"/>
              <a:gd name="connsiteY12" fmla="*/ 759088 h 1222914"/>
              <a:gd name="connsiteX13" fmla="*/ 622852 w 1109808"/>
              <a:gd name="connsiteY13" fmla="*/ 653071 h 1222914"/>
              <a:gd name="connsiteX14" fmla="*/ 675861 w 1109808"/>
              <a:gd name="connsiteY14" fmla="*/ 639819 h 1222914"/>
              <a:gd name="connsiteX15" fmla="*/ 715617 w 1109808"/>
              <a:gd name="connsiteY15" fmla="*/ 573558 h 1222914"/>
              <a:gd name="connsiteX16" fmla="*/ 742122 w 1109808"/>
              <a:gd name="connsiteY16" fmla="*/ 547054 h 1222914"/>
              <a:gd name="connsiteX17" fmla="*/ 808383 w 1109808"/>
              <a:gd name="connsiteY17" fmla="*/ 427784 h 1222914"/>
              <a:gd name="connsiteX18" fmla="*/ 861391 w 1109808"/>
              <a:gd name="connsiteY18" fmla="*/ 348271 h 1222914"/>
              <a:gd name="connsiteX19" fmla="*/ 901148 w 1109808"/>
              <a:gd name="connsiteY19" fmla="*/ 295262 h 1222914"/>
              <a:gd name="connsiteX20" fmla="*/ 954156 w 1109808"/>
              <a:gd name="connsiteY20" fmla="*/ 175993 h 1222914"/>
              <a:gd name="connsiteX21" fmla="*/ 980661 w 1109808"/>
              <a:gd name="connsiteY21" fmla="*/ 149488 h 1222914"/>
              <a:gd name="connsiteX22" fmla="*/ 1007165 w 1109808"/>
              <a:gd name="connsiteY22" fmla="*/ 69975 h 1222914"/>
              <a:gd name="connsiteX23" fmla="*/ 1020417 w 1109808"/>
              <a:gd name="connsiteY23" fmla="*/ 30219 h 1222914"/>
              <a:gd name="connsiteX24" fmla="*/ 954156 w 1109808"/>
              <a:gd name="connsiteY24" fmla="*/ 96480 h 1222914"/>
              <a:gd name="connsiteX25" fmla="*/ 874643 w 1109808"/>
              <a:gd name="connsiteY25" fmla="*/ 122984 h 1222914"/>
              <a:gd name="connsiteX26" fmla="*/ 834887 w 1109808"/>
              <a:gd name="connsiteY26" fmla="*/ 149488 h 1222914"/>
              <a:gd name="connsiteX27" fmla="*/ 874643 w 1109808"/>
              <a:gd name="connsiteY27" fmla="*/ 136236 h 1222914"/>
              <a:gd name="connsiteX28" fmla="*/ 927652 w 1109808"/>
              <a:gd name="connsiteY28" fmla="*/ 83227 h 1222914"/>
              <a:gd name="connsiteX29" fmla="*/ 1007165 w 1109808"/>
              <a:gd name="connsiteY29" fmla="*/ 30219 h 1222914"/>
              <a:gd name="connsiteX30" fmla="*/ 1046922 w 1109808"/>
              <a:gd name="connsiteY30" fmla="*/ 109732 h 1222914"/>
              <a:gd name="connsiteX31" fmla="*/ 1073426 w 1109808"/>
              <a:gd name="connsiteY31" fmla="*/ 149488 h 1222914"/>
              <a:gd name="connsiteX32" fmla="*/ 1086678 w 1109808"/>
              <a:gd name="connsiteY32" fmla="*/ 202497 h 1222914"/>
              <a:gd name="connsiteX33" fmla="*/ 1099930 w 1109808"/>
              <a:gd name="connsiteY33" fmla="*/ 242254 h 1222914"/>
              <a:gd name="connsiteX34" fmla="*/ 1073426 w 1109808"/>
              <a:gd name="connsiteY34" fmla="*/ 215749 h 1222914"/>
              <a:gd name="connsiteX35" fmla="*/ 1046922 w 1109808"/>
              <a:gd name="connsiteY35" fmla="*/ 175993 h 1222914"/>
              <a:gd name="connsiteX36" fmla="*/ 1020417 w 1109808"/>
              <a:gd name="connsiteY36" fmla="*/ 96480 h 1222914"/>
              <a:gd name="connsiteX37" fmla="*/ 1046922 w 1109808"/>
              <a:gd name="connsiteY37" fmla="*/ 122984 h 1222914"/>
              <a:gd name="connsiteX38" fmla="*/ 1073426 w 1109808"/>
              <a:gd name="connsiteY38" fmla="*/ 202497 h 1222914"/>
              <a:gd name="connsiteX39" fmla="*/ 1060174 w 1109808"/>
              <a:gd name="connsiteY39" fmla="*/ 162741 h 1222914"/>
              <a:gd name="connsiteX40" fmla="*/ 1046922 w 1109808"/>
              <a:gd name="connsiteY40" fmla="*/ 122984 h 1222914"/>
              <a:gd name="connsiteX41" fmla="*/ 1020417 w 1109808"/>
              <a:gd name="connsiteY41" fmla="*/ 83227 h 122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109808" h="1222914">
                <a:moveTo>
                  <a:pt x="0" y="1222914"/>
                </a:moveTo>
                <a:cubicBezTo>
                  <a:pt x="13252" y="1218497"/>
                  <a:pt x="27778" y="1216849"/>
                  <a:pt x="39756" y="1209662"/>
                </a:cubicBezTo>
                <a:cubicBezTo>
                  <a:pt x="50470" y="1203234"/>
                  <a:pt x="56505" y="1190963"/>
                  <a:pt x="66261" y="1183158"/>
                </a:cubicBezTo>
                <a:cubicBezTo>
                  <a:pt x="78698" y="1173209"/>
                  <a:pt x="93580" y="1166603"/>
                  <a:pt x="106017" y="1156654"/>
                </a:cubicBezTo>
                <a:cubicBezTo>
                  <a:pt x="115774" y="1148849"/>
                  <a:pt x="121808" y="1136577"/>
                  <a:pt x="132522" y="1130149"/>
                </a:cubicBezTo>
                <a:cubicBezTo>
                  <a:pt x="144500" y="1122962"/>
                  <a:pt x="159026" y="1121314"/>
                  <a:pt x="172278" y="1116897"/>
                </a:cubicBezTo>
                <a:cubicBezTo>
                  <a:pt x="189948" y="1099227"/>
                  <a:pt x="211426" y="1084680"/>
                  <a:pt x="225287" y="1063888"/>
                </a:cubicBezTo>
                <a:cubicBezTo>
                  <a:pt x="242674" y="1037807"/>
                  <a:pt x="253118" y="1016510"/>
                  <a:pt x="278296" y="997627"/>
                </a:cubicBezTo>
                <a:cubicBezTo>
                  <a:pt x="303779" y="978515"/>
                  <a:pt x="357809" y="944619"/>
                  <a:pt x="357809" y="944619"/>
                </a:cubicBezTo>
                <a:cubicBezTo>
                  <a:pt x="386722" y="857878"/>
                  <a:pt x="346565" y="943011"/>
                  <a:pt x="410817" y="891610"/>
                </a:cubicBezTo>
                <a:cubicBezTo>
                  <a:pt x="423254" y="881661"/>
                  <a:pt x="426834" y="863840"/>
                  <a:pt x="437322" y="851854"/>
                </a:cubicBezTo>
                <a:cubicBezTo>
                  <a:pt x="457891" y="828347"/>
                  <a:pt x="481496" y="807680"/>
                  <a:pt x="503583" y="785593"/>
                </a:cubicBezTo>
                <a:cubicBezTo>
                  <a:pt x="512418" y="776758"/>
                  <a:pt x="523156" y="769484"/>
                  <a:pt x="530087" y="759088"/>
                </a:cubicBezTo>
                <a:cubicBezTo>
                  <a:pt x="550200" y="728918"/>
                  <a:pt x="591843" y="660823"/>
                  <a:pt x="622852" y="653071"/>
                </a:cubicBezTo>
                <a:lnTo>
                  <a:pt x="675861" y="639819"/>
                </a:lnTo>
                <a:cubicBezTo>
                  <a:pt x="743021" y="572656"/>
                  <a:pt x="664003" y="659580"/>
                  <a:pt x="715617" y="573558"/>
                </a:cubicBezTo>
                <a:cubicBezTo>
                  <a:pt x="722045" y="562844"/>
                  <a:pt x="733287" y="555889"/>
                  <a:pt x="742122" y="547054"/>
                </a:cubicBezTo>
                <a:cubicBezTo>
                  <a:pt x="765447" y="477076"/>
                  <a:pt x="747625" y="518922"/>
                  <a:pt x="808383" y="427784"/>
                </a:cubicBezTo>
                <a:cubicBezTo>
                  <a:pt x="808390" y="427773"/>
                  <a:pt x="861383" y="348282"/>
                  <a:pt x="861391" y="348271"/>
                </a:cubicBezTo>
                <a:lnTo>
                  <a:pt x="901148" y="295262"/>
                </a:lnTo>
                <a:cubicBezTo>
                  <a:pt x="922163" y="232215"/>
                  <a:pt x="918155" y="220994"/>
                  <a:pt x="954156" y="175993"/>
                </a:cubicBezTo>
                <a:cubicBezTo>
                  <a:pt x="961961" y="166236"/>
                  <a:pt x="971826" y="158323"/>
                  <a:pt x="980661" y="149488"/>
                </a:cubicBezTo>
                <a:lnTo>
                  <a:pt x="1007165" y="69975"/>
                </a:lnTo>
                <a:cubicBezTo>
                  <a:pt x="1011582" y="56723"/>
                  <a:pt x="1030294" y="20342"/>
                  <a:pt x="1020417" y="30219"/>
                </a:cubicBezTo>
                <a:cubicBezTo>
                  <a:pt x="998330" y="52306"/>
                  <a:pt x="983789" y="86603"/>
                  <a:pt x="954156" y="96480"/>
                </a:cubicBezTo>
                <a:lnTo>
                  <a:pt x="874643" y="122984"/>
                </a:lnTo>
                <a:cubicBezTo>
                  <a:pt x="861391" y="131819"/>
                  <a:pt x="834887" y="133561"/>
                  <a:pt x="834887" y="149488"/>
                </a:cubicBezTo>
                <a:cubicBezTo>
                  <a:pt x="834887" y="163457"/>
                  <a:pt x="863276" y="144355"/>
                  <a:pt x="874643" y="136236"/>
                </a:cubicBezTo>
                <a:cubicBezTo>
                  <a:pt x="894977" y="121712"/>
                  <a:pt x="906860" y="97088"/>
                  <a:pt x="927652" y="83227"/>
                </a:cubicBezTo>
                <a:lnTo>
                  <a:pt x="1007165" y="30219"/>
                </a:lnTo>
                <a:cubicBezTo>
                  <a:pt x="1083120" y="144152"/>
                  <a:pt x="992055" y="0"/>
                  <a:pt x="1046922" y="109732"/>
                </a:cubicBezTo>
                <a:cubicBezTo>
                  <a:pt x="1054045" y="123977"/>
                  <a:pt x="1064591" y="136236"/>
                  <a:pt x="1073426" y="149488"/>
                </a:cubicBezTo>
                <a:cubicBezTo>
                  <a:pt x="1077843" y="167158"/>
                  <a:pt x="1081674" y="184984"/>
                  <a:pt x="1086678" y="202497"/>
                </a:cubicBezTo>
                <a:cubicBezTo>
                  <a:pt x="1090516" y="215929"/>
                  <a:pt x="1109808" y="232376"/>
                  <a:pt x="1099930" y="242254"/>
                </a:cubicBezTo>
                <a:cubicBezTo>
                  <a:pt x="1091095" y="251089"/>
                  <a:pt x="1081231" y="225505"/>
                  <a:pt x="1073426" y="215749"/>
                </a:cubicBezTo>
                <a:cubicBezTo>
                  <a:pt x="1063477" y="203312"/>
                  <a:pt x="1053391" y="190547"/>
                  <a:pt x="1046922" y="175993"/>
                </a:cubicBezTo>
                <a:cubicBezTo>
                  <a:pt x="1035575" y="150463"/>
                  <a:pt x="1000661" y="76725"/>
                  <a:pt x="1020417" y="96480"/>
                </a:cubicBezTo>
                <a:lnTo>
                  <a:pt x="1046922" y="122984"/>
                </a:lnTo>
                <a:lnTo>
                  <a:pt x="1073426" y="202497"/>
                </a:lnTo>
                <a:lnTo>
                  <a:pt x="1060174" y="162741"/>
                </a:lnTo>
                <a:cubicBezTo>
                  <a:pt x="1055757" y="149489"/>
                  <a:pt x="1056800" y="132861"/>
                  <a:pt x="1046922" y="122984"/>
                </a:cubicBezTo>
                <a:cubicBezTo>
                  <a:pt x="1017293" y="93356"/>
                  <a:pt x="1020417" y="108974"/>
                  <a:pt x="1020417" y="83227"/>
                </a:cubicBezTo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533010" y="4269954"/>
            <a:ext cx="239551" cy="991864"/>
          </a:xfrm>
          <a:custGeom>
            <a:avLst/>
            <a:gdLst>
              <a:gd name="connsiteX0" fmla="*/ 232764 w 239551"/>
              <a:gd name="connsiteY0" fmla="*/ 23750 h 991864"/>
              <a:gd name="connsiteX1" fmla="*/ 206260 w 239551"/>
              <a:gd name="connsiteY1" fmla="*/ 116516 h 991864"/>
              <a:gd name="connsiteX2" fmla="*/ 193007 w 239551"/>
              <a:gd name="connsiteY2" fmla="*/ 156272 h 991864"/>
              <a:gd name="connsiteX3" fmla="*/ 166503 w 239551"/>
              <a:gd name="connsiteY3" fmla="*/ 328550 h 991864"/>
              <a:gd name="connsiteX4" fmla="*/ 153251 w 239551"/>
              <a:gd name="connsiteY4" fmla="*/ 461072 h 991864"/>
              <a:gd name="connsiteX5" fmla="*/ 139999 w 239551"/>
              <a:gd name="connsiteY5" fmla="*/ 500829 h 991864"/>
              <a:gd name="connsiteX6" fmla="*/ 126747 w 239551"/>
              <a:gd name="connsiteY6" fmla="*/ 567089 h 991864"/>
              <a:gd name="connsiteX7" fmla="*/ 113494 w 239551"/>
              <a:gd name="connsiteY7" fmla="*/ 885142 h 991864"/>
              <a:gd name="connsiteX8" fmla="*/ 100242 w 239551"/>
              <a:gd name="connsiteY8" fmla="*/ 938150 h 991864"/>
              <a:gd name="connsiteX9" fmla="*/ 60486 w 239551"/>
              <a:gd name="connsiteY9" fmla="*/ 898394 h 991864"/>
              <a:gd name="connsiteX10" fmla="*/ 86990 w 239551"/>
              <a:gd name="connsiteY10" fmla="*/ 938150 h 991864"/>
              <a:gd name="connsiteX11" fmla="*/ 100242 w 239551"/>
              <a:gd name="connsiteY11" fmla="*/ 977907 h 991864"/>
              <a:gd name="connsiteX12" fmla="*/ 179755 w 239551"/>
              <a:gd name="connsiteY12" fmla="*/ 938150 h 991864"/>
              <a:gd name="connsiteX13" fmla="*/ 193007 w 239551"/>
              <a:gd name="connsiteY13" fmla="*/ 898394 h 991864"/>
              <a:gd name="connsiteX14" fmla="*/ 219512 w 239551"/>
              <a:gd name="connsiteY14" fmla="*/ 871889 h 991864"/>
              <a:gd name="connsiteX15" fmla="*/ 206260 w 239551"/>
              <a:gd name="connsiteY15" fmla="*/ 911646 h 991864"/>
              <a:gd name="connsiteX16" fmla="*/ 126747 w 239551"/>
              <a:gd name="connsiteY16" fmla="*/ 938150 h 991864"/>
              <a:gd name="connsiteX17" fmla="*/ 100242 w 239551"/>
              <a:gd name="connsiteY17" fmla="*/ 964655 h 991864"/>
              <a:gd name="connsiteX18" fmla="*/ 139999 w 239551"/>
              <a:gd name="connsiteY18" fmla="*/ 938150 h 991864"/>
              <a:gd name="connsiteX19" fmla="*/ 113494 w 239551"/>
              <a:gd name="connsiteY19" fmla="*/ 951403 h 99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9551" h="991864">
                <a:moveTo>
                  <a:pt x="232764" y="23750"/>
                </a:moveTo>
                <a:cubicBezTo>
                  <a:pt x="200982" y="119100"/>
                  <a:pt x="239551" y="0"/>
                  <a:pt x="206260" y="116516"/>
                </a:cubicBezTo>
                <a:cubicBezTo>
                  <a:pt x="202422" y="129947"/>
                  <a:pt x="197425" y="143020"/>
                  <a:pt x="193007" y="156272"/>
                </a:cubicBezTo>
                <a:cubicBezTo>
                  <a:pt x="183421" y="213787"/>
                  <a:pt x="173324" y="270574"/>
                  <a:pt x="166503" y="328550"/>
                </a:cubicBezTo>
                <a:cubicBezTo>
                  <a:pt x="161316" y="372640"/>
                  <a:pt x="160001" y="417194"/>
                  <a:pt x="153251" y="461072"/>
                </a:cubicBezTo>
                <a:cubicBezTo>
                  <a:pt x="151127" y="474879"/>
                  <a:pt x="143387" y="487277"/>
                  <a:pt x="139999" y="500829"/>
                </a:cubicBezTo>
                <a:cubicBezTo>
                  <a:pt x="134536" y="522681"/>
                  <a:pt x="131164" y="545002"/>
                  <a:pt x="126747" y="567089"/>
                </a:cubicBezTo>
                <a:cubicBezTo>
                  <a:pt x="122329" y="673107"/>
                  <a:pt x="121054" y="779302"/>
                  <a:pt x="113494" y="885142"/>
                </a:cubicBezTo>
                <a:cubicBezTo>
                  <a:pt x="112196" y="903309"/>
                  <a:pt x="118207" y="941144"/>
                  <a:pt x="100242" y="938150"/>
                </a:cubicBezTo>
                <a:cubicBezTo>
                  <a:pt x="54879" y="930589"/>
                  <a:pt x="0" y="822787"/>
                  <a:pt x="60486" y="898394"/>
                </a:cubicBezTo>
                <a:cubicBezTo>
                  <a:pt x="70435" y="910831"/>
                  <a:pt x="78155" y="924898"/>
                  <a:pt x="86990" y="938150"/>
                </a:cubicBezTo>
                <a:cubicBezTo>
                  <a:pt x="91407" y="951402"/>
                  <a:pt x="87272" y="972719"/>
                  <a:pt x="100242" y="977907"/>
                </a:cubicBezTo>
                <a:cubicBezTo>
                  <a:pt x="135134" y="991864"/>
                  <a:pt x="161116" y="956790"/>
                  <a:pt x="179755" y="938150"/>
                </a:cubicBezTo>
                <a:cubicBezTo>
                  <a:pt x="184172" y="924898"/>
                  <a:pt x="185820" y="910372"/>
                  <a:pt x="193007" y="898394"/>
                </a:cubicBezTo>
                <a:cubicBezTo>
                  <a:pt x="199435" y="887680"/>
                  <a:pt x="210677" y="863054"/>
                  <a:pt x="219512" y="871889"/>
                </a:cubicBezTo>
                <a:cubicBezTo>
                  <a:pt x="229390" y="881766"/>
                  <a:pt x="217627" y="903527"/>
                  <a:pt x="206260" y="911646"/>
                </a:cubicBezTo>
                <a:cubicBezTo>
                  <a:pt x="183526" y="927885"/>
                  <a:pt x="126747" y="938150"/>
                  <a:pt x="126747" y="938150"/>
                </a:cubicBezTo>
                <a:cubicBezTo>
                  <a:pt x="117912" y="946985"/>
                  <a:pt x="87747" y="964655"/>
                  <a:pt x="100242" y="964655"/>
                </a:cubicBezTo>
                <a:cubicBezTo>
                  <a:pt x="116169" y="964655"/>
                  <a:pt x="128737" y="949412"/>
                  <a:pt x="139999" y="938150"/>
                </a:cubicBezTo>
                <a:cubicBezTo>
                  <a:pt x="146984" y="931165"/>
                  <a:pt x="122329" y="946985"/>
                  <a:pt x="113494" y="951403"/>
                </a:cubicBezTo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710609" y="5498658"/>
            <a:ext cx="1378226" cy="703359"/>
          </a:xfrm>
          <a:custGeom>
            <a:avLst/>
            <a:gdLst>
              <a:gd name="connsiteX0" fmla="*/ 1378226 w 1378226"/>
              <a:gd name="connsiteY0" fmla="*/ 703359 h 703359"/>
              <a:gd name="connsiteX1" fmla="*/ 1338469 w 1378226"/>
              <a:gd name="connsiteY1" fmla="*/ 676855 h 703359"/>
              <a:gd name="connsiteX2" fmla="*/ 1298713 w 1378226"/>
              <a:gd name="connsiteY2" fmla="*/ 663603 h 703359"/>
              <a:gd name="connsiteX3" fmla="*/ 1272208 w 1378226"/>
              <a:gd name="connsiteY3" fmla="*/ 637099 h 703359"/>
              <a:gd name="connsiteX4" fmla="*/ 1192695 w 1378226"/>
              <a:gd name="connsiteY4" fmla="*/ 610594 h 703359"/>
              <a:gd name="connsiteX5" fmla="*/ 1113182 w 1378226"/>
              <a:gd name="connsiteY5" fmla="*/ 584090 h 703359"/>
              <a:gd name="connsiteX6" fmla="*/ 1073426 w 1378226"/>
              <a:gd name="connsiteY6" fmla="*/ 570838 h 703359"/>
              <a:gd name="connsiteX7" fmla="*/ 1046921 w 1378226"/>
              <a:gd name="connsiteY7" fmla="*/ 544333 h 703359"/>
              <a:gd name="connsiteX8" fmla="*/ 914400 w 1378226"/>
              <a:gd name="connsiteY8" fmla="*/ 504577 h 703359"/>
              <a:gd name="connsiteX9" fmla="*/ 887895 w 1378226"/>
              <a:gd name="connsiteY9" fmla="*/ 478072 h 703359"/>
              <a:gd name="connsiteX10" fmla="*/ 834887 w 1378226"/>
              <a:gd name="connsiteY10" fmla="*/ 464820 h 703359"/>
              <a:gd name="connsiteX11" fmla="*/ 781878 w 1378226"/>
              <a:gd name="connsiteY11" fmla="*/ 438316 h 703359"/>
              <a:gd name="connsiteX12" fmla="*/ 742121 w 1378226"/>
              <a:gd name="connsiteY12" fmla="*/ 411812 h 703359"/>
              <a:gd name="connsiteX13" fmla="*/ 596348 w 1378226"/>
              <a:gd name="connsiteY13" fmla="*/ 372055 h 703359"/>
              <a:gd name="connsiteX14" fmla="*/ 437321 w 1378226"/>
              <a:gd name="connsiteY14" fmla="*/ 292542 h 703359"/>
              <a:gd name="connsiteX15" fmla="*/ 384313 w 1378226"/>
              <a:gd name="connsiteY15" fmla="*/ 266038 h 703359"/>
              <a:gd name="connsiteX16" fmla="*/ 357808 w 1378226"/>
              <a:gd name="connsiteY16" fmla="*/ 239533 h 703359"/>
              <a:gd name="connsiteX17" fmla="*/ 278295 w 1378226"/>
              <a:gd name="connsiteY17" fmla="*/ 213029 h 703359"/>
              <a:gd name="connsiteX18" fmla="*/ 238539 w 1378226"/>
              <a:gd name="connsiteY18" fmla="*/ 199777 h 703359"/>
              <a:gd name="connsiteX19" fmla="*/ 172278 w 1378226"/>
              <a:gd name="connsiteY19" fmla="*/ 146768 h 703359"/>
              <a:gd name="connsiteX20" fmla="*/ 92765 w 1378226"/>
              <a:gd name="connsiteY20" fmla="*/ 120264 h 703359"/>
              <a:gd name="connsiteX21" fmla="*/ 26504 w 1378226"/>
              <a:gd name="connsiteY21" fmla="*/ 107012 h 703359"/>
              <a:gd name="connsiteX22" fmla="*/ 39756 w 1378226"/>
              <a:gd name="connsiteY22" fmla="*/ 213029 h 703359"/>
              <a:gd name="connsiteX23" fmla="*/ 53008 w 1378226"/>
              <a:gd name="connsiteY23" fmla="*/ 279290 h 703359"/>
              <a:gd name="connsiteX24" fmla="*/ 39756 w 1378226"/>
              <a:gd name="connsiteY24" fmla="*/ 160020 h 703359"/>
              <a:gd name="connsiteX25" fmla="*/ 13252 w 1378226"/>
              <a:gd name="connsiteY25" fmla="*/ 80507 h 703359"/>
              <a:gd name="connsiteX26" fmla="*/ 26504 w 1378226"/>
              <a:gd name="connsiteY26" fmla="*/ 40751 h 703359"/>
              <a:gd name="connsiteX27" fmla="*/ 159026 w 1378226"/>
              <a:gd name="connsiteY27" fmla="*/ 14246 h 703359"/>
              <a:gd name="connsiteX28" fmla="*/ 39756 w 1378226"/>
              <a:gd name="connsiteY28" fmla="*/ 54003 h 703359"/>
              <a:gd name="connsiteX29" fmla="*/ 0 w 1378226"/>
              <a:gd name="connsiteY29" fmla="*/ 67255 h 70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378226" h="703359">
                <a:moveTo>
                  <a:pt x="1378226" y="703359"/>
                </a:moveTo>
                <a:cubicBezTo>
                  <a:pt x="1364974" y="694524"/>
                  <a:pt x="1352715" y="683978"/>
                  <a:pt x="1338469" y="676855"/>
                </a:cubicBezTo>
                <a:cubicBezTo>
                  <a:pt x="1325975" y="670608"/>
                  <a:pt x="1310691" y="670790"/>
                  <a:pt x="1298713" y="663603"/>
                </a:cubicBezTo>
                <a:cubicBezTo>
                  <a:pt x="1287999" y="657175"/>
                  <a:pt x="1283383" y="642687"/>
                  <a:pt x="1272208" y="637099"/>
                </a:cubicBezTo>
                <a:cubicBezTo>
                  <a:pt x="1247219" y="624605"/>
                  <a:pt x="1219199" y="619429"/>
                  <a:pt x="1192695" y="610594"/>
                </a:cubicBezTo>
                <a:lnTo>
                  <a:pt x="1113182" y="584090"/>
                </a:lnTo>
                <a:lnTo>
                  <a:pt x="1073426" y="570838"/>
                </a:lnTo>
                <a:cubicBezTo>
                  <a:pt x="1064591" y="562003"/>
                  <a:pt x="1058096" y="549921"/>
                  <a:pt x="1046921" y="544333"/>
                </a:cubicBezTo>
                <a:cubicBezTo>
                  <a:pt x="1014659" y="528202"/>
                  <a:pt x="952444" y="514088"/>
                  <a:pt x="914400" y="504577"/>
                </a:cubicBezTo>
                <a:cubicBezTo>
                  <a:pt x="905565" y="495742"/>
                  <a:pt x="899070" y="483660"/>
                  <a:pt x="887895" y="478072"/>
                </a:cubicBezTo>
                <a:cubicBezTo>
                  <a:pt x="871605" y="469927"/>
                  <a:pt x="851941" y="471215"/>
                  <a:pt x="834887" y="464820"/>
                </a:cubicBezTo>
                <a:cubicBezTo>
                  <a:pt x="816390" y="457884"/>
                  <a:pt x="799030" y="448117"/>
                  <a:pt x="781878" y="438316"/>
                </a:cubicBezTo>
                <a:cubicBezTo>
                  <a:pt x="768049" y="430414"/>
                  <a:pt x="757034" y="417404"/>
                  <a:pt x="742121" y="411812"/>
                </a:cubicBezTo>
                <a:cubicBezTo>
                  <a:pt x="685228" y="390477"/>
                  <a:pt x="651631" y="408910"/>
                  <a:pt x="596348" y="372055"/>
                </a:cubicBezTo>
                <a:cubicBezTo>
                  <a:pt x="368466" y="220134"/>
                  <a:pt x="656792" y="402278"/>
                  <a:pt x="437321" y="292542"/>
                </a:cubicBezTo>
                <a:cubicBezTo>
                  <a:pt x="419652" y="283707"/>
                  <a:pt x="400750" y="276996"/>
                  <a:pt x="384313" y="266038"/>
                </a:cubicBezTo>
                <a:cubicBezTo>
                  <a:pt x="373917" y="259107"/>
                  <a:pt x="368983" y="245121"/>
                  <a:pt x="357808" y="239533"/>
                </a:cubicBezTo>
                <a:cubicBezTo>
                  <a:pt x="332820" y="227039"/>
                  <a:pt x="304799" y="221864"/>
                  <a:pt x="278295" y="213029"/>
                </a:cubicBezTo>
                <a:lnTo>
                  <a:pt x="238539" y="199777"/>
                </a:lnTo>
                <a:cubicBezTo>
                  <a:pt x="216510" y="177748"/>
                  <a:pt x="202369" y="160142"/>
                  <a:pt x="172278" y="146768"/>
                </a:cubicBezTo>
                <a:cubicBezTo>
                  <a:pt x="146748" y="135421"/>
                  <a:pt x="92765" y="120264"/>
                  <a:pt x="92765" y="120264"/>
                </a:cubicBezTo>
                <a:cubicBezTo>
                  <a:pt x="29878" y="57377"/>
                  <a:pt x="47658" y="43549"/>
                  <a:pt x="26504" y="107012"/>
                </a:cubicBezTo>
                <a:cubicBezTo>
                  <a:pt x="30921" y="142351"/>
                  <a:pt x="34341" y="177829"/>
                  <a:pt x="39756" y="213029"/>
                </a:cubicBezTo>
                <a:cubicBezTo>
                  <a:pt x="43181" y="235291"/>
                  <a:pt x="53008" y="301814"/>
                  <a:pt x="53008" y="279290"/>
                </a:cubicBezTo>
                <a:cubicBezTo>
                  <a:pt x="53008" y="239289"/>
                  <a:pt x="47601" y="199245"/>
                  <a:pt x="39756" y="160020"/>
                </a:cubicBezTo>
                <a:cubicBezTo>
                  <a:pt x="34277" y="132625"/>
                  <a:pt x="13252" y="80507"/>
                  <a:pt x="13252" y="80507"/>
                </a:cubicBezTo>
                <a:cubicBezTo>
                  <a:pt x="17669" y="67255"/>
                  <a:pt x="13787" y="46531"/>
                  <a:pt x="26504" y="40751"/>
                </a:cubicBezTo>
                <a:cubicBezTo>
                  <a:pt x="67515" y="22110"/>
                  <a:pt x="201763" y="0"/>
                  <a:pt x="159026" y="14246"/>
                </a:cubicBezTo>
                <a:lnTo>
                  <a:pt x="39756" y="54003"/>
                </a:lnTo>
                <a:lnTo>
                  <a:pt x="0" y="67255"/>
                </a:lnTo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06912">
            <a:off x="4656468" y="3857184"/>
            <a:ext cx="2034925" cy="130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</a:t>
            </a:r>
            <a:r>
              <a:rPr lang="sr-Cyrl-BA" dirty="0" smtClean="0"/>
              <a:t> пјевање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82" y="1428736"/>
            <a:ext cx="4038600" cy="4681728"/>
          </a:xfrm>
        </p:spPr>
        <p:txBody>
          <a:bodyPr>
            <a:normAutofit/>
          </a:bodyPr>
          <a:lstStyle/>
          <a:p>
            <a:r>
              <a:rPr lang="sr-Cyrl-BA" sz="1800" dirty="0" smtClean="0"/>
              <a:t>У овом пјевању се појављују </a:t>
            </a:r>
            <a:r>
              <a:rPr lang="sr-Cyrl-BA" sz="1800" dirty="0" err="1" smtClean="0"/>
              <a:t>архангели</a:t>
            </a:r>
            <a:r>
              <a:rPr lang="sr-Cyrl-BA" sz="1800" dirty="0" smtClean="0"/>
              <a:t>: </a:t>
            </a:r>
            <a:r>
              <a:rPr lang="sr-Cyrl-BA" sz="1800" dirty="0" smtClean="0"/>
              <a:t>Михаил, Гаврил и Сатана – сви су били равноправни.</a:t>
            </a:r>
          </a:p>
          <a:p>
            <a:r>
              <a:rPr lang="sr-Cyrl-BA" sz="1800" dirty="0" smtClean="0"/>
              <a:t>Сатана се послије велике космичке катаклизме наљутио на Бога што му није дао више власти. </a:t>
            </a:r>
          </a:p>
          <a:p>
            <a:r>
              <a:rPr lang="sr-Cyrl-BA" sz="1800" dirty="0" smtClean="0"/>
              <a:t>Сатани је приступио и Адам, који овдје није библијска личност но грешник због сарадње са Сатаном.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6314" y="1357298"/>
            <a:ext cx="4038600" cy="4681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1400" i="1" dirty="0" smtClean="0"/>
              <a:t>а</a:t>
            </a:r>
            <a:endParaRPr lang="en-US" sz="1400" i="1" dirty="0"/>
          </a:p>
        </p:txBody>
      </p:sp>
      <p:sp>
        <p:nvSpPr>
          <p:cNvPr id="5" name="Cloud 4"/>
          <p:cNvSpPr/>
          <p:nvPr/>
        </p:nvSpPr>
        <p:spPr>
          <a:xfrm>
            <a:off x="4500562" y="1142984"/>
            <a:ext cx="3000396" cy="1357322"/>
          </a:xfrm>
          <a:prstGeom prst="cloud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3438" y="1571612"/>
            <a:ext cx="307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300" i="1" dirty="0" smtClean="0"/>
              <a:t>“Ја </a:t>
            </a:r>
            <a:r>
              <a:rPr lang="sr-Cyrl-BA" sz="1300" i="1" dirty="0" smtClean="0"/>
              <a:t>сам један који стварат могу</a:t>
            </a:r>
          </a:p>
          <a:p>
            <a:r>
              <a:rPr lang="sr-Cyrl-BA" sz="1300" i="1" dirty="0" smtClean="0"/>
              <a:t>и који сам свемогућством вјечан”.</a:t>
            </a:r>
            <a:endParaRPr lang="en-US" sz="1300" i="1" dirty="0"/>
          </a:p>
        </p:txBody>
      </p:sp>
      <p:sp>
        <p:nvSpPr>
          <p:cNvPr id="7" name="Cloud 6"/>
          <p:cNvSpPr/>
          <p:nvPr/>
        </p:nvSpPr>
        <p:spPr>
          <a:xfrm rot="21343105">
            <a:off x="4151721" y="2955715"/>
            <a:ext cx="2690570" cy="1589512"/>
          </a:xfrm>
          <a:prstGeom prst="cloud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20763512">
            <a:off x="4269584" y="3375696"/>
            <a:ext cx="278608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300" i="1" dirty="0" smtClean="0"/>
              <a:t>“Ах, Сатано, равночини брате,</a:t>
            </a:r>
          </a:p>
          <a:p>
            <a:r>
              <a:rPr lang="sr-Cyrl-BA" sz="1300" i="1" dirty="0" smtClean="0"/>
              <a:t>обрати се, душо изгубљена,</a:t>
            </a:r>
          </a:p>
          <a:p>
            <a:r>
              <a:rPr lang="sr-Cyrl-BA" sz="1300" i="1" dirty="0" smtClean="0"/>
              <a:t>пролиј топле сузе покајања...”</a:t>
            </a:r>
          </a:p>
        </p:txBody>
      </p:sp>
      <p:sp>
        <p:nvSpPr>
          <p:cNvPr id="9" name="Cloud 8"/>
          <p:cNvSpPr/>
          <p:nvPr/>
        </p:nvSpPr>
        <p:spPr>
          <a:xfrm rot="815273">
            <a:off x="4453215" y="4827807"/>
            <a:ext cx="2835453" cy="1503874"/>
          </a:xfrm>
          <a:prstGeom prst="cloud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462607">
            <a:off x="4519387" y="5280700"/>
            <a:ext cx="31432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300" i="1" dirty="0" smtClean="0"/>
              <a:t>“Ја допирем до граница мрака,</a:t>
            </a:r>
          </a:p>
          <a:p>
            <a:r>
              <a:rPr lang="sr-Cyrl-BA" sz="1300" i="1" dirty="0" smtClean="0"/>
              <a:t>мрака мећем колико свјетлости”</a:t>
            </a:r>
            <a:r>
              <a:rPr lang="en-US" sz="1300" i="1" dirty="0" smtClean="0"/>
              <a:t>.</a:t>
            </a:r>
            <a:endParaRPr lang="en-US" sz="13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72430" y="357187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dirty="0" smtClean="0"/>
              <a:t> БОГ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00926" y="514351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sr-Cyrl-BA" dirty="0" smtClean="0"/>
              <a:t>АРХАНГЕЛ</a:t>
            </a:r>
          </a:p>
          <a:p>
            <a:pPr algn="ctr"/>
            <a:r>
              <a:rPr lang="sr-Cyrl-BA" dirty="0" smtClean="0"/>
              <a:t>МИХАИЛ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786710" y="1785926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dirty="0" smtClean="0"/>
              <a:t> САТАНА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00826" y="2285992"/>
            <a:ext cx="1643074" cy="142876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215074" y="4214818"/>
            <a:ext cx="1428760" cy="107157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5786446" y="2928934"/>
            <a:ext cx="3071834" cy="121444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</a:t>
            </a:r>
            <a:r>
              <a:rPr lang="sr-Cyrl-BA" dirty="0" smtClean="0"/>
              <a:t>пјевање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Cyrl-BA" sz="1800" dirty="0" smtClean="0"/>
              <a:t>Архангел Михаил покушава да одврати Сатану од побуне, али он одбија да одустане и да се покори врховној власти. Не признаје да га је Бог створио и чврсто стоји иза тога да је свима дато исто право.</a:t>
            </a:r>
          </a:p>
          <a:p>
            <a:r>
              <a:rPr lang="sr-Cyrl-BA" sz="1800" dirty="0" smtClean="0"/>
              <a:t>Сатана је тврдоглав и упоран, а Михаил и Гаврил желе да му помогну и моле Створитеља да му опрости и да заустави свој гњев.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Cyrl-BA" sz="1800" dirty="0" smtClean="0"/>
              <a:t>Створитељ је сигуран да Сатана “пут истине никад видјет неће” и зато је Сатана лишен светилишта. </a:t>
            </a:r>
          </a:p>
          <a:p>
            <a:endParaRPr lang="sr-Cyrl-BA" sz="18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642910" y="4857760"/>
            <a:ext cx="3714776" cy="1357322"/>
          </a:xfrm>
          <a:prstGeom prst="roundRect">
            <a:avLst/>
          </a:prstGeom>
          <a:effectLst>
            <a:outerShdw blurRad="50800" dist="25400" dir="5400000" rotWithShape="0">
              <a:srgbClr val="000000">
                <a:alpha val="35000"/>
              </a:srgbClr>
            </a:outerShdw>
            <a:reflection blurRad="6350" stA="50000" endA="275" endPos="40000" dist="101600" dir="5400000" sy="-100000" algn="bl" rotWithShape="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5786" y="4929198"/>
            <a:ext cx="36433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i="1" dirty="0" smtClean="0"/>
              <a:t>“од вјечнога овог несретњика...</a:t>
            </a:r>
          </a:p>
          <a:p>
            <a:r>
              <a:rPr lang="sr-Cyrl-BA" i="1" dirty="0" smtClean="0"/>
              <a:t>Атом уђе у сунчану зраку</a:t>
            </a:r>
          </a:p>
          <a:p>
            <a:r>
              <a:rPr lang="sr-Cyrl-BA" i="1" dirty="0" smtClean="0"/>
              <a:t>толи неће у немирну душу,</a:t>
            </a:r>
          </a:p>
          <a:p>
            <a:r>
              <a:rPr lang="sr-Cyrl-BA" i="1" dirty="0" smtClean="0"/>
              <a:t>Дако дођу к себи изгубници”</a:t>
            </a:r>
            <a:r>
              <a:rPr lang="en-US" i="1" dirty="0" smtClean="0"/>
              <a:t>.</a:t>
            </a:r>
            <a:endParaRPr lang="sr-Cyrl-BA" i="1" dirty="0" smtClean="0"/>
          </a:p>
          <a:p>
            <a:endParaRPr lang="sr-Cyrl-BA" i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6512" y="4643446"/>
            <a:ext cx="264464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ular Callout 10"/>
          <p:cNvSpPr/>
          <p:nvPr/>
        </p:nvSpPr>
        <p:spPr>
          <a:xfrm>
            <a:off x="4714876" y="2857496"/>
            <a:ext cx="2928958" cy="2214578"/>
          </a:xfrm>
          <a:prstGeom prst="wedgeRectCallout">
            <a:avLst>
              <a:gd name="adj1" fmla="val 36524"/>
              <a:gd name="adj2" fmla="val 77360"/>
            </a:avLst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14876" y="3643314"/>
            <a:ext cx="3000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i="1" dirty="0" smtClean="0"/>
              <a:t>“Иштем владу да подијелимо!</a:t>
            </a:r>
          </a:p>
          <a:p>
            <a:r>
              <a:rPr lang="sr-Cyrl-BA" sz="1400" i="1" dirty="0" smtClean="0"/>
              <a:t>Нек се сваки са врховном влашћу</a:t>
            </a:r>
          </a:p>
          <a:p>
            <a:r>
              <a:rPr lang="sr-Cyrl-BA" sz="1400" i="1" dirty="0" smtClean="0"/>
              <a:t>на свом небу горди и велича!”.</a:t>
            </a:r>
            <a:endParaRPr lang="en-US" sz="1400" i="1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V</a:t>
            </a:r>
            <a:r>
              <a:rPr lang="sr-Cyrl-BA" dirty="0" smtClean="0"/>
              <a:t> пјевање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r-Cyrl-BA" sz="1800" dirty="0" smtClean="0"/>
          </a:p>
          <a:p>
            <a:endParaRPr lang="sr-Cyrl-BA" sz="1800" dirty="0" smtClean="0"/>
          </a:p>
          <a:p>
            <a:pPr algn="ctr"/>
            <a:r>
              <a:rPr lang="sr-Cyrl-BA" sz="1800" dirty="0" smtClean="0"/>
              <a:t>ПЕТО ПЈЕВАЊЕ ОПИСУЈЕ СУКОБ ИЗМЕЂУ САТАНИНИХ И БОЖИЈИХ ПРИСТАЛИЦА!</a:t>
            </a:r>
          </a:p>
          <a:p>
            <a:r>
              <a:rPr lang="sr-Cyrl-BA" sz="1800" dirty="0" smtClean="0"/>
              <a:t>Адам је прва два дана био на Сатаниној страни, али трећег дана се повукао и признао Бога као врховног владара. Због издаје, навукао је на себе срџбу Сатане.</a:t>
            </a:r>
          </a:p>
          <a:p>
            <a:r>
              <a:rPr lang="sr-Cyrl-BA" sz="1800" dirty="0" smtClean="0"/>
              <a:t>Сатана је прогнан до границе неба. Он и његова војска падали су у мрачан, гладан и врео понор пакла. </a:t>
            </a:r>
            <a:endParaRPr lang="en-US" sz="1800" dirty="0"/>
          </a:p>
        </p:txBody>
      </p:sp>
      <p:sp>
        <p:nvSpPr>
          <p:cNvPr id="8" name="Lightning Bolt 7"/>
          <p:cNvSpPr/>
          <p:nvPr/>
        </p:nvSpPr>
        <p:spPr>
          <a:xfrm>
            <a:off x="285720" y="1357298"/>
            <a:ext cx="857224" cy="785818"/>
          </a:xfrm>
          <a:prstGeom prst="lightningBolt">
            <a:avLst/>
          </a:prstGeom>
          <a:solidFill>
            <a:srgbClr val="FFC000"/>
          </a:solidFill>
          <a:ln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ghtning Bolt 8"/>
          <p:cNvSpPr/>
          <p:nvPr/>
        </p:nvSpPr>
        <p:spPr>
          <a:xfrm rot="4756341">
            <a:off x="3093414" y="1011541"/>
            <a:ext cx="1037370" cy="1048704"/>
          </a:xfrm>
          <a:prstGeom prst="lightningBolt">
            <a:avLst/>
          </a:prstGeom>
          <a:solidFill>
            <a:srgbClr val="FFC000"/>
          </a:solidFill>
          <a:ln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214282" y="0"/>
            <a:ext cx="3714776" cy="164307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428604"/>
            <a:ext cx="29289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i="1" dirty="0" smtClean="0"/>
              <a:t>“</a:t>
            </a:r>
            <a:r>
              <a:rPr lang="sr-Cyrl-BA" sz="1400" i="1" dirty="0" err="1" smtClean="0"/>
              <a:t>Затутњеше</a:t>
            </a:r>
            <a:r>
              <a:rPr lang="sr-Cyrl-BA" sz="1400" i="1" dirty="0" smtClean="0"/>
              <a:t> </a:t>
            </a:r>
            <a:r>
              <a:rPr lang="sr-Cyrl-BA" sz="1400" i="1" dirty="0" smtClean="0"/>
              <a:t>небесне равнине.</a:t>
            </a:r>
          </a:p>
          <a:p>
            <a:r>
              <a:rPr lang="sr-Cyrl-BA" sz="1400" i="1" dirty="0" smtClean="0"/>
              <a:t>Бој се ужди међу бесмрнима</a:t>
            </a:r>
          </a:p>
          <a:p>
            <a:r>
              <a:rPr lang="sr-Cyrl-BA" sz="1400" i="1" dirty="0" smtClean="0"/>
              <a:t>у највиши степен свирјепости”.</a:t>
            </a:r>
            <a:endParaRPr lang="en-US" sz="1400" i="1" dirty="0"/>
          </a:p>
        </p:txBody>
      </p:sp>
      <p:sp>
        <p:nvSpPr>
          <p:cNvPr id="13" name="Lightning Bolt 12"/>
          <p:cNvSpPr/>
          <p:nvPr/>
        </p:nvSpPr>
        <p:spPr>
          <a:xfrm rot="714006">
            <a:off x="1273026" y="1495482"/>
            <a:ext cx="714380" cy="642942"/>
          </a:xfrm>
          <a:prstGeom prst="lightningBolt">
            <a:avLst/>
          </a:prstGeom>
          <a:solidFill>
            <a:srgbClr val="FFC000"/>
          </a:solidFill>
          <a:ln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n 13"/>
          <p:cNvSpPr/>
          <p:nvPr/>
        </p:nvSpPr>
        <p:spPr>
          <a:xfrm>
            <a:off x="6000760" y="4429132"/>
            <a:ext cx="2857520" cy="1571636"/>
          </a:xfrm>
          <a:prstGeom prst="can">
            <a:avLst/>
          </a:prstGeom>
          <a:solidFill>
            <a:schemeClr val="tx1">
              <a:lumMod val="85000"/>
              <a:lumOff val="15000"/>
            </a:schemeClr>
          </a:solidFill>
          <a:effectLst>
            <a:reflection blurRad="6350" stA="50000" endA="300" endPos="38500" dist="50800" dir="5400000" sy="-100000" algn="bl" rotWithShape="0"/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72198" y="4857760"/>
            <a:ext cx="2857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dirty="0" smtClean="0">
                <a:solidFill>
                  <a:schemeClr val="bg1"/>
                </a:solidFill>
              </a:rPr>
              <a:t>“</a:t>
            </a:r>
            <a:r>
              <a:rPr lang="sr-Cyrl-BA" sz="1400" i="1" dirty="0" smtClean="0">
                <a:solidFill>
                  <a:schemeClr val="bg1"/>
                </a:solidFill>
              </a:rPr>
              <a:t>Три дана су адски легиони</a:t>
            </a:r>
          </a:p>
          <a:p>
            <a:r>
              <a:rPr lang="sr-Cyrl-BA" sz="1400" i="1" dirty="0" smtClean="0">
                <a:solidFill>
                  <a:schemeClr val="bg1"/>
                </a:solidFill>
              </a:rPr>
              <a:t>непрекидно за њинијем царем</a:t>
            </a:r>
          </a:p>
          <a:p>
            <a:r>
              <a:rPr lang="sr-Cyrl-BA" sz="1400" i="1" dirty="0" smtClean="0">
                <a:solidFill>
                  <a:schemeClr val="bg1"/>
                </a:solidFill>
              </a:rPr>
              <a:t>потоком се црнијем сипали</a:t>
            </a:r>
          </a:p>
          <a:p>
            <a:r>
              <a:rPr lang="sr-Cyrl-BA" sz="1400" i="1" dirty="0" smtClean="0">
                <a:solidFill>
                  <a:schemeClr val="bg1"/>
                </a:solidFill>
              </a:rPr>
              <a:t>у димљива жвала тартаров</a:t>
            </a:r>
            <a:r>
              <a:rPr lang="en-US" sz="1400" i="1" dirty="0" smtClean="0">
                <a:solidFill>
                  <a:schemeClr val="bg1"/>
                </a:solidFill>
              </a:rPr>
              <a:t>a</a:t>
            </a:r>
            <a:r>
              <a:rPr lang="sr-Cyrl-BA" sz="1400" i="1" dirty="0" smtClean="0">
                <a:solidFill>
                  <a:schemeClr val="bg1"/>
                </a:solidFill>
              </a:rPr>
              <a:t>”</a:t>
            </a:r>
            <a:r>
              <a:rPr lang="en-US" sz="1400" i="1" dirty="0" smtClean="0">
                <a:solidFill>
                  <a:schemeClr val="bg1"/>
                </a:solidFill>
              </a:rPr>
              <a:t>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779</TotalTime>
  <Words>1103</Words>
  <Application>Microsoft Office PowerPoint</Application>
  <PresentationFormat>On-screen Show (4:3)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Georgia</vt:lpstr>
      <vt:lpstr>Wingdings</vt:lpstr>
      <vt:lpstr>Wingdings 2</vt:lpstr>
      <vt:lpstr>Civic</vt:lpstr>
      <vt:lpstr> ЈУ МЕДИЦИНСКА ШКОЛА БАЊА ЛУКА               “ЛУЧА МИКРОКОЗМА”</vt:lpstr>
      <vt:lpstr>Петар II Петровић Његош</vt:lpstr>
      <vt:lpstr>PowerPoint Presentation</vt:lpstr>
      <vt:lpstr>Посвета Сими Милутиновићу Сарајлији </vt:lpstr>
      <vt:lpstr>I пјевање</vt:lpstr>
      <vt:lpstr>II пјевање</vt:lpstr>
      <vt:lpstr>III пјевање</vt:lpstr>
      <vt:lpstr>IV пјевање</vt:lpstr>
      <vt:lpstr>V пјевање</vt:lpstr>
      <vt:lpstr>СТВАРАЊЕ ЗЕМЉЕ</vt:lpstr>
      <vt:lpstr>PowerPoint Presentation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Intel</dc:creator>
  <cp:lastModifiedBy>Dragan</cp:lastModifiedBy>
  <cp:revision>74</cp:revision>
  <dcterms:created xsi:type="dcterms:W3CDTF">2020-05-23T23:30:45Z</dcterms:created>
  <dcterms:modified xsi:type="dcterms:W3CDTF">2020-06-08T17:54:11Z</dcterms:modified>
</cp:coreProperties>
</file>