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2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заглавље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7455A-00D3-47D9-9D82-DF6F0D05B0FE}" type="datetimeFigureOut">
              <a:rPr lang="sr-Cyrl-RS" smtClean="0"/>
              <a:t>31.03.2021.</a:t>
            </a:fld>
            <a:endParaRPr lang="sr-Cyrl-RS"/>
          </a:p>
        </p:txBody>
      </p:sp>
      <p:sp>
        <p:nvSpPr>
          <p:cNvPr id="4" name="Чувар места за слику на слајду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RS"/>
          </a:p>
        </p:txBody>
      </p:sp>
      <p:sp>
        <p:nvSpPr>
          <p:cNvPr id="5" name="Чувар места за напомене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39C21-4FB2-40CB-B767-72C146F9EA6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258061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71490BE4-3BA1-4DBB-8C7D-75E7939C8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BEB28A79-CBF5-4763-9400-939DBF3B2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/>
              <a:t>Кликните и уредите стил поднаслова мастера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91EBC127-C6A7-479A-84CB-7D1431493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/>
              <a:t>31.03.2021.</a:t>
            </a:r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5A1FA9FC-AE76-46D5-BB44-CAAE23090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5B89B167-1AE6-4431-B1FE-36DC55DE9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C3BA-209C-45CB-9EC3-62CEC95E4C4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00868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0FF5C4FF-91E8-49C2-B264-1757A28F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C6FDFC27-42AB-413B-BB75-9FB113C0E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D591432C-B5A7-4462-9732-80D31CC4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/>
              <a:t>31.03.2021.</a:t>
            </a:r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6A1C435C-7BAA-4B2D-91EC-3B777B5B2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28727728-C224-4901-B0E1-17226D24D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C3BA-209C-45CB-9EC3-62CEC95E4C4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8571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:a16="http://schemas.microsoft.com/office/drawing/2014/main" id="{3809516F-3DD6-474D-89E2-89E7FD59E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D8744AFE-F258-4DC4-8667-722AF0E15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FA21EC88-0413-4CEC-A6DD-6F55171D1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/>
              <a:t>31.03.2021.</a:t>
            </a:r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BE8CF551-BE7C-4AEF-B3A6-C970C50F4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78627D9F-C490-4B05-BE7D-CEF2253F9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C3BA-209C-45CB-9EC3-62CEC95E4C4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02673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A441AB7D-B09C-4048-AE77-20111EDB1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83D98F7D-485F-4908-B936-25937A98D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C4D71B1B-5DF2-497A-89E9-F74CDF4BC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/>
              <a:t>31.03.2021.</a:t>
            </a:r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30F7DED3-323C-4A94-A490-77C6CEC7E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3A399F07-B09E-4912-98E6-EBD60D2E3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C3BA-209C-45CB-9EC3-62CEC95E4C4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40079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15AD8F9D-AADB-4300-8DF0-4FC41E6F2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9362ACB8-DCB2-4E43-B41A-1C530C49A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D78F0784-E701-469A-80B8-03191D3EF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/>
              <a:t>31.03.2021.</a:t>
            </a:r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6E60A289-0E0A-433C-A283-AE427B3B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23B44DE7-C37A-49EC-AC70-5607552A8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C3BA-209C-45CB-9EC3-62CEC95E4C4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64789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4084F40B-F408-48A3-986C-B2825DE56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802DD350-D500-4958-B303-FF6E8DD06B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C2E34EC0-3A58-43AF-B660-2F57ED993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A48B7E85-DC34-4A38-8579-B4F8D1E99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/>
              <a:t>31.03.2021.</a:t>
            </a:r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0209B9D3-A26E-48D2-A3BC-AFBC9285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C895B89C-5691-40AB-A2BF-E0DEFE27E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C3BA-209C-45CB-9EC3-62CEC95E4C4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86935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4890192E-CD49-4D02-BA54-91C5AF2C8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B954F6F1-8D4C-4D95-9468-BA0194A01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572A7F38-772A-4D61-B97A-D8F7475F9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текст 4">
            <a:extLst>
              <a:ext uri="{FF2B5EF4-FFF2-40B4-BE49-F238E27FC236}">
                <a16:creationId xmlns:a16="http://schemas.microsoft.com/office/drawing/2014/main" id="{7FC5EA58-4FFD-4518-A682-309E86B29E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6" name="Чувар места за садржај 5">
            <a:extLst>
              <a:ext uri="{FF2B5EF4-FFF2-40B4-BE49-F238E27FC236}">
                <a16:creationId xmlns:a16="http://schemas.microsoft.com/office/drawing/2014/main" id="{42EA6538-A748-47DB-95C0-81B4E42C5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id="{4133D6CC-7EE9-4983-92CE-17287E88D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/>
              <a:t>31.03.2021.</a:t>
            </a:r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2ADF2A8F-D371-4428-B270-C1B9CACE6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9" name="Чувар места за број слајда 8">
            <a:extLst>
              <a:ext uri="{FF2B5EF4-FFF2-40B4-BE49-F238E27FC236}">
                <a16:creationId xmlns:a16="http://schemas.microsoft.com/office/drawing/2014/main" id="{27CE833D-FA52-411D-A4B6-6D10B9C6E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C3BA-209C-45CB-9EC3-62CEC95E4C4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8984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B1A79756-4C5D-456B-B3B0-A155034F8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датум 2">
            <a:extLst>
              <a:ext uri="{FF2B5EF4-FFF2-40B4-BE49-F238E27FC236}">
                <a16:creationId xmlns:a16="http://schemas.microsoft.com/office/drawing/2014/main" id="{0263BFBC-E653-4AB0-8A59-DB09526F8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/>
              <a:t>31.03.2021.</a:t>
            </a:r>
          </a:p>
        </p:txBody>
      </p:sp>
      <p:sp>
        <p:nvSpPr>
          <p:cNvPr id="4" name="Чувар места за подножје 3">
            <a:extLst>
              <a:ext uri="{FF2B5EF4-FFF2-40B4-BE49-F238E27FC236}">
                <a16:creationId xmlns:a16="http://schemas.microsoft.com/office/drawing/2014/main" id="{00AB7FD0-5FF6-4BC5-8E91-B576C619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5" name="Чувар места за број слајда 4">
            <a:extLst>
              <a:ext uri="{FF2B5EF4-FFF2-40B4-BE49-F238E27FC236}">
                <a16:creationId xmlns:a16="http://schemas.microsoft.com/office/drawing/2014/main" id="{8B422A00-5DC1-4EBC-9CAB-CE8D68160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C3BA-209C-45CB-9EC3-62CEC95E4C4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73138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645B9974-274B-4BF6-8D0C-837A35726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/>
              <a:t>31.03.2021.</a:t>
            </a:r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413EED7F-FB52-499B-98C5-11AE812FC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Чувар места за број слајда 3">
            <a:extLst>
              <a:ext uri="{FF2B5EF4-FFF2-40B4-BE49-F238E27FC236}">
                <a16:creationId xmlns:a16="http://schemas.microsoft.com/office/drawing/2014/main" id="{3815F0FF-093E-4463-B2A1-5616EE158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C3BA-209C-45CB-9EC3-62CEC95E4C4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353266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DF94C277-199E-4FF8-9B52-B9BF3A9A4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704C969C-2C86-4CC2-9894-117A5E8C6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89090EBD-E07A-453E-839B-D75854211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CAD1035C-0F29-40BE-963D-9072EC16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/>
              <a:t>31.03.2021.</a:t>
            </a:r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51DA0A3C-3A2F-44C4-8EC2-02C4932B5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BC5ACB96-BFCE-4A16-A154-783AE6EF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C3BA-209C-45CB-9EC3-62CEC95E4C4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166587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92C85CDD-C1C3-4707-B788-ADB166320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лику 2">
            <a:extLst>
              <a:ext uri="{FF2B5EF4-FFF2-40B4-BE49-F238E27FC236}">
                <a16:creationId xmlns:a16="http://schemas.microsoft.com/office/drawing/2014/main" id="{7BB6A8B5-2E8A-464C-B5F8-0B6291D7EA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RS"/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F5BB8C41-191F-4323-AD68-F698E3E8C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D8AC4C41-1A40-46EA-91A8-0976D6B3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/>
              <a:t>31.03.2021.</a:t>
            </a:r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9E655C57-DBA6-4C55-BAFD-60D673F5A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BAE86366-2711-4632-ACD5-EB5590542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C3BA-209C-45CB-9EC3-62CEC95E4C4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87195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>
            <a:extLst>
              <a:ext uri="{FF2B5EF4-FFF2-40B4-BE49-F238E27FC236}">
                <a16:creationId xmlns:a16="http://schemas.microsoft.com/office/drawing/2014/main" id="{B624616A-9F86-4A96-8AF6-A4FC2CAA6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BA6C3327-CED1-4932-BDFA-94A6A853C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B7336866-8740-4114-AB98-BBBB3B04D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Cyrl-RS"/>
              <a:t>31.03.2021.</a:t>
            </a:r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7727B517-10B7-4A6A-98F4-48135E7AB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Cyrl-RS"/>
              <a:t>мр Сања Ђурић, проф.</a:t>
            </a:r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0D8D7AE2-66AB-4B63-A429-D0D9F887F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BC3BA-209C-45CB-9EC3-62CEC95E4C48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12900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A5B58C80-CA79-40EA-A81F-5B67D467E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CDB9DAFF-0C61-476F-9D8C-CB4543B51D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FABD14CB-AAE4-4D2F-9CB6-76857D0A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3440" cy="6858000"/>
          </a:xfrm>
          <a:prstGeom prst="rect">
            <a:avLst/>
          </a:prstGeom>
        </p:spPr>
      </p:pic>
      <p:sp>
        <p:nvSpPr>
          <p:cNvPr id="6" name="Оквир за текст 5">
            <a:extLst>
              <a:ext uri="{FF2B5EF4-FFF2-40B4-BE49-F238E27FC236}">
                <a16:creationId xmlns:a16="http://schemas.microsoft.com/office/drawing/2014/main" id="{F1D9A234-C015-4E57-A5E6-C1B625BC869F}"/>
              </a:ext>
            </a:extLst>
          </p:cNvPr>
          <p:cNvSpPr txBox="1"/>
          <p:nvPr/>
        </p:nvSpPr>
        <p:spPr>
          <a:xfrm>
            <a:off x="3594567" y="439247"/>
            <a:ext cx="4057983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400" b="1" dirty="0"/>
              <a:t>МЕДИЈСКА КОМУНИКАЦИЈА</a:t>
            </a:r>
          </a:p>
        </p:txBody>
      </p:sp>
      <p:sp>
        <p:nvSpPr>
          <p:cNvPr id="7" name="Правоугаоник: са заобљеним угловима 6">
            <a:extLst>
              <a:ext uri="{FF2B5EF4-FFF2-40B4-BE49-F238E27FC236}">
                <a16:creationId xmlns:a16="http://schemas.microsoft.com/office/drawing/2014/main" id="{729DB06C-6A22-4646-9AA4-6373C3E54EB2}"/>
              </a:ext>
            </a:extLst>
          </p:cNvPr>
          <p:cNvSpPr/>
          <p:nvPr/>
        </p:nvSpPr>
        <p:spPr>
          <a:xfrm>
            <a:off x="585926" y="1455938"/>
            <a:ext cx="1890944" cy="674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НОВИНЕ</a:t>
            </a:r>
          </a:p>
        </p:txBody>
      </p:sp>
      <p:sp>
        <p:nvSpPr>
          <p:cNvPr id="8" name="Правоугаоник: са заобљеним угловима 7">
            <a:extLst>
              <a:ext uri="{FF2B5EF4-FFF2-40B4-BE49-F238E27FC236}">
                <a16:creationId xmlns:a16="http://schemas.microsoft.com/office/drawing/2014/main" id="{21E157C6-98CE-48DD-9E1A-D3EC69C01D6C}"/>
              </a:ext>
            </a:extLst>
          </p:cNvPr>
          <p:cNvSpPr/>
          <p:nvPr/>
        </p:nvSpPr>
        <p:spPr>
          <a:xfrm>
            <a:off x="3417903" y="1455938"/>
            <a:ext cx="1677880" cy="5673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РАДИО</a:t>
            </a:r>
          </a:p>
        </p:txBody>
      </p:sp>
      <p:sp>
        <p:nvSpPr>
          <p:cNvPr id="9" name="Правоугаоник: са заобљеним угловима 8">
            <a:extLst>
              <a:ext uri="{FF2B5EF4-FFF2-40B4-BE49-F238E27FC236}">
                <a16:creationId xmlns:a16="http://schemas.microsoft.com/office/drawing/2014/main" id="{31C9FD7A-DB37-410F-A776-C639734F5521}"/>
              </a:ext>
            </a:extLst>
          </p:cNvPr>
          <p:cNvSpPr/>
          <p:nvPr/>
        </p:nvSpPr>
        <p:spPr>
          <a:xfrm>
            <a:off x="6196614" y="1455938"/>
            <a:ext cx="1455936" cy="545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ТВ</a:t>
            </a:r>
          </a:p>
        </p:txBody>
      </p:sp>
      <p:sp>
        <p:nvSpPr>
          <p:cNvPr id="10" name="Правоугаоник: са заобљеним угловима 9">
            <a:extLst>
              <a:ext uri="{FF2B5EF4-FFF2-40B4-BE49-F238E27FC236}">
                <a16:creationId xmlns:a16="http://schemas.microsoft.com/office/drawing/2014/main" id="{C99CB0BF-CD25-46E8-8B69-796E4740F298}"/>
              </a:ext>
            </a:extLst>
          </p:cNvPr>
          <p:cNvSpPr/>
          <p:nvPr/>
        </p:nvSpPr>
        <p:spPr>
          <a:xfrm>
            <a:off x="8380520" y="1455938"/>
            <a:ext cx="1642369" cy="5673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ФИЛМ</a:t>
            </a:r>
          </a:p>
        </p:txBody>
      </p:sp>
      <p:cxnSp>
        <p:nvCxnSpPr>
          <p:cNvPr id="12" name="Права линија спајања са стрелицом 11">
            <a:extLst>
              <a:ext uri="{FF2B5EF4-FFF2-40B4-BE49-F238E27FC236}">
                <a16:creationId xmlns:a16="http://schemas.microsoft.com/office/drawing/2014/main" id="{1AA59819-1E97-4F40-9059-6621A2550F55}"/>
              </a:ext>
            </a:extLst>
          </p:cNvPr>
          <p:cNvCxnSpPr/>
          <p:nvPr/>
        </p:nvCxnSpPr>
        <p:spPr>
          <a:xfrm flipH="1">
            <a:off x="2414726" y="900912"/>
            <a:ext cx="1340528" cy="555026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ава линија спајања са стрелицом 13">
            <a:extLst>
              <a:ext uri="{FF2B5EF4-FFF2-40B4-BE49-F238E27FC236}">
                <a16:creationId xmlns:a16="http://schemas.microsoft.com/office/drawing/2014/main" id="{2CEFB44D-19EF-4459-9EA0-DD82690FEFD6}"/>
              </a:ext>
            </a:extLst>
          </p:cNvPr>
          <p:cNvCxnSpPr/>
          <p:nvPr/>
        </p:nvCxnSpPr>
        <p:spPr>
          <a:xfrm>
            <a:off x="4421080" y="900912"/>
            <a:ext cx="0" cy="555026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ава линија спајања са стрелицом 15">
            <a:extLst>
              <a:ext uri="{FF2B5EF4-FFF2-40B4-BE49-F238E27FC236}">
                <a16:creationId xmlns:a16="http://schemas.microsoft.com/office/drawing/2014/main" id="{5E5976D4-397B-4232-9377-D992632375FD}"/>
              </a:ext>
            </a:extLst>
          </p:cNvPr>
          <p:cNvCxnSpPr/>
          <p:nvPr/>
        </p:nvCxnSpPr>
        <p:spPr>
          <a:xfrm>
            <a:off x="6862439" y="900912"/>
            <a:ext cx="0" cy="5550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ава линија спајања са стрелицом 17">
            <a:extLst>
              <a:ext uri="{FF2B5EF4-FFF2-40B4-BE49-F238E27FC236}">
                <a16:creationId xmlns:a16="http://schemas.microsoft.com/office/drawing/2014/main" id="{9515BC99-8361-4E13-B9C8-9CC43D1D5563}"/>
              </a:ext>
            </a:extLst>
          </p:cNvPr>
          <p:cNvCxnSpPr/>
          <p:nvPr/>
        </p:nvCxnSpPr>
        <p:spPr>
          <a:xfrm>
            <a:off x="7652550" y="736847"/>
            <a:ext cx="1207365" cy="719091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Оквир за текст 18">
            <a:extLst>
              <a:ext uri="{FF2B5EF4-FFF2-40B4-BE49-F238E27FC236}">
                <a16:creationId xmlns:a16="http://schemas.microsoft.com/office/drawing/2014/main" id="{15132F6C-5A0A-4127-925F-0243175B591B}"/>
              </a:ext>
            </a:extLst>
          </p:cNvPr>
          <p:cNvSpPr txBox="1"/>
          <p:nvPr/>
        </p:nvSpPr>
        <p:spPr>
          <a:xfrm>
            <a:off x="4021585" y="2601157"/>
            <a:ext cx="141155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400" b="1" dirty="0"/>
              <a:t>НОВИНЕ</a:t>
            </a:r>
          </a:p>
        </p:txBody>
      </p:sp>
      <p:sp>
        <p:nvSpPr>
          <p:cNvPr id="20" name="Правоугаоник: са заобљеним угловима 19">
            <a:extLst>
              <a:ext uri="{FF2B5EF4-FFF2-40B4-BE49-F238E27FC236}">
                <a16:creationId xmlns:a16="http://schemas.microsoft.com/office/drawing/2014/main" id="{1E7E12C9-C000-4C5D-876E-4819DAA1F888}"/>
              </a:ext>
            </a:extLst>
          </p:cNvPr>
          <p:cNvSpPr/>
          <p:nvPr/>
        </p:nvSpPr>
        <p:spPr>
          <a:xfrm>
            <a:off x="337351" y="3602038"/>
            <a:ext cx="2308195" cy="517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 </a:t>
            </a:r>
            <a:r>
              <a:rPr lang="sr-Cyrl-RS" b="1" dirty="0">
                <a:solidFill>
                  <a:srgbClr val="FF0000"/>
                </a:solidFill>
              </a:rPr>
              <a:t>ВРИЈЕМЕ КАДА ИЗЛАЗЕ</a:t>
            </a:r>
          </a:p>
        </p:txBody>
      </p:sp>
      <p:sp>
        <p:nvSpPr>
          <p:cNvPr id="21" name="Елипса 20">
            <a:extLst>
              <a:ext uri="{FF2B5EF4-FFF2-40B4-BE49-F238E27FC236}">
                <a16:creationId xmlns:a16="http://schemas.microsoft.com/office/drawing/2014/main" id="{7133DF36-2FA5-41F9-9178-C90AAF88E411}"/>
              </a:ext>
            </a:extLst>
          </p:cNvPr>
          <p:cNvSpPr/>
          <p:nvPr/>
        </p:nvSpPr>
        <p:spPr>
          <a:xfrm>
            <a:off x="3330605" y="3570644"/>
            <a:ext cx="1411549" cy="5172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ДНЕВНЕ</a:t>
            </a:r>
          </a:p>
        </p:txBody>
      </p:sp>
      <p:sp>
        <p:nvSpPr>
          <p:cNvPr id="22" name="Елипса 21">
            <a:extLst>
              <a:ext uri="{FF2B5EF4-FFF2-40B4-BE49-F238E27FC236}">
                <a16:creationId xmlns:a16="http://schemas.microsoft.com/office/drawing/2014/main" id="{98CBCCBD-7848-4849-8FA4-D3B9561546C7}"/>
              </a:ext>
            </a:extLst>
          </p:cNvPr>
          <p:cNvSpPr/>
          <p:nvPr/>
        </p:nvSpPr>
        <p:spPr>
          <a:xfrm>
            <a:off x="5297305" y="3367759"/>
            <a:ext cx="16601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МЈЕСЕЧНЕ</a:t>
            </a:r>
          </a:p>
        </p:txBody>
      </p:sp>
      <p:sp>
        <p:nvSpPr>
          <p:cNvPr id="23" name="Елипса 22">
            <a:extLst>
              <a:ext uri="{FF2B5EF4-FFF2-40B4-BE49-F238E27FC236}">
                <a16:creationId xmlns:a16="http://schemas.microsoft.com/office/drawing/2014/main" id="{4D2BEE53-3296-4E99-83B2-A09CBE2EC50B}"/>
              </a:ext>
            </a:extLst>
          </p:cNvPr>
          <p:cNvSpPr/>
          <p:nvPr/>
        </p:nvSpPr>
        <p:spPr>
          <a:xfrm>
            <a:off x="7512581" y="3327401"/>
            <a:ext cx="183767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НЕДЈЕЉНЕ</a:t>
            </a:r>
          </a:p>
        </p:txBody>
      </p:sp>
      <p:sp>
        <p:nvSpPr>
          <p:cNvPr id="24" name="Елипса 23">
            <a:extLst>
              <a:ext uri="{FF2B5EF4-FFF2-40B4-BE49-F238E27FC236}">
                <a16:creationId xmlns:a16="http://schemas.microsoft.com/office/drawing/2014/main" id="{AC9347DA-0AAD-4694-952C-8177A97C5CE4}"/>
              </a:ext>
            </a:extLst>
          </p:cNvPr>
          <p:cNvSpPr/>
          <p:nvPr/>
        </p:nvSpPr>
        <p:spPr>
          <a:xfrm>
            <a:off x="1131902" y="5075238"/>
            <a:ext cx="256564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ПОЛУМЈЕСЕЧНЕ</a:t>
            </a:r>
          </a:p>
        </p:txBody>
      </p:sp>
      <p:sp>
        <p:nvSpPr>
          <p:cNvPr id="25" name="Елипса 24">
            <a:extLst>
              <a:ext uri="{FF2B5EF4-FFF2-40B4-BE49-F238E27FC236}">
                <a16:creationId xmlns:a16="http://schemas.microsoft.com/office/drawing/2014/main" id="{8F3CC69C-91CD-466A-B3FD-9006EF556267}"/>
              </a:ext>
            </a:extLst>
          </p:cNvPr>
          <p:cNvSpPr/>
          <p:nvPr/>
        </p:nvSpPr>
        <p:spPr>
          <a:xfrm>
            <a:off x="4711083" y="5042688"/>
            <a:ext cx="256564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ПОЛУГОДИШЊЕ</a:t>
            </a:r>
          </a:p>
        </p:txBody>
      </p:sp>
      <p:sp>
        <p:nvSpPr>
          <p:cNvPr id="26" name="Елипса 25">
            <a:extLst>
              <a:ext uri="{FF2B5EF4-FFF2-40B4-BE49-F238E27FC236}">
                <a16:creationId xmlns:a16="http://schemas.microsoft.com/office/drawing/2014/main" id="{706B340F-2036-4539-93FC-161EA2F9A8DB}"/>
              </a:ext>
            </a:extLst>
          </p:cNvPr>
          <p:cNvSpPr/>
          <p:nvPr/>
        </p:nvSpPr>
        <p:spPr>
          <a:xfrm>
            <a:off x="7924799" y="5080756"/>
            <a:ext cx="213064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ГОДИШЊЕ</a:t>
            </a:r>
          </a:p>
        </p:txBody>
      </p:sp>
      <p:cxnSp>
        <p:nvCxnSpPr>
          <p:cNvPr id="28" name="Права линија спајања са стрелицом 27">
            <a:extLst>
              <a:ext uri="{FF2B5EF4-FFF2-40B4-BE49-F238E27FC236}">
                <a16:creationId xmlns:a16="http://schemas.microsoft.com/office/drawing/2014/main" id="{B2D5B329-523A-4EF6-90BE-03D3D02C24E8}"/>
              </a:ext>
            </a:extLst>
          </p:cNvPr>
          <p:cNvCxnSpPr>
            <a:endCxn id="21" idx="2"/>
          </p:cNvCxnSpPr>
          <p:nvPr/>
        </p:nvCxnSpPr>
        <p:spPr>
          <a:xfrm flipV="1">
            <a:off x="2645546" y="3829245"/>
            <a:ext cx="685059" cy="31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ава линија спајања са стрелицом 29">
            <a:extLst>
              <a:ext uri="{FF2B5EF4-FFF2-40B4-BE49-F238E27FC236}">
                <a16:creationId xmlns:a16="http://schemas.microsoft.com/office/drawing/2014/main" id="{B0FE84D8-C371-45E2-BA65-A5BC55C54446}"/>
              </a:ext>
            </a:extLst>
          </p:cNvPr>
          <p:cNvCxnSpPr/>
          <p:nvPr/>
        </p:nvCxnSpPr>
        <p:spPr>
          <a:xfrm>
            <a:off x="4742154" y="3860638"/>
            <a:ext cx="5551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ава линија спајања са стрелицом 31">
            <a:extLst>
              <a:ext uri="{FF2B5EF4-FFF2-40B4-BE49-F238E27FC236}">
                <a16:creationId xmlns:a16="http://schemas.microsoft.com/office/drawing/2014/main" id="{0920C0FE-70EC-4FA8-B98C-640EB9D7B4BE}"/>
              </a:ext>
            </a:extLst>
          </p:cNvPr>
          <p:cNvCxnSpPr/>
          <p:nvPr/>
        </p:nvCxnSpPr>
        <p:spPr>
          <a:xfrm>
            <a:off x="6957430" y="3824959"/>
            <a:ext cx="5551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ава линија спајања са стрелицом 33">
            <a:extLst>
              <a:ext uri="{FF2B5EF4-FFF2-40B4-BE49-F238E27FC236}">
                <a16:creationId xmlns:a16="http://schemas.microsoft.com/office/drawing/2014/main" id="{6CDED5AF-3FB1-4CA3-879A-3DEC1CD01CA5}"/>
              </a:ext>
            </a:extLst>
          </p:cNvPr>
          <p:cNvCxnSpPr/>
          <p:nvPr/>
        </p:nvCxnSpPr>
        <p:spPr>
          <a:xfrm>
            <a:off x="1491448" y="4241801"/>
            <a:ext cx="488272" cy="833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ава линија спајања са стрелицом 35">
            <a:extLst>
              <a:ext uri="{FF2B5EF4-FFF2-40B4-BE49-F238E27FC236}">
                <a16:creationId xmlns:a16="http://schemas.microsoft.com/office/drawing/2014/main" id="{69CF231E-827E-451C-9C93-089F50243F69}"/>
              </a:ext>
            </a:extLst>
          </p:cNvPr>
          <p:cNvCxnSpPr/>
          <p:nvPr/>
        </p:nvCxnSpPr>
        <p:spPr>
          <a:xfrm>
            <a:off x="2645546" y="4119239"/>
            <a:ext cx="2096608" cy="1216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ава линија спајања са стрелицом 37">
            <a:extLst>
              <a:ext uri="{FF2B5EF4-FFF2-40B4-BE49-F238E27FC236}">
                <a16:creationId xmlns:a16="http://schemas.microsoft.com/office/drawing/2014/main" id="{739807DE-62EF-4898-8769-94121B606724}"/>
              </a:ext>
            </a:extLst>
          </p:cNvPr>
          <p:cNvCxnSpPr/>
          <p:nvPr/>
        </p:nvCxnSpPr>
        <p:spPr>
          <a:xfrm>
            <a:off x="2645546" y="3994951"/>
            <a:ext cx="5424256" cy="1262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7F79B26F-FEFC-4851-9801-22E5BE28E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 dirty="0"/>
              <a:t>31.03.2021.</a:t>
            </a:r>
          </a:p>
        </p:txBody>
      </p:sp>
      <p:sp>
        <p:nvSpPr>
          <p:cNvPr id="11" name="Чувар места за подножје 10">
            <a:extLst>
              <a:ext uri="{FF2B5EF4-FFF2-40B4-BE49-F238E27FC236}">
                <a16:creationId xmlns:a16="http://schemas.microsoft.com/office/drawing/2014/main" id="{36F5487B-E229-4E74-AB30-9906A88EA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b="1" dirty="0">
                <a:solidFill>
                  <a:srgbClr val="C00000"/>
                </a:solidFill>
              </a:rPr>
              <a:t>мр Сања Ђурић, проф.</a:t>
            </a:r>
          </a:p>
        </p:txBody>
      </p:sp>
    </p:spTree>
    <p:extLst>
      <p:ext uri="{BB962C8B-B14F-4D97-AF65-F5344CB8AC3E}">
        <p14:creationId xmlns:p14="http://schemas.microsoft.com/office/powerpoint/2010/main" val="2679181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500"/>
                            </p:stCondLst>
                            <p:childTnLst>
                              <p:par>
                                <p:cTn id="39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0"/>
                            </p:stCondLst>
                            <p:childTnLst>
                              <p:par>
                                <p:cTn id="51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40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7000"/>
                            </p:stCondLst>
                            <p:childTnLst>
                              <p:par>
                                <p:cTn id="7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8000"/>
                            </p:stCondLst>
                            <p:childTnLst>
                              <p:par>
                                <p:cTn id="85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1000"/>
                            </p:stCondLst>
                            <p:childTnLst>
                              <p:par>
                                <p:cTn id="91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2000"/>
                            </p:stCondLst>
                            <p:childTnLst>
                              <p:par>
                                <p:cTn id="9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6500"/>
                            </p:stCondLst>
                            <p:childTnLst>
                              <p:par>
                                <p:cTn id="120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9500"/>
                            </p:stCondLst>
                            <p:childTnLst>
                              <p:par>
                                <p:cTn id="124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0500"/>
                            </p:stCondLst>
                            <p:childTnLst>
                              <p:par>
                                <p:cTn id="13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2500"/>
                            </p:stCondLst>
                            <p:childTnLst>
                              <p:par>
                                <p:cTn id="136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500"/>
                            </p:stCondLst>
                            <p:childTnLst>
                              <p:par>
                                <p:cTn id="140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8500"/>
                            </p:stCondLst>
                            <p:childTnLst>
                              <p:par>
                                <p:cTn id="144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9500"/>
                            </p:stCondLst>
                            <p:childTnLst>
                              <p:par>
                                <p:cTn id="150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A5B58C80-CA79-40EA-A81F-5B67D467E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CDB9DAFF-0C61-476F-9D8C-CB4543B51D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FABD14CB-AAE4-4D2F-9CB6-76857D0A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" y="-50800"/>
            <a:ext cx="12283440" cy="6959599"/>
          </a:xfrm>
          <a:prstGeom prst="rect">
            <a:avLst/>
          </a:prstGeom>
        </p:spPr>
      </p:pic>
      <p:sp>
        <p:nvSpPr>
          <p:cNvPr id="7" name="Правоугаоник: са заобљеним угловима 6">
            <a:extLst>
              <a:ext uri="{FF2B5EF4-FFF2-40B4-BE49-F238E27FC236}">
                <a16:creationId xmlns:a16="http://schemas.microsoft.com/office/drawing/2014/main" id="{729DB06C-6A22-4646-9AA4-6373C3E54EB2}"/>
              </a:ext>
            </a:extLst>
          </p:cNvPr>
          <p:cNvSpPr/>
          <p:nvPr/>
        </p:nvSpPr>
        <p:spPr>
          <a:xfrm>
            <a:off x="2548778" y="215680"/>
            <a:ext cx="5447339" cy="18340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ЧИТАЈТЕ ВИЈЕСТИ!</a:t>
            </a:r>
          </a:p>
        </p:txBody>
      </p:sp>
      <p:sp>
        <p:nvSpPr>
          <p:cNvPr id="4" name="Правоугаоник: са заобљеним угловима 3">
            <a:extLst>
              <a:ext uri="{FF2B5EF4-FFF2-40B4-BE49-F238E27FC236}">
                <a16:creationId xmlns:a16="http://schemas.microsoft.com/office/drawing/2014/main" id="{1746D997-7AAC-4F82-AA99-9B35DB8AC126}"/>
              </a:ext>
            </a:extLst>
          </p:cNvPr>
          <p:cNvSpPr/>
          <p:nvPr/>
        </p:nvSpPr>
        <p:spPr>
          <a:xfrm>
            <a:off x="562992" y="2052967"/>
            <a:ext cx="5322903" cy="2279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400" dirty="0"/>
              <a:t>ПИШИТЕ, УЖИВАЈТЕ У ПИСАЊУ, ЗАБАВНО ЈЕ!</a:t>
            </a:r>
          </a:p>
        </p:txBody>
      </p:sp>
      <p:sp>
        <p:nvSpPr>
          <p:cNvPr id="8" name="Правоугаоник: са заобљеним угловима 7">
            <a:extLst>
              <a:ext uri="{FF2B5EF4-FFF2-40B4-BE49-F238E27FC236}">
                <a16:creationId xmlns:a16="http://schemas.microsoft.com/office/drawing/2014/main" id="{A8BDD846-9F87-4BB1-AB69-82DAD022BC3C}"/>
              </a:ext>
            </a:extLst>
          </p:cNvPr>
          <p:cNvSpPr/>
          <p:nvPr/>
        </p:nvSpPr>
        <p:spPr>
          <a:xfrm>
            <a:off x="6640400" y="2039712"/>
            <a:ext cx="5322903" cy="25589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C00000"/>
                </a:solidFill>
              </a:rPr>
              <a:t>НИКАД НЕ ЗАБОРАВЉАЈТЕ ПРАВОПИСНА ПРАВИЛА!</a:t>
            </a:r>
          </a:p>
        </p:txBody>
      </p:sp>
      <p:sp>
        <p:nvSpPr>
          <p:cNvPr id="9" name="Стрелица: надесно 8">
            <a:extLst>
              <a:ext uri="{FF2B5EF4-FFF2-40B4-BE49-F238E27FC236}">
                <a16:creationId xmlns:a16="http://schemas.microsoft.com/office/drawing/2014/main" id="{0CB77E86-D7C1-4E19-8FF4-B4682D58BEAA}"/>
              </a:ext>
            </a:extLst>
          </p:cNvPr>
          <p:cNvSpPr/>
          <p:nvPr/>
        </p:nvSpPr>
        <p:spPr>
          <a:xfrm>
            <a:off x="5885895" y="2907611"/>
            <a:ext cx="754505" cy="5943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6" name="Смешко 5">
            <a:extLst>
              <a:ext uri="{FF2B5EF4-FFF2-40B4-BE49-F238E27FC236}">
                <a16:creationId xmlns:a16="http://schemas.microsoft.com/office/drawing/2014/main" id="{A27E75F9-D616-4F7C-82C9-56086F36B594}"/>
              </a:ext>
            </a:extLst>
          </p:cNvPr>
          <p:cNvSpPr/>
          <p:nvPr/>
        </p:nvSpPr>
        <p:spPr>
          <a:xfrm>
            <a:off x="4563122" y="4882718"/>
            <a:ext cx="2698812" cy="175960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10" name="Чувар места за датум 9">
            <a:extLst>
              <a:ext uri="{FF2B5EF4-FFF2-40B4-BE49-F238E27FC236}">
                <a16:creationId xmlns:a16="http://schemas.microsoft.com/office/drawing/2014/main" id="{9C0C2ED2-E689-4396-9DF5-3BBDDC764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/>
              <a:t>31.03.2021.</a:t>
            </a:r>
          </a:p>
        </p:txBody>
      </p:sp>
      <p:sp>
        <p:nvSpPr>
          <p:cNvPr id="11" name="Чувар места за подножје 10">
            <a:extLst>
              <a:ext uri="{FF2B5EF4-FFF2-40B4-BE49-F238E27FC236}">
                <a16:creationId xmlns:a16="http://schemas.microsoft.com/office/drawing/2014/main" id="{913C3CA7-1DCF-4A3E-9304-0D1BB3D92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09591" y="6589711"/>
            <a:ext cx="4114800" cy="365125"/>
          </a:xfrm>
        </p:spPr>
        <p:txBody>
          <a:bodyPr/>
          <a:lstStyle/>
          <a:p>
            <a:r>
              <a:rPr lang="sr-Cyrl-RS" b="1" dirty="0">
                <a:solidFill>
                  <a:srgbClr val="C00000"/>
                </a:solidFill>
              </a:rPr>
              <a:t>мр Сања Ђурић, проф.</a:t>
            </a:r>
          </a:p>
        </p:txBody>
      </p:sp>
    </p:spTree>
    <p:extLst>
      <p:ext uri="{BB962C8B-B14F-4D97-AF65-F5344CB8AC3E}">
        <p14:creationId xmlns:p14="http://schemas.microsoft.com/office/powerpoint/2010/main" val="12729405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repeatCount="200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4" grpId="0" animBg="1"/>
      <p:bldP spid="8" grpId="0" animBg="1"/>
      <p:bldP spid="9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A5B58C80-CA79-40EA-A81F-5B67D467E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CDB9DAFF-0C61-476F-9D8C-CB4543B51D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FABD14CB-AAE4-4D2F-9CB6-76857D0A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3440" cy="6858000"/>
          </a:xfrm>
          <a:prstGeom prst="rect">
            <a:avLst/>
          </a:prstGeom>
        </p:spPr>
      </p:pic>
      <p:sp>
        <p:nvSpPr>
          <p:cNvPr id="6" name="Оквир за текст 5">
            <a:extLst>
              <a:ext uri="{FF2B5EF4-FFF2-40B4-BE49-F238E27FC236}">
                <a16:creationId xmlns:a16="http://schemas.microsoft.com/office/drawing/2014/main" id="{F1D9A234-C015-4E57-A5E6-C1B625BC869F}"/>
              </a:ext>
            </a:extLst>
          </p:cNvPr>
          <p:cNvSpPr txBox="1"/>
          <p:nvPr/>
        </p:nvSpPr>
        <p:spPr>
          <a:xfrm>
            <a:off x="3417903" y="308749"/>
            <a:ext cx="4717739" cy="461665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rgbClr val="FF0000"/>
                </a:solidFill>
              </a:rPr>
              <a:t>КОМЕ СУ НАМИЈЕЊЕНЕ</a:t>
            </a:r>
            <a:r>
              <a:rPr lang="sr-Latn-RS" sz="2400" b="1" dirty="0">
                <a:solidFill>
                  <a:srgbClr val="FF0000"/>
                </a:solidFill>
              </a:rPr>
              <a:t> </a:t>
            </a:r>
            <a:r>
              <a:rPr lang="sr-Cyrl-RS" sz="2400" b="1" dirty="0">
                <a:solidFill>
                  <a:srgbClr val="FF0000"/>
                </a:solidFill>
              </a:rPr>
              <a:t>НОВИНЕ</a:t>
            </a:r>
          </a:p>
        </p:txBody>
      </p:sp>
      <p:sp>
        <p:nvSpPr>
          <p:cNvPr id="7" name="Правоугаоник: са заобљеним угловима 6">
            <a:extLst>
              <a:ext uri="{FF2B5EF4-FFF2-40B4-BE49-F238E27FC236}">
                <a16:creationId xmlns:a16="http://schemas.microsoft.com/office/drawing/2014/main" id="{729DB06C-6A22-4646-9AA4-6373C3E54EB2}"/>
              </a:ext>
            </a:extLst>
          </p:cNvPr>
          <p:cNvSpPr/>
          <p:nvPr/>
        </p:nvSpPr>
        <p:spPr>
          <a:xfrm>
            <a:off x="585926" y="1455938"/>
            <a:ext cx="1890944" cy="674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ДЈЕЧИЈЕ</a:t>
            </a:r>
          </a:p>
        </p:txBody>
      </p:sp>
      <p:sp>
        <p:nvSpPr>
          <p:cNvPr id="8" name="Правоугаоник: са заобљеним угловима 7">
            <a:extLst>
              <a:ext uri="{FF2B5EF4-FFF2-40B4-BE49-F238E27FC236}">
                <a16:creationId xmlns:a16="http://schemas.microsoft.com/office/drawing/2014/main" id="{21E157C6-98CE-48DD-9E1A-D3EC69C01D6C}"/>
              </a:ext>
            </a:extLst>
          </p:cNvPr>
          <p:cNvSpPr/>
          <p:nvPr/>
        </p:nvSpPr>
        <p:spPr>
          <a:xfrm>
            <a:off x="3417903" y="1455938"/>
            <a:ext cx="1677880" cy="5673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ЗА МЛАДЕ</a:t>
            </a:r>
          </a:p>
        </p:txBody>
      </p:sp>
      <p:sp>
        <p:nvSpPr>
          <p:cNvPr id="9" name="Правоугаоник: са заобљеним угловима 8">
            <a:extLst>
              <a:ext uri="{FF2B5EF4-FFF2-40B4-BE49-F238E27FC236}">
                <a16:creationId xmlns:a16="http://schemas.microsoft.com/office/drawing/2014/main" id="{31C9FD7A-DB37-410F-A776-C639734F5521}"/>
              </a:ext>
            </a:extLst>
          </p:cNvPr>
          <p:cNvSpPr/>
          <p:nvPr/>
        </p:nvSpPr>
        <p:spPr>
          <a:xfrm>
            <a:off x="6033857" y="1455937"/>
            <a:ext cx="1618693" cy="7688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ПОРОДИЧНИ ЧАСОПИСИ</a:t>
            </a:r>
          </a:p>
        </p:txBody>
      </p:sp>
      <p:sp>
        <p:nvSpPr>
          <p:cNvPr id="10" name="Правоугаоник: са заобљеним угловима 9">
            <a:extLst>
              <a:ext uri="{FF2B5EF4-FFF2-40B4-BE49-F238E27FC236}">
                <a16:creationId xmlns:a16="http://schemas.microsoft.com/office/drawing/2014/main" id="{C99CB0BF-CD25-46E8-8B69-796E4740F298}"/>
              </a:ext>
            </a:extLst>
          </p:cNvPr>
          <p:cNvSpPr/>
          <p:nvPr/>
        </p:nvSpPr>
        <p:spPr>
          <a:xfrm>
            <a:off x="8380520" y="1455938"/>
            <a:ext cx="1642369" cy="5673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РЕВИЈЕ</a:t>
            </a:r>
          </a:p>
        </p:txBody>
      </p:sp>
      <p:cxnSp>
        <p:nvCxnSpPr>
          <p:cNvPr id="12" name="Права линија спајања са стрелицом 11">
            <a:extLst>
              <a:ext uri="{FF2B5EF4-FFF2-40B4-BE49-F238E27FC236}">
                <a16:creationId xmlns:a16="http://schemas.microsoft.com/office/drawing/2014/main" id="{1AA59819-1E97-4F40-9059-6621A2550F55}"/>
              </a:ext>
            </a:extLst>
          </p:cNvPr>
          <p:cNvCxnSpPr/>
          <p:nvPr/>
        </p:nvCxnSpPr>
        <p:spPr>
          <a:xfrm flipH="1">
            <a:off x="2414726" y="900912"/>
            <a:ext cx="1340528" cy="555026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ава линија спајања са стрелицом 13">
            <a:extLst>
              <a:ext uri="{FF2B5EF4-FFF2-40B4-BE49-F238E27FC236}">
                <a16:creationId xmlns:a16="http://schemas.microsoft.com/office/drawing/2014/main" id="{2CEFB44D-19EF-4459-9EA0-DD82690FEFD6}"/>
              </a:ext>
            </a:extLst>
          </p:cNvPr>
          <p:cNvCxnSpPr/>
          <p:nvPr/>
        </p:nvCxnSpPr>
        <p:spPr>
          <a:xfrm>
            <a:off x="4421080" y="900912"/>
            <a:ext cx="0" cy="555026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ава линија спајања са стрелицом 15">
            <a:extLst>
              <a:ext uri="{FF2B5EF4-FFF2-40B4-BE49-F238E27FC236}">
                <a16:creationId xmlns:a16="http://schemas.microsoft.com/office/drawing/2014/main" id="{5E5976D4-397B-4232-9377-D992632375FD}"/>
              </a:ext>
            </a:extLst>
          </p:cNvPr>
          <p:cNvCxnSpPr/>
          <p:nvPr/>
        </p:nvCxnSpPr>
        <p:spPr>
          <a:xfrm>
            <a:off x="6862439" y="900912"/>
            <a:ext cx="0" cy="5550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ава линија спајања са стрелицом 17">
            <a:extLst>
              <a:ext uri="{FF2B5EF4-FFF2-40B4-BE49-F238E27FC236}">
                <a16:creationId xmlns:a16="http://schemas.microsoft.com/office/drawing/2014/main" id="{9515BC99-8361-4E13-B9C8-9CC43D1D5563}"/>
              </a:ext>
            </a:extLst>
          </p:cNvPr>
          <p:cNvCxnSpPr/>
          <p:nvPr/>
        </p:nvCxnSpPr>
        <p:spPr>
          <a:xfrm>
            <a:off x="7652550" y="736847"/>
            <a:ext cx="1207365" cy="719091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Оквир за текст 18">
            <a:extLst>
              <a:ext uri="{FF2B5EF4-FFF2-40B4-BE49-F238E27FC236}">
                <a16:creationId xmlns:a16="http://schemas.microsoft.com/office/drawing/2014/main" id="{15132F6C-5A0A-4127-925F-0243175B591B}"/>
              </a:ext>
            </a:extLst>
          </p:cNvPr>
          <p:cNvSpPr txBox="1"/>
          <p:nvPr/>
        </p:nvSpPr>
        <p:spPr>
          <a:xfrm>
            <a:off x="3556990" y="2592542"/>
            <a:ext cx="363096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400" b="1" dirty="0"/>
              <a:t>ПОДЈЕЛА ПО ТЕМАМА</a:t>
            </a:r>
          </a:p>
        </p:txBody>
      </p:sp>
      <p:sp>
        <p:nvSpPr>
          <p:cNvPr id="20" name="Правоугаоник: са заобљеним угловима 19">
            <a:extLst>
              <a:ext uri="{FF2B5EF4-FFF2-40B4-BE49-F238E27FC236}">
                <a16:creationId xmlns:a16="http://schemas.microsoft.com/office/drawing/2014/main" id="{1E7E12C9-C000-4C5D-876E-4819DAA1F888}"/>
              </a:ext>
            </a:extLst>
          </p:cNvPr>
          <p:cNvSpPr/>
          <p:nvPr/>
        </p:nvSpPr>
        <p:spPr>
          <a:xfrm>
            <a:off x="337351" y="3602038"/>
            <a:ext cx="2308195" cy="517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 СПОРТСКЕ</a:t>
            </a:r>
            <a:endParaRPr lang="sr-Cyrl-RS" b="1" dirty="0">
              <a:solidFill>
                <a:srgbClr val="FF0000"/>
              </a:solidFill>
            </a:endParaRPr>
          </a:p>
        </p:txBody>
      </p:sp>
      <p:sp>
        <p:nvSpPr>
          <p:cNvPr id="21" name="Елипса 20">
            <a:extLst>
              <a:ext uri="{FF2B5EF4-FFF2-40B4-BE49-F238E27FC236}">
                <a16:creationId xmlns:a16="http://schemas.microsoft.com/office/drawing/2014/main" id="{7133DF36-2FA5-41F9-9178-C90AAF88E411}"/>
              </a:ext>
            </a:extLst>
          </p:cNvPr>
          <p:cNvSpPr/>
          <p:nvPr/>
        </p:nvSpPr>
        <p:spPr>
          <a:xfrm>
            <a:off x="3330605" y="3570644"/>
            <a:ext cx="1583778" cy="5172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МУЗИЧКЕ</a:t>
            </a:r>
          </a:p>
        </p:txBody>
      </p:sp>
      <p:sp>
        <p:nvSpPr>
          <p:cNvPr id="22" name="Елипса 21">
            <a:extLst>
              <a:ext uri="{FF2B5EF4-FFF2-40B4-BE49-F238E27FC236}">
                <a16:creationId xmlns:a16="http://schemas.microsoft.com/office/drawing/2014/main" id="{98CBCCBD-7848-4849-8FA4-D3B9561546C7}"/>
              </a:ext>
            </a:extLst>
          </p:cNvPr>
          <p:cNvSpPr/>
          <p:nvPr/>
        </p:nvSpPr>
        <p:spPr>
          <a:xfrm>
            <a:off x="5297305" y="3367759"/>
            <a:ext cx="183235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ФИЛМСКИМАГАЗИНИ</a:t>
            </a:r>
          </a:p>
        </p:txBody>
      </p:sp>
      <p:sp>
        <p:nvSpPr>
          <p:cNvPr id="23" name="Елипса 22">
            <a:extLst>
              <a:ext uri="{FF2B5EF4-FFF2-40B4-BE49-F238E27FC236}">
                <a16:creationId xmlns:a16="http://schemas.microsoft.com/office/drawing/2014/main" id="{4D2BEE53-3296-4E99-83B2-A09CBE2EC50B}"/>
              </a:ext>
            </a:extLst>
          </p:cNvPr>
          <p:cNvSpPr/>
          <p:nvPr/>
        </p:nvSpPr>
        <p:spPr>
          <a:xfrm>
            <a:off x="7512581" y="3327401"/>
            <a:ext cx="183767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МОДНИ ЧАСОПИСИ</a:t>
            </a:r>
          </a:p>
        </p:txBody>
      </p:sp>
      <p:sp>
        <p:nvSpPr>
          <p:cNvPr id="24" name="Елипса 23">
            <a:extLst>
              <a:ext uri="{FF2B5EF4-FFF2-40B4-BE49-F238E27FC236}">
                <a16:creationId xmlns:a16="http://schemas.microsoft.com/office/drawing/2014/main" id="{AC9347DA-0AAD-4694-952C-8177A97C5CE4}"/>
              </a:ext>
            </a:extLst>
          </p:cNvPr>
          <p:cNvSpPr/>
          <p:nvPr/>
        </p:nvSpPr>
        <p:spPr>
          <a:xfrm>
            <a:off x="1131902" y="5075238"/>
            <a:ext cx="256564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МЕДИЦИНСКИ</a:t>
            </a:r>
          </a:p>
        </p:txBody>
      </p:sp>
      <p:sp>
        <p:nvSpPr>
          <p:cNvPr id="25" name="Елипса 24">
            <a:extLst>
              <a:ext uri="{FF2B5EF4-FFF2-40B4-BE49-F238E27FC236}">
                <a16:creationId xmlns:a16="http://schemas.microsoft.com/office/drawing/2014/main" id="{8F3CC69C-91CD-466A-B3FD-9006EF556267}"/>
              </a:ext>
            </a:extLst>
          </p:cNvPr>
          <p:cNvSpPr/>
          <p:nvPr/>
        </p:nvSpPr>
        <p:spPr>
          <a:xfrm>
            <a:off x="4711083" y="5042688"/>
            <a:ext cx="149588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НАУЧНИ</a:t>
            </a:r>
          </a:p>
        </p:txBody>
      </p:sp>
      <p:sp>
        <p:nvSpPr>
          <p:cNvPr id="26" name="Елипса 25">
            <a:extLst>
              <a:ext uri="{FF2B5EF4-FFF2-40B4-BE49-F238E27FC236}">
                <a16:creationId xmlns:a16="http://schemas.microsoft.com/office/drawing/2014/main" id="{706B340F-2036-4539-93FC-161EA2F9A8DB}"/>
              </a:ext>
            </a:extLst>
          </p:cNvPr>
          <p:cNvSpPr/>
          <p:nvPr/>
        </p:nvSpPr>
        <p:spPr>
          <a:xfrm>
            <a:off x="7924799" y="5080756"/>
            <a:ext cx="142545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ОГЛАСИ</a:t>
            </a:r>
          </a:p>
        </p:txBody>
      </p:sp>
      <p:cxnSp>
        <p:nvCxnSpPr>
          <p:cNvPr id="28" name="Права линија спајања са стрелицом 27">
            <a:extLst>
              <a:ext uri="{FF2B5EF4-FFF2-40B4-BE49-F238E27FC236}">
                <a16:creationId xmlns:a16="http://schemas.microsoft.com/office/drawing/2014/main" id="{B2D5B329-523A-4EF6-90BE-03D3D02C24E8}"/>
              </a:ext>
            </a:extLst>
          </p:cNvPr>
          <p:cNvCxnSpPr>
            <a:cxnSpLocks/>
            <a:endCxn id="21" idx="2"/>
          </p:cNvCxnSpPr>
          <p:nvPr/>
        </p:nvCxnSpPr>
        <p:spPr>
          <a:xfrm flipV="1">
            <a:off x="2645546" y="3829245"/>
            <a:ext cx="685059" cy="31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ава линија спајања са стрелицом 29">
            <a:extLst>
              <a:ext uri="{FF2B5EF4-FFF2-40B4-BE49-F238E27FC236}">
                <a16:creationId xmlns:a16="http://schemas.microsoft.com/office/drawing/2014/main" id="{B0FE84D8-C371-45E2-BA65-A5BC55C54446}"/>
              </a:ext>
            </a:extLst>
          </p:cNvPr>
          <p:cNvCxnSpPr/>
          <p:nvPr/>
        </p:nvCxnSpPr>
        <p:spPr>
          <a:xfrm>
            <a:off x="4742154" y="3860638"/>
            <a:ext cx="5551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ава линија спајања са стрелицом 31">
            <a:extLst>
              <a:ext uri="{FF2B5EF4-FFF2-40B4-BE49-F238E27FC236}">
                <a16:creationId xmlns:a16="http://schemas.microsoft.com/office/drawing/2014/main" id="{0920C0FE-70EC-4FA8-B98C-640EB9D7B4BE}"/>
              </a:ext>
            </a:extLst>
          </p:cNvPr>
          <p:cNvCxnSpPr/>
          <p:nvPr/>
        </p:nvCxnSpPr>
        <p:spPr>
          <a:xfrm>
            <a:off x="6957430" y="3824959"/>
            <a:ext cx="5551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ава линија спајања са стрелицом 33">
            <a:extLst>
              <a:ext uri="{FF2B5EF4-FFF2-40B4-BE49-F238E27FC236}">
                <a16:creationId xmlns:a16="http://schemas.microsoft.com/office/drawing/2014/main" id="{6CDED5AF-3FB1-4CA3-879A-3DEC1CD01CA5}"/>
              </a:ext>
            </a:extLst>
          </p:cNvPr>
          <p:cNvCxnSpPr/>
          <p:nvPr/>
        </p:nvCxnSpPr>
        <p:spPr>
          <a:xfrm>
            <a:off x="1491448" y="4241801"/>
            <a:ext cx="488272" cy="833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ава линија спајања са стрелицом 35">
            <a:extLst>
              <a:ext uri="{FF2B5EF4-FFF2-40B4-BE49-F238E27FC236}">
                <a16:creationId xmlns:a16="http://schemas.microsoft.com/office/drawing/2014/main" id="{69CF231E-827E-451C-9C93-089F50243F69}"/>
              </a:ext>
            </a:extLst>
          </p:cNvPr>
          <p:cNvCxnSpPr/>
          <p:nvPr/>
        </p:nvCxnSpPr>
        <p:spPr>
          <a:xfrm>
            <a:off x="2645546" y="4119239"/>
            <a:ext cx="2096608" cy="1216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ава линија спајања са стрелицом 37">
            <a:extLst>
              <a:ext uri="{FF2B5EF4-FFF2-40B4-BE49-F238E27FC236}">
                <a16:creationId xmlns:a16="http://schemas.microsoft.com/office/drawing/2014/main" id="{739807DE-62EF-4898-8769-94121B606724}"/>
              </a:ext>
            </a:extLst>
          </p:cNvPr>
          <p:cNvCxnSpPr/>
          <p:nvPr/>
        </p:nvCxnSpPr>
        <p:spPr>
          <a:xfrm>
            <a:off x="2645546" y="3994951"/>
            <a:ext cx="5424256" cy="1262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Елипса 3">
            <a:extLst>
              <a:ext uri="{FF2B5EF4-FFF2-40B4-BE49-F238E27FC236}">
                <a16:creationId xmlns:a16="http://schemas.microsoft.com/office/drawing/2014/main" id="{B024D05C-87D1-496E-A08B-0129A58EFE7A}"/>
              </a:ext>
            </a:extLst>
          </p:cNvPr>
          <p:cNvSpPr/>
          <p:nvPr/>
        </p:nvSpPr>
        <p:spPr>
          <a:xfrm>
            <a:off x="10465295" y="418465"/>
            <a:ext cx="1423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ЗА ЖЕНЕ</a:t>
            </a:r>
          </a:p>
        </p:txBody>
      </p:sp>
      <p:sp>
        <p:nvSpPr>
          <p:cNvPr id="11" name="Елипса 10">
            <a:extLst>
              <a:ext uri="{FF2B5EF4-FFF2-40B4-BE49-F238E27FC236}">
                <a16:creationId xmlns:a16="http://schemas.microsoft.com/office/drawing/2014/main" id="{F4C7C25A-64D6-4467-A22A-4D02F0506982}"/>
              </a:ext>
            </a:extLst>
          </p:cNvPr>
          <p:cNvSpPr/>
          <p:nvPr/>
        </p:nvSpPr>
        <p:spPr>
          <a:xfrm>
            <a:off x="10107965" y="1917589"/>
            <a:ext cx="211140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ЗА МУШКАРЦЕ</a:t>
            </a:r>
          </a:p>
        </p:txBody>
      </p:sp>
      <p:sp>
        <p:nvSpPr>
          <p:cNvPr id="13" name="Елипса 12">
            <a:extLst>
              <a:ext uri="{FF2B5EF4-FFF2-40B4-BE49-F238E27FC236}">
                <a16:creationId xmlns:a16="http://schemas.microsoft.com/office/drawing/2014/main" id="{48522A6C-662A-4196-B9E7-AEB35D29AC6B}"/>
              </a:ext>
            </a:extLst>
          </p:cNvPr>
          <p:cNvSpPr/>
          <p:nvPr/>
        </p:nvSpPr>
        <p:spPr>
          <a:xfrm>
            <a:off x="10319552" y="3084157"/>
            <a:ext cx="14810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ЗА ЛОВЦЕ</a:t>
            </a:r>
          </a:p>
        </p:txBody>
      </p:sp>
      <p:cxnSp>
        <p:nvCxnSpPr>
          <p:cNvPr id="17" name="Права линија спајања са стрелицом 16">
            <a:extLst>
              <a:ext uri="{FF2B5EF4-FFF2-40B4-BE49-F238E27FC236}">
                <a16:creationId xmlns:a16="http://schemas.microsoft.com/office/drawing/2014/main" id="{256326F5-AC75-42A1-B198-CD6693B994A8}"/>
              </a:ext>
            </a:extLst>
          </p:cNvPr>
          <p:cNvCxnSpPr/>
          <p:nvPr/>
        </p:nvCxnSpPr>
        <p:spPr>
          <a:xfrm flipV="1">
            <a:off x="10022889" y="1269507"/>
            <a:ext cx="816746" cy="253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ава линија спајања са стрелицом 28">
            <a:extLst>
              <a:ext uri="{FF2B5EF4-FFF2-40B4-BE49-F238E27FC236}">
                <a16:creationId xmlns:a16="http://schemas.microsoft.com/office/drawing/2014/main" id="{72152A7F-5CA8-4BEC-BE6B-13F132936CD6}"/>
              </a:ext>
            </a:extLst>
          </p:cNvPr>
          <p:cNvCxnSpPr/>
          <p:nvPr/>
        </p:nvCxnSpPr>
        <p:spPr>
          <a:xfrm>
            <a:off x="10022889" y="1917589"/>
            <a:ext cx="296663" cy="213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ава линија спајања са стрелицом 32">
            <a:extLst>
              <a:ext uri="{FF2B5EF4-FFF2-40B4-BE49-F238E27FC236}">
                <a16:creationId xmlns:a16="http://schemas.microsoft.com/office/drawing/2014/main" id="{1F1A540A-E958-4569-A7B7-0C392EB5C888}"/>
              </a:ext>
            </a:extLst>
          </p:cNvPr>
          <p:cNvCxnSpPr>
            <a:endCxn id="13" idx="1"/>
          </p:cNvCxnSpPr>
          <p:nvPr/>
        </p:nvCxnSpPr>
        <p:spPr>
          <a:xfrm>
            <a:off x="9472474" y="2023275"/>
            <a:ext cx="1063979" cy="1194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трелица: надоле 14">
            <a:extLst>
              <a:ext uri="{FF2B5EF4-FFF2-40B4-BE49-F238E27FC236}">
                <a16:creationId xmlns:a16="http://schemas.microsoft.com/office/drawing/2014/main" id="{5A3F1FFC-B7C9-4F92-8F91-53583E3CDB7D}"/>
              </a:ext>
            </a:extLst>
          </p:cNvPr>
          <p:cNvSpPr/>
          <p:nvPr/>
        </p:nvSpPr>
        <p:spPr>
          <a:xfrm>
            <a:off x="4914383" y="3084157"/>
            <a:ext cx="382922" cy="283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27" name="Чувар места за датум 26">
            <a:extLst>
              <a:ext uri="{FF2B5EF4-FFF2-40B4-BE49-F238E27FC236}">
                <a16:creationId xmlns:a16="http://schemas.microsoft.com/office/drawing/2014/main" id="{987AB176-31D1-4B7E-A7DA-7952DE02D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 dirty="0"/>
              <a:t>31.03.2021.</a:t>
            </a:r>
          </a:p>
        </p:txBody>
      </p:sp>
      <p:sp>
        <p:nvSpPr>
          <p:cNvPr id="31" name="Чувар места за подножје 30">
            <a:extLst>
              <a:ext uri="{FF2B5EF4-FFF2-40B4-BE49-F238E27FC236}">
                <a16:creationId xmlns:a16="http://schemas.microsoft.com/office/drawing/2014/main" id="{60A03527-C858-486B-AE85-6BA90187C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b="1" dirty="0">
                <a:solidFill>
                  <a:srgbClr val="C00000"/>
                </a:solidFill>
              </a:rPr>
              <a:t>мр Сања Ђурић, проф.</a:t>
            </a:r>
          </a:p>
        </p:txBody>
      </p:sp>
    </p:spTree>
    <p:extLst>
      <p:ext uri="{BB962C8B-B14F-4D97-AF65-F5344CB8AC3E}">
        <p14:creationId xmlns:p14="http://schemas.microsoft.com/office/powerpoint/2010/main" val="96572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5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20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500"/>
                            </p:stCondLst>
                            <p:childTnLst>
                              <p:par>
                                <p:cTn id="74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6500"/>
                            </p:stCondLst>
                            <p:childTnLst>
                              <p:par>
                                <p:cTn id="91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7500"/>
                            </p:stCondLst>
                            <p:childTnLst>
                              <p:par>
                                <p:cTn id="97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90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2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4000"/>
                            </p:stCondLst>
                            <p:childTnLst>
                              <p:par>
                                <p:cTn id="12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5500"/>
                            </p:stCondLst>
                            <p:childTnLst>
                              <p:par>
                                <p:cTn id="126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8500"/>
                            </p:stCondLst>
                            <p:childTnLst>
                              <p:par>
                                <p:cTn id="132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1500"/>
                            </p:stCondLst>
                            <p:childTnLst>
                              <p:par>
                                <p:cTn id="138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4000"/>
                            </p:stCondLst>
                            <p:childTnLst>
                              <p:par>
                                <p:cTn id="14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6000"/>
                            </p:stCondLst>
                            <p:childTnLst>
                              <p:par>
                                <p:cTn id="15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47500"/>
                            </p:stCondLst>
                            <p:childTnLst>
                              <p:par>
                                <p:cTn id="15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62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3500"/>
                            </p:stCondLst>
                            <p:childTnLst>
                              <p:par>
                                <p:cTn id="172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6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4" grpId="0" animBg="1"/>
      <p:bldP spid="11" grpId="0" animBg="1"/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A5B58C80-CA79-40EA-A81F-5B67D467E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CDB9DAFF-0C61-476F-9D8C-CB4543B51D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FABD14CB-AAE4-4D2F-9CB6-76857D0A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3440" cy="6858000"/>
          </a:xfrm>
          <a:prstGeom prst="rect">
            <a:avLst/>
          </a:prstGeom>
        </p:spPr>
      </p:pic>
      <p:sp>
        <p:nvSpPr>
          <p:cNvPr id="6" name="Оквир за текст 5">
            <a:extLst>
              <a:ext uri="{FF2B5EF4-FFF2-40B4-BE49-F238E27FC236}">
                <a16:creationId xmlns:a16="http://schemas.microsoft.com/office/drawing/2014/main" id="{F1D9A234-C015-4E57-A5E6-C1B625BC869F}"/>
              </a:ext>
            </a:extLst>
          </p:cNvPr>
          <p:cNvSpPr txBox="1"/>
          <p:nvPr/>
        </p:nvSpPr>
        <p:spPr>
          <a:xfrm>
            <a:off x="3594568" y="439247"/>
            <a:ext cx="3535092" cy="461665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rgbClr val="FF0000"/>
                </a:solidFill>
              </a:rPr>
              <a:t>НОВИНСКИ ТЕРМИНИ</a:t>
            </a:r>
          </a:p>
        </p:txBody>
      </p:sp>
      <p:sp>
        <p:nvSpPr>
          <p:cNvPr id="7" name="Правоугаоник: са заобљеним угловима 6">
            <a:extLst>
              <a:ext uri="{FF2B5EF4-FFF2-40B4-BE49-F238E27FC236}">
                <a16:creationId xmlns:a16="http://schemas.microsoft.com/office/drawing/2014/main" id="{729DB06C-6A22-4646-9AA4-6373C3E54EB2}"/>
              </a:ext>
            </a:extLst>
          </p:cNvPr>
          <p:cNvSpPr/>
          <p:nvPr/>
        </p:nvSpPr>
        <p:spPr>
          <a:xfrm>
            <a:off x="585926" y="1455938"/>
            <a:ext cx="1890944" cy="674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FFFF00"/>
                </a:solidFill>
              </a:rPr>
              <a:t>РУБРИКА</a:t>
            </a:r>
          </a:p>
        </p:txBody>
      </p:sp>
      <p:sp>
        <p:nvSpPr>
          <p:cNvPr id="20" name="Правоугаоник: са заобљеним угловима 19">
            <a:extLst>
              <a:ext uri="{FF2B5EF4-FFF2-40B4-BE49-F238E27FC236}">
                <a16:creationId xmlns:a16="http://schemas.microsoft.com/office/drawing/2014/main" id="{1E7E12C9-C000-4C5D-876E-4819DAA1F888}"/>
              </a:ext>
            </a:extLst>
          </p:cNvPr>
          <p:cNvSpPr/>
          <p:nvPr/>
        </p:nvSpPr>
        <p:spPr>
          <a:xfrm>
            <a:off x="585926" y="2607000"/>
            <a:ext cx="1748901" cy="517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 </a:t>
            </a:r>
            <a:r>
              <a:rPr lang="sr-Cyrl-RS" b="1" dirty="0">
                <a:solidFill>
                  <a:srgbClr val="FFFF00"/>
                </a:solidFill>
              </a:rPr>
              <a:t>ТИРАЖ</a:t>
            </a:r>
          </a:p>
        </p:txBody>
      </p:sp>
      <p:sp>
        <p:nvSpPr>
          <p:cNvPr id="15" name="Правоугаоник: са заобљеним угловима 14">
            <a:extLst>
              <a:ext uri="{FF2B5EF4-FFF2-40B4-BE49-F238E27FC236}">
                <a16:creationId xmlns:a16="http://schemas.microsoft.com/office/drawing/2014/main" id="{ABFB5937-CA3E-4EE7-8E46-502F34AB6ED3}"/>
              </a:ext>
            </a:extLst>
          </p:cNvPr>
          <p:cNvSpPr/>
          <p:nvPr/>
        </p:nvSpPr>
        <p:spPr>
          <a:xfrm>
            <a:off x="3849653" y="1297878"/>
            <a:ext cx="272278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ТЕМАТСКА ОБЛАСТ</a:t>
            </a:r>
          </a:p>
        </p:txBody>
      </p:sp>
      <p:sp>
        <p:nvSpPr>
          <p:cNvPr id="27" name="Стрелица: надесно 26">
            <a:extLst>
              <a:ext uri="{FF2B5EF4-FFF2-40B4-BE49-F238E27FC236}">
                <a16:creationId xmlns:a16="http://schemas.microsoft.com/office/drawing/2014/main" id="{F1751D46-DC6A-45BD-94D5-E464F82C421C}"/>
              </a:ext>
            </a:extLst>
          </p:cNvPr>
          <p:cNvSpPr/>
          <p:nvPr/>
        </p:nvSpPr>
        <p:spPr>
          <a:xfrm>
            <a:off x="2476870" y="1755078"/>
            <a:ext cx="1372783" cy="100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31" name="Правоугаоник: са заобљеним угловима 30">
            <a:extLst>
              <a:ext uri="{FF2B5EF4-FFF2-40B4-BE49-F238E27FC236}">
                <a16:creationId xmlns:a16="http://schemas.microsoft.com/office/drawing/2014/main" id="{55607EAC-7168-4AAF-85FE-30F39B34A19B}"/>
              </a:ext>
            </a:extLst>
          </p:cNvPr>
          <p:cNvSpPr/>
          <p:nvPr/>
        </p:nvSpPr>
        <p:spPr>
          <a:xfrm>
            <a:off x="3882352" y="2654193"/>
            <a:ext cx="5773741" cy="517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КОЛИЧИНА ПРИМЈЕРАКА СТАТИЧКОГ ПРИМЈЕРКА</a:t>
            </a:r>
          </a:p>
        </p:txBody>
      </p:sp>
      <p:sp>
        <p:nvSpPr>
          <p:cNvPr id="35" name="Стрелица: надесно 34">
            <a:extLst>
              <a:ext uri="{FF2B5EF4-FFF2-40B4-BE49-F238E27FC236}">
                <a16:creationId xmlns:a16="http://schemas.microsoft.com/office/drawing/2014/main" id="{9DAB4ACC-DE21-4E22-9656-62D3B416209A}"/>
              </a:ext>
            </a:extLst>
          </p:cNvPr>
          <p:cNvSpPr/>
          <p:nvPr/>
        </p:nvSpPr>
        <p:spPr>
          <a:xfrm>
            <a:off x="2334827" y="2752309"/>
            <a:ext cx="1514825" cy="2119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37" name="Правоугаоник: са заобљеним угловима 36">
            <a:extLst>
              <a:ext uri="{FF2B5EF4-FFF2-40B4-BE49-F238E27FC236}">
                <a16:creationId xmlns:a16="http://schemas.microsoft.com/office/drawing/2014/main" id="{369C880C-87BC-4C79-81AC-6BEF2A89FA7E}"/>
              </a:ext>
            </a:extLst>
          </p:cNvPr>
          <p:cNvSpPr/>
          <p:nvPr/>
        </p:nvSpPr>
        <p:spPr>
          <a:xfrm>
            <a:off x="541832" y="3585886"/>
            <a:ext cx="2228295" cy="517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FFFF00"/>
                </a:solidFill>
              </a:rPr>
              <a:t>РЕМИНТЕНДА</a:t>
            </a:r>
          </a:p>
        </p:txBody>
      </p:sp>
      <p:sp>
        <p:nvSpPr>
          <p:cNvPr id="39" name="Правоугаоник: са заобљеним угловима 38">
            <a:extLst>
              <a:ext uri="{FF2B5EF4-FFF2-40B4-BE49-F238E27FC236}">
                <a16:creationId xmlns:a16="http://schemas.microsoft.com/office/drawing/2014/main" id="{705A70F0-A41D-4360-A37D-8963B108C6DB}"/>
              </a:ext>
            </a:extLst>
          </p:cNvPr>
          <p:cNvSpPr/>
          <p:nvPr/>
        </p:nvSpPr>
        <p:spPr>
          <a:xfrm>
            <a:off x="3888714" y="3593642"/>
            <a:ext cx="5459767" cy="517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БРОЈ НОВИНА КОЈЕ СЕ ВРАЋАЈУ</a:t>
            </a:r>
          </a:p>
        </p:txBody>
      </p:sp>
      <p:sp>
        <p:nvSpPr>
          <p:cNvPr id="40" name="Стрелица: надесно 39">
            <a:extLst>
              <a:ext uri="{FF2B5EF4-FFF2-40B4-BE49-F238E27FC236}">
                <a16:creationId xmlns:a16="http://schemas.microsoft.com/office/drawing/2014/main" id="{4FD5A629-3514-4544-9F47-66154E9508A8}"/>
              </a:ext>
            </a:extLst>
          </p:cNvPr>
          <p:cNvSpPr/>
          <p:nvPr/>
        </p:nvSpPr>
        <p:spPr>
          <a:xfrm>
            <a:off x="2770127" y="3793062"/>
            <a:ext cx="1118587" cy="111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dirty="0"/>
          </a:p>
        </p:txBody>
      </p:sp>
      <p:sp>
        <p:nvSpPr>
          <p:cNvPr id="41" name="Правоугаоник: са заобљеним угловима 40">
            <a:extLst>
              <a:ext uri="{FF2B5EF4-FFF2-40B4-BE49-F238E27FC236}">
                <a16:creationId xmlns:a16="http://schemas.microsoft.com/office/drawing/2014/main" id="{7E406410-C63D-449A-A160-31F069331F53}"/>
              </a:ext>
            </a:extLst>
          </p:cNvPr>
          <p:cNvSpPr/>
          <p:nvPr/>
        </p:nvSpPr>
        <p:spPr>
          <a:xfrm>
            <a:off x="612853" y="4741133"/>
            <a:ext cx="2086252" cy="448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FFFF00"/>
                </a:solidFill>
              </a:rPr>
              <a:t>ЖУТА ШТАМПА</a:t>
            </a:r>
          </a:p>
        </p:txBody>
      </p:sp>
      <p:sp>
        <p:nvSpPr>
          <p:cNvPr id="42" name="Правоугаоник: са заобљеним угловима 41">
            <a:extLst>
              <a:ext uri="{FF2B5EF4-FFF2-40B4-BE49-F238E27FC236}">
                <a16:creationId xmlns:a16="http://schemas.microsoft.com/office/drawing/2014/main" id="{1D485DB7-D5A1-40A0-854E-06B7A025D126}"/>
              </a:ext>
            </a:extLst>
          </p:cNvPr>
          <p:cNvSpPr/>
          <p:nvPr/>
        </p:nvSpPr>
        <p:spPr>
          <a:xfrm>
            <a:off x="3791059" y="4610084"/>
            <a:ext cx="5078027" cy="6062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НЕПРОВЈЕРЕНЕ ИНФОРМАЦИЈЕ</a:t>
            </a:r>
          </a:p>
        </p:txBody>
      </p:sp>
      <p:sp>
        <p:nvSpPr>
          <p:cNvPr id="43" name="Стрелица: надесно 42">
            <a:extLst>
              <a:ext uri="{FF2B5EF4-FFF2-40B4-BE49-F238E27FC236}">
                <a16:creationId xmlns:a16="http://schemas.microsoft.com/office/drawing/2014/main" id="{AA50B5C5-0DA4-465E-AC7F-A7C3DFB1A22B}"/>
              </a:ext>
            </a:extLst>
          </p:cNvPr>
          <p:cNvSpPr/>
          <p:nvPr/>
        </p:nvSpPr>
        <p:spPr>
          <a:xfrm>
            <a:off x="2699105" y="4913189"/>
            <a:ext cx="1091954" cy="104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44" name="Правоугаоник: са заобљеним угловима 43">
            <a:extLst>
              <a:ext uri="{FF2B5EF4-FFF2-40B4-BE49-F238E27FC236}">
                <a16:creationId xmlns:a16="http://schemas.microsoft.com/office/drawing/2014/main" id="{A13A610A-F87C-41A8-968D-549415B619C0}"/>
              </a:ext>
            </a:extLst>
          </p:cNvPr>
          <p:cNvSpPr/>
          <p:nvPr/>
        </p:nvSpPr>
        <p:spPr>
          <a:xfrm>
            <a:off x="683581" y="5637320"/>
            <a:ext cx="2015524" cy="448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FFFF00"/>
                </a:solidFill>
              </a:rPr>
              <a:t>РЕДАКЦИЈА</a:t>
            </a:r>
          </a:p>
        </p:txBody>
      </p:sp>
      <p:sp>
        <p:nvSpPr>
          <p:cNvPr id="45" name="Правоугаоник: са заобљеним угловима 44">
            <a:extLst>
              <a:ext uri="{FF2B5EF4-FFF2-40B4-BE49-F238E27FC236}">
                <a16:creationId xmlns:a16="http://schemas.microsoft.com/office/drawing/2014/main" id="{69E45E2B-B524-46A7-928F-D004409A1782}"/>
              </a:ext>
            </a:extLst>
          </p:cNvPr>
          <p:cNvSpPr/>
          <p:nvPr/>
        </p:nvSpPr>
        <p:spPr>
          <a:xfrm>
            <a:off x="3959441" y="5637320"/>
            <a:ext cx="4909645" cy="5326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МЈЕСТО ГДЈЕ СЕ УРЕЂУЈУ НОВИНЕ</a:t>
            </a:r>
          </a:p>
        </p:txBody>
      </p:sp>
      <p:sp>
        <p:nvSpPr>
          <p:cNvPr id="46" name="Стрелица: надесно 45">
            <a:extLst>
              <a:ext uri="{FF2B5EF4-FFF2-40B4-BE49-F238E27FC236}">
                <a16:creationId xmlns:a16="http://schemas.microsoft.com/office/drawing/2014/main" id="{BA2366DD-38D5-4BA7-9E1B-32895FB5A330}"/>
              </a:ext>
            </a:extLst>
          </p:cNvPr>
          <p:cNvSpPr/>
          <p:nvPr/>
        </p:nvSpPr>
        <p:spPr>
          <a:xfrm>
            <a:off x="2699105" y="5735637"/>
            <a:ext cx="1260336" cy="2273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C0C533CF-DDA4-4211-A141-1D3A9BD6B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 dirty="0"/>
              <a:t>31.03.2021.</a:t>
            </a:r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F0281726-E4DA-4EA4-B49A-63468A653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b="1" dirty="0">
                <a:solidFill>
                  <a:srgbClr val="C00000"/>
                </a:solidFill>
              </a:rPr>
              <a:t>мр Сања Ђурић, проф.</a:t>
            </a:r>
          </a:p>
        </p:txBody>
      </p:sp>
    </p:spTree>
    <p:extLst>
      <p:ext uri="{BB962C8B-B14F-4D97-AF65-F5344CB8AC3E}">
        <p14:creationId xmlns:p14="http://schemas.microsoft.com/office/powerpoint/2010/main" val="484595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49" presetID="2" presetClass="entr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5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85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15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3000"/>
                            </p:stCondLst>
                            <p:childTnLst>
                              <p:par>
                                <p:cTn id="90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500"/>
                            </p:stCondLst>
                            <p:childTnLst>
                              <p:par>
                                <p:cTn id="96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0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6" presetID="1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3500"/>
                            </p:stCondLst>
                            <p:childTnLst>
                              <p:par>
                                <p:cTn id="11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650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33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  <p:bldP spid="20" grpId="0" animBg="1"/>
      <p:bldP spid="20" grpId="1" animBg="1"/>
      <p:bldP spid="15" grpId="0" animBg="1"/>
      <p:bldP spid="27" grpId="0" animBg="1"/>
      <p:bldP spid="31" grpId="0" build="allAtOnce" animBg="1"/>
      <p:bldP spid="35" grpId="0" animBg="1"/>
      <p:bldP spid="37" grpId="0" build="allAtOnce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A5B58C80-CA79-40EA-A81F-5B67D467E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CDB9DAFF-0C61-476F-9D8C-CB4543B51D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FABD14CB-AAE4-4D2F-9CB6-76857D0A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3440" cy="6858000"/>
          </a:xfrm>
          <a:prstGeom prst="rect">
            <a:avLst/>
          </a:prstGeom>
        </p:spPr>
      </p:pic>
      <p:sp>
        <p:nvSpPr>
          <p:cNvPr id="6" name="Оквир за текст 5">
            <a:extLst>
              <a:ext uri="{FF2B5EF4-FFF2-40B4-BE49-F238E27FC236}">
                <a16:creationId xmlns:a16="http://schemas.microsoft.com/office/drawing/2014/main" id="{F1D9A234-C015-4E57-A5E6-C1B625BC869F}"/>
              </a:ext>
            </a:extLst>
          </p:cNvPr>
          <p:cNvSpPr txBox="1"/>
          <p:nvPr/>
        </p:nvSpPr>
        <p:spPr>
          <a:xfrm>
            <a:off x="3825831" y="387792"/>
            <a:ext cx="1146108" cy="461665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rgbClr val="FF0000"/>
                </a:solidFill>
              </a:rPr>
              <a:t>ВИЈЕСТ</a:t>
            </a:r>
          </a:p>
        </p:txBody>
      </p:sp>
      <p:sp>
        <p:nvSpPr>
          <p:cNvPr id="15" name="Правоугаоник: са заобљеним угловима 14">
            <a:extLst>
              <a:ext uri="{FF2B5EF4-FFF2-40B4-BE49-F238E27FC236}">
                <a16:creationId xmlns:a16="http://schemas.microsoft.com/office/drawing/2014/main" id="{ABFB5937-CA3E-4EE7-8E46-502F34AB6ED3}"/>
              </a:ext>
            </a:extLst>
          </p:cNvPr>
          <p:cNvSpPr/>
          <p:nvPr/>
        </p:nvSpPr>
        <p:spPr>
          <a:xfrm>
            <a:off x="2080334" y="1494162"/>
            <a:ext cx="662422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FF00"/>
                </a:solidFill>
              </a:rPr>
              <a:t>Извјештавање</a:t>
            </a:r>
            <a:r>
              <a:rPr lang="ru-RU" sz="2000" dirty="0"/>
              <a:t> је чест облик изражавања и у</a:t>
            </a:r>
          </a:p>
          <a:p>
            <a:pPr algn="ctr"/>
            <a:r>
              <a:rPr lang="ru-RU" sz="2000" dirty="0"/>
              <a:t>новинарству (журналистици). </a:t>
            </a:r>
            <a:endParaRPr lang="sr-Cyrl-RS" sz="2000" dirty="0"/>
          </a:p>
        </p:txBody>
      </p:sp>
      <p:sp>
        <p:nvSpPr>
          <p:cNvPr id="31" name="Правоугаоник: са заобљеним угловима 30">
            <a:extLst>
              <a:ext uri="{FF2B5EF4-FFF2-40B4-BE49-F238E27FC236}">
                <a16:creationId xmlns:a16="http://schemas.microsoft.com/office/drawing/2014/main" id="{55607EAC-7168-4AAF-85FE-30F39B34A19B}"/>
              </a:ext>
            </a:extLst>
          </p:cNvPr>
          <p:cNvSpPr/>
          <p:nvPr/>
        </p:nvSpPr>
        <p:spPr>
          <a:xfrm>
            <a:off x="2358498" y="2911799"/>
            <a:ext cx="6883156" cy="517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2400" b="1" dirty="0">
                <a:solidFill>
                  <a:srgbClr val="FFFF00"/>
                </a:solidFill>
              </a:rPr>
              <a:t>Систем информисања</a:t>
            </a:r>
            <a:r>
              <a:rPr lang="ru-RU" sz="2000" dirty="0"/>
              <a:t> о разним промјенама у друштву.</a:t>
            </a:r>
            <a:endParaRPr lang="sr-Cyrl-RS" dirty="0"/>
          </a:p>
        </p:txBody>
      </p:sp>
      <p:sp>
        <p:nvSpPr>
          <p:cNvPr id="39" name="Правоугаоник: са заобљеним угловима 38">
            <a:extLst>
              <a:ext uri="{FF2B5EF4-FFF2-40B4-BE49-F238E27FC236}">
                <a16:creationId xmlns:a16="http://schemas.microsoft.com/office/drawing/2014/main" id="{705A70F0-A41D-4360-A37D-8963B108C6DB}"/>
              </a:ext>
            </a:extLst>
          </p:cNvPr>
          <p:cNvSpPr/>
          <p:nvPr/>
        </p:nvSpPr>
        <p:spPr>
          <a:xfrm>
            <a:off x="2080334" y="4133563"/>
            <a:ext cx="8836241" cy="517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FF00"/>
                </a:solidFill>
              </a:rPr>
              <a:t>Новинарство</a:t>
            </a:r>
            <a:r>
              <a:rPr lang="ru-RU" sz="2000" dirty="0"/>
              <a:t> има за основу </a:t>
            </a:r>
            <a:r>
              <a:rPr lang="ru-RU" sz="2000" b="1" dirty="0">
                <a:solidFill>
                  <a:srgbClr val="FFFF00"/>
                </a:solidFill>
              </a:rPr>
              <a:t>писану</a:t>
            </a:r>
            <a:r>
              <a:rPr lang="ru-RU" sz="2000" dirty="0"/>
              <a:t> (штампану) и </a:t>
            </a:r>
            <a:r>
              <a:rPr lang="ru-RU" sz="2000" b="1" dirty="0">
                <a:solidFill>
                  <a:srgbClr val="FFFF00"/>
                </a:solidFill>
              </a:rPr>
              <a:t>говорну </a:t>
            </a:r>
            <a:r>
              <a:rPr lang="ru-RU" sz="2000" dirty="0"/>
              <a:t>(радио и</a:t>
            </a:r>
          </a:p>
          <a:p>
            <a:pPr algn="ctr"/>
            <a:r>
              <a:rPr lang="ru-RU" sz="2000" dirty="0"/>
              <a:t>телевизијску) ријеч.</a:t>
            </a:r>
            <a:endParaRPr lang="sr-Cyrl-RS" sz="2000" dirty="0"/>
          </a:p>
        </p:txBody>
      </p:sp>
      <p:sp>
        <p:nvSpPr>
          <p:cNvPr id="42" name="Правоугаоник: са заобљеним угловима 41">
            <a:extLst>
              <a:ext uri="{FF2B5EF4-FFF2-40B4-BE49-F238E27FC236}">
                <a16:creationId xmlns:a16="http://schemas.microsoft.com/office/drawing/2014/main" id="{1D485DB7-D5A1-40A0-854E-06B7A025D126}"/>
              </a:ext>
            </a:extLst>
          </p:cNvPr>
          <p:cNvSpPr/>
          <p:nvPr/>
        </p:nvSpPr>
        <p:spPr>
          <a:xfrm>
            <a:off x="2251966" y="5257800"/>
            <a:ext cx="8170121" cy="6062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FF00"/>
                </a:solidFill>
              </a:rPr>
              <a:t>Новинар</a:t>
            </a:r>
            <a:r>
              <a:rPr lang="ru-RU" sz="2000" dirty="0"/>
              <a:t> је посредник између онога што се дешава и читаоца.</a:t>
            </a:r>
            <a:endParaRPr lang="sr-Cyrl-RS" sz="2000" dirty="0"/>
          </a:p>
        </p:txBody>
      </p:sp>
      <p:sp>
        <p:nvSpPr>
          <p:cNvPr id="8" name="Стрелица: надоле 7">
            <a:extLst>
              <a:ext uri="{FF2B5EF4-FFF2-40B4-BE49-F238E27FC236}">
                <a16:creationId xmlns:a16="http://schemas.microsoft.com/office/drawing/2014/main" id="{A3B9F9C0-F977-4643-8BB4-72554309363F}"/>
              </a:ext>
            </a:extLst>
          </p:cNvPr>
          <p:cNvSpPr/>
          <p:nvPr/>
        </p:nvSpPr>
        <p:spPr>
          <a:xfrm>
            <a:off x="4279037" y="900912"/>
            <a:ext cx="239697" cy="593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9" name="Стрелица: надоле 8">
            <a:extLst>
              <a:ext uri="{FF2B5EF4-FFF2-40B4-BE49-F238E27FC236}">
                <a16:creationId xmlns:a16="http://schemas.microsoft.com/office/drawing/2014/main" id="{81611F57-6F4F-468D-AF8B-516C2FD6A253}"/>
              </a:ext>
            </a:extLst>
          </p:cNvPr>
          <p:cNvSpPr/>
          <p:nvPr/>
        </p:nvSpPr>
        <p:spPr>
          <a:xfrm>
            <a:off x="5086905" y="2408562"/>
            <a:ext cx="177553" cy="5032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10" name="Стрелица: надоле 9">
            <a:extLst>
              <a:ext uri="{FF2B5EF4-FFF2-40B4-BE49-F238E27FC236}">
                <a16:creationId xmlns:a16="http://schemas.microsoft.com/office/drawing/2014/main" id="{7AD36E55-D950-41E2-AA75-6BCB26CAE58B}"/>
              </a:ext>
            </a:extLst>
          </p:cNvPr>
          <p:cNvSpPr/>
          <p:nvPr/>
        </p:nvSpPr>
        <p:spPr>
          <a:xfrm>
            <a:off x="5805996" y="3509963"/>
            <a:ext cx="221942" cy="62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11" name="Стрелица: надоле 10">
            <a:extLst>
              <a:ext uri="{FF2B5EF4-FFF2-40B4-BE49-F238E27FC236}">
                <a16:creationId xmlns:a16="http://schemas.microsoft.com/office/drawing/2014/main" id="{6DCEDAAD-7C1A-4A54-9505-2455423781D6}"/>
              </a:ext>
            </a:extLst>
          </p:cNvPr>
          <p:cNvSpPr/>
          <p:nvPr/>
        </p:nvSpPr>
        <p:spPr>
          <a:xfrm>
            <a:off x="6542843" y="4650764"/>
            <a:ext cx="159798" cy="5676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C044279A-B4CB-420D-942A-5B41DBD3E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 dirty="0"/>
              <a:t>31.03.2021.</a:t>
            </a:r>
          </a:p>
        </p:txBody>
      </p:sp>
      <p:sp>
        <p:nvSpPr>
          <p:cNvPr id="7" name="Чувар места за подножје 6">
            <a:extLst>
              <a:ext uri="{FF2B5EF4-FFF2-40B4-BE49-F238E27FC236}">
                <a16:creationId xmlns:a16="http://schemas.microsoft.com/office/drawing/2014/main" id="{D18B329F-AC88-4AA8-BC4B-A1A9DCE0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b="1" dirty="0">
                <a:solidFill>
                  <a:srgbClr val="C00000"/>
                </a:solidFill>
              </a:rPr>
              <a:t>мр Сања Ђурић, проф.</a:t>
            </a:r>
          </a:p>
        </p:txBody>
      </p:sp>
    </p:spTree>
    <p:extLst>
      <p:ext uri="{BB962C8B-B14F-4D97-AF65-F5344CB8AC3E}">
        <p14:creationId xmlns:p14="http://schemas.microsoft.com/office/powerpoint/2010/main" val="1376959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000"/>
                            </p:stCondLst>
                            <p:childTnLst>
                              <p:par>
                                <p:cTn id="55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5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15" grpId="0" animBg="1"/>
      <p:bldP spid="31" grpId="0" animBg="1"/>
      <p:bldP spid="39" grpId="0" animBg="1"/>
      <p:bldP spid="42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A5B58C80-CA79-40EA-A81F-5B67D467E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CDB9DAFF-0C61-476F-9D8C-CB4543B51D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FABD14CB-AAE4-4D2F-9CB6-76857D0A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53" y="-101600"/>
            <a:ext cx="12283440" cy="6959599"/>
          </a:xfrm>
          <a:prstGeom prst="rect">
            <a:avLst/>
          </a:prstGeom>
        </p:spPr>
      </p:pic>
      <p:sp>
        <p:nvSpPr>
          <p:cNvPr id="6" name="Оквир за текст 5">
            <a:extLst>
              <a:ext uri="{FF2B5EF4-FFF2-40B4-BE49-F238E27FC236}">
                <a16:creationId xmlns:a16="http://schemas.microsoft.com/office/drawing/2014/main" id="{F1D9A234-C015-4E57-A5E6-C1B625BC869F}"/>
              </a:ext>
            </a:extLst>
          </p:cNvPr>
          <p:cNvSpPr txBox="1"/>
          <p:nvPr/>
        </p:nvSpPr>
        <p:spPr>
          <a:xfrm>
            <a:off x="3141806" y="687402"/>
            <a:ext cx="5052283" cy="461665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400" b="1" dirty="0"/>
              <a:t>НОВИНСКИ ОБЛИЦИ ИЗРАЖАВАЊА</a:t>
            </a:r>
          </a:p>
        </p:txBody>
      </p:sp>
      <p:sp>
        <p:nvSpPr>
          <p:cNvPr id="7" name="Правоугаоник: са заобљеним угловима 6">
            <a:extLst>
              <a:ext uri="{FF2B5EF4-FFF2-40B4-BE49-F238E27FC236}">
                <a16:creationId xmlns:a16="http://schemas.microsoft.com/office/drawing/2014/main" id="{729DB06C-6A22-4646-9AA4-6373C3E54EB2}"/>
              </a:ext>
            </a:extLst>
          </p:cNvPr>
          <p:cNvSpPr/>
          <p:nvPr/>
        </p:nvSpPr>
        <p:spPr>
          <a:xfrm>
            <a:off x="578528" y="1952023"/>
            <a:ext cx="1890944" cy="674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ВИЈЕСТ</a:t>
            </a:r>
          </a:p>
        </p:txBody>
      </p:sp>
      <p:sp>
        <p:nvSpPr>
          <p:cNvPr id="8" name="Правоугаоник: са заобљеним угловима 7">
            <a:extLst>
              <a:ext uri="{FF2B5EF4-FFF2-40B4-BE49-F238E27FC236}">
                <a16:creationId xmlns:a16="http://schemas.microsoft.com/office/drawing/2014/main" id="{21E157C6-98CE-48DD-9E1A-D3EC69C01D6C}"/>
              </a:ext>
            </a:extLst>
          </p:cNvPr>
          <p:cNvSpPr/>
          <p:nvPr/>
        </p:nvSpPr>
        <p:spPr>
          <a:xfrm>
            <a:off x="3494103" y="1991881"/>
            <a:ext cx="1677880" cy="5673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ИЗВЈЕШТАЈ</a:t>
            </a:r>
          </a:p>
        </p:txBody>
      </p:sp>
      <p:sp>
        <p:nvSpPr>
          <p:cNvPr id="9" name="Правоугаоник: са заобљеним угловима 8">
            <a:extLst>
              <a:ext uri="{FF2B5EF4-FFF2-40B4-BE49-F238E27FC236}">
                <a16:creationId xmlns:a16="http://schemas.microsoft.com/office/drawing/2014/main" id="{31C9FD7A-DB37-410F-A776-C639734F5521}"/>
              </a:ext>
            </a:extLst>
          </p:cNvPr>
          <p:cNvSpPr/>
          <p:nvPr/>
        </p:nvSpPr>
        <p:spPr>
          <a:xfrm>
            <a:off x="6227685" y="1930802"/>
            <a:ext cx="1455936" cy="545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БИЉЕШКА</a:t>
            </a:r>
          </a:p>
        </p:txBody>
      </p:sp>
      <p:sp>
        <p:nvSpPr>
          <p:cNvPr id="10" name="Правоугаоник: са заобљеним угловима 9">
            <a:extLst>
              <a:ext uri="{FF2B5EF4-FFF2-40B4-BE49-F238E27FC236}">
                <a16:creationId xmlns:a16="http://schemas.microsoft.com/office/drawing/2014/main" id="{C99CB0BF-CD25-46E8-8B69-796E4740F298}"/>
              </a:ext>
            </a:extLst>
          </p:cNvPr>
          <p:cNvSpPr/>
          <p:nvPr/>
        </p:nvSpPr>
        <p:spPr>
          <a:xfrm>
            <a:off x="8515609" y="1855385"/>
            <a:ext cx="1642369" cy="5673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ОСВРТ</a:t>
            </a:r>
          </a:p>
        </p:txBody>
      </p:sp>
      <p:cxnSp>
        <p:nvCxnSpPr>
          <p:cNvPr id="12" name="Права линија спајања са стрелицом 11">
            <a:extLst>
              <a:ext uri="{FF2B5EF4-FFF2-40B4-BE49-F238E27FC236}">
                <a16:creationId xmlns:a16="http://schemas.microsoft.com/office/drawing/2014/main" id="{1AA59819-1E97-4F40-9059-6621A2550F55}"/>
              </a:ext>
            </a:extLst>
          </p:cNvPr>
          <p:cNvCxnSpPr>
            <a:cxnSpLocks/>
          </p:cNvCxnSpPr>
          <p:nvPr/>
        </p:nvCxnSpPr>
        <p:spPr>
          <a:xfrm flipH="1">
            <a:off x="2061617" y="1297865"/>
            <a:ext cx="1466813" cy="630242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ава линија спајања са стрелицом 13">
            <a:extLst>
              <a:ext uri="{FF2B5EF4-FFF2-40B4-BE49-F238E27FC236}">
                <a16:creationId xmlns:a16="http://schemas.microsoft.com/office/drawing/2014/main" id="{2CEFB44D-19EF-4459-9EA0-DD82690FEFD6}"/>
              </a:ext>
            </a:extLst>
          </p:cNvPr>
          <p:cNvCxnSpPr>
            <a:cxnSpLocks/>
          </p:cNvCxnSpPr>
          <p:nvPr/>
        </p:nvCxnSpPr>
        <p:spPr>
          <a:xfrm>
            <a:off x="4359676" y="1297865"/>
            <a:ext cx="0" cy="654158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ава линија спајања са стрелицом 15">
            <a:extLst>
              <a:ext uri="{FF2B5EF4-FFF2-40B4-BE49-F238E27FC236}">
                <a16:creationId xmlns:a16="http://schemas.microsoft.com/office/drawing/2014/main" id="{5E5976D4-397B-4232-9377-D992632375FD}"/>
              </a:ext>
            </a:extLst>
          </p:cNvPr>
          <p:cNvCxnSpPr>
            <a:cxnSpLocks/>
          </p:cNvCxnSpPr>
          <p:nvPr/>
        </p:nvCxnSpPr>
        <p:spPr>
          <a:xfrm>
            <a:off x="6853561" y="1297865"/>
            <a:ext cx="0" cy="6302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ава линија спајања са стрелицом 17">
            <a:extLst>
              <a:ext uri="{FF2B5EF4-FFF2-40B4-BE49-F238E27FC236}">
                <a16:creationId xmlns:a16="http://schemas.microsoft.com/office/drawing/2014/main" id="{9515BC99-8361-4E13-B9C8-9CC43D1D5563}"/>
              </a:ext>
            </a:extLst>
          </p:cNvPr>
          <p:cNvCxnSpPr/>
          <p:nvPr/>
        </p:nvCxnSpPr>
        <p:spPr>
          <a:xfrm>
            <a:off x="7674743" y="1165673"/>
            <a:ext cx="1207365" cy="719091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Правоугаоник: са заобљеним угловима 19">
            <a:extLst>
              <a:ext uri="{FF2B5EF4-FFF2-40B4-BE49-F238E27FC236}">
                <a16:creationId xmlns:a16="http://schemas.microsoft.com/office/drawing/2014/main" id="{1E7E12C9-C000-4C5D-876E-4819DAA1F888}"/>
              </a:ext>
            </a:extLst>
          </p:cNvPr>
          <p:cNvSpPr/>
          <p:nvPr/>
        </p:nvSpPr>
        <p:spPr>
          <a:xfrm>
            <a:off x="337351" y="3602038"/>
            <a:ext cx="2308195" cy="517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 УВОДНИК</a:t>
            </a:r>
          </a:p>
        </p:txBody>
      </p:sp>
      <p:sp>
        <p:nvSpPr>
          <p:cNvPr id="21" name="Елипса 20">
            <a:extLst>
              <a:ext uri="{FF2B5EF4-FFF2-40B4-BE49-F238E27FC236}">
                <a16:creationId xmlns:a16="http://schemas.microsoft.com/office/drawing/2014/main" id="{7133DF36-2FA5-41F9-9178-C90AAF88E411}"/>
              </a:ext>
            </a:extLst>
          </p:cNvPr>
          <p:cNvSpPr/>
          <p:nvPr/>
        </p:nvSpPr>
        <p:spPr>
          <a:xfrm>
            <a:off x="3293616" y="3570644"/>
            <a:ext cx="1802167" cy="5172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КОМЕНТАР</a:t>
            </a:r>
          </a:p>
        </p:txBody>
      </p:sp>
      <p:sp>
        <p:nvSpPr>
          <p:cNvPr id="22" name="Елипса 21">
            <a:extLst>
              <a:ext uri="{FF2B5EF4-FFF2-40B4-BE49-F238E27FC236}">
                <a16:creationId xmlns:a16="http://schemas.microsoft.com/office/drawing/2014/main" id="{98CBCCBD-7848-4849-8FA4-D3B9561546C7}"/>
              </a:ext>
            </a:extLst>
          </p:cNvPr>
          <p:cNvSpPr/>
          <p:nvPr/>
        </p:nvSpPr>
        <p:spPr>
          <a:xfrm>
            <a:off x="5297305" y="3367759"/>
            <a:ext cx="16601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ЧЛАНАК</a:t>
            </a:r>
          </a:p>
        </p:txBody>
      </p:sp>
      <p:sp>
        <p:nvSpPr>
          <p:cNvPr id="23" name="Елипса 22">
            <a:extLst>
              <a:ext uri="{FF2B5EF4-FFF2-40B4-BE49-F238E27FC236}">
                <a16:creationId xmlns:a16="http://schemas.microsoft.com/office/drawing/2014/main" id="{4D2BEE53-3296-4E99-83B2-A09CBE2EC50B}"/>
              </a:ext>
            </a:extLst>
          </p:cNvPr>
          <p:cNvSpPr/>
          <p:nvPr/>
        </p:nvSpPr>
        <p:spPr>
          <a:xfrm>
            <a:off x="7512581" y="3327401"/>
            <a:ext cx="183767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АНКЕТА</a:t>
            </a:r>
          </a:p>
        </p:txBody>
      </p:sp>
      <p:sp>
        <p:nvSpPr>
          <p:cNvPr id="24" name="Елипса 23">
            <a:extLst>
              <a:ext uri="{FF2B5EF4-FFF2-40B4-BE49-F238E27FC236}">
                <a16:creationId xmlns:a16="http://schemas.microsoft.com/office/drawing/2014/main" id="{AC9347DA-0AAD-4694-952C-8177A97C5CE4}"/>
              </a:ext>
            </a:extLst>
          </p:cNvPr>
          <p:cNvSpPr/>
          <p:nvPr/>
        </p:nvSpPr>
        <p:spPr>
          <a:xfrm>
            <a:off x="1131902" y="5075238"/>
            <a:ext cx="256564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ФЕЉТОН</a:t>
            </a:r>
          </a:p>
        </p:txBody>
      </p:sp>
      <p:sp>
        <p:nvSpPr>
          <p:cNvPr id="25" name="Елипса 24">
            <a:extLst>
              <a:ext uri="{FF2B5EF4-FFF2-40B4-BE49-F238E27FC236}">
                <a16:creationId xmlns:a16="http://schemas.microsoft.com/office/drawing/2014/main" id="{8F3CC69C-91CD-466A-B3FD-9006EF556267}"/>
              </a:ext>
            </a:extLst>
          </p:cNvPr>
          <p:cNvSpPr/>
          <p:nvPr/>
        </p:nvSpPr>
        <p:spPr>
          <a:xfrm>
            <a:off x="4711083" y="5042688"/>
            <a:ext cx="256564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РЕПОРТАЖА</a:t>
            </a:r>
          </a:p>
        </p:txBody>
      </p:sp>
      <p:cxnSp>
        <p:nvCxnSpPr>
          <p:cNvPr id="28" name="Права линија спајања са стрелицом 27">
            <a:extLst>
              <a:ext uri="{FF2B5EF4-FFF2-40B4-BE49-F238E27FC236}">
                <a16:creationId xmlns:a16="http://schemas.microsoft.com/office/drawing/2014/main" id="{B2D5B329-523A-4EF6-90BE-03D3D02C24E8}"/>
              </a:ext>
            </a:extLst>
          </p:cNvPr>
          <p:cNvCxnSpPr>
            <a:cxnSpLocks/>
            <a:endCxn id="21" idx="2"/>
          </p:cNvCxnSpPr>
          <p:nvPr/>
        </p:nvCxnSpPr>
        <p:spPr>
          <a:xfrm flipV="1">
            <a:off x="2645546" y="3829245"/>
            <a:ext cx="648070" cy="31394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Права линија спајања са стрелицом 29">
            <a:extLst>
              <a:ext uri="{FF2B5EF4-FFF2-40B4-BE49-F238E27FC236}">
                <a16:creationId xmlns:a16="http://schemas.microsoft.com/office/drawing/2014/main" id="{B0FE84D8-C371-45E2-BA65-A5BC55C54446}"/>
              </a:ext>
            </a:extLst>
          </p:cNvPr>
          <p:cNvCxnSpPr/>
          <p:nvPr/>
        </p:nvCxnSpPr>
        <p:spPr>
          <a:xfrm>
            <a:off x="4742154" y="3860638"/>
            <a:ext cx="555151" cy="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ава линија спајања са стрелицом 31">
            <a:extLst>
              <a:ext uri="{FF2B5EF4-FFF2-40B4-BE49-F238E27FC236}">
                <a16:creationId xmlns:a16="http://schemas.microsoft.com/office/drawing/2014/main" id="{0920C0FE-70EC-4FA8-B98C-640EB9D7B4BE}"/>
              </a:ext>
            </a:extLst>
          </p:cNvPr>
          <p:cNvCxnSpPr/>
          <p:nvPr/>
        </p:nvCxnSpPr>
        <p:spPr>
          <a:xfrm>
            <a:off x="6957430" y="3824959"/>
            <a:ext cx="555151" cy="0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ава линија спајања са стрелицом 33">
            <a:extLst>
              <a:ext uri="{FF2B5EF4-FFF2-40B4-BE49-F238E27FC236}">
                <a16:creationId xmlns:a16="http://schemas.microsoft.com/office/drawing/2014/main" id="{6CDED5AF-3FB1-4CA3-879A-3DEC1CD01CA5}"/>
              </a:ext>
            </a:extLst>
          </p:cNvPr>
          <p:cNvCxnSpPr/>
          <p:nvPr/>
        </p:nvCxnSpPr>
        <p:spPr>
          <a:xfrm>
            <a:off x="1491448" y="4241801"/>
            <a:ext cx="488272" cy="8334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ава линија спајања са стрелицом 35">
            <a:extLst>
              <a:ext uri="{FF2B5EF4-FFF2-40B4-BE49-F238E27FC236}">
                <a16:creationId xmlns:a16="http://schemas.microsoft.com/office/drawing/2014/main" id="{69CF231E-827E-451C-9C93-089F50243F69}"/>
              </a:ext>
            </a:extLst>
          </p:cNvPr>
          <p:cNvCxnSpPr/>
          <p:nvPr/>
        </p:nvCxnSpPr>
        <p:spPr>
          <a:xfrm>
            <a:off x="2645546" y="4119239"/>
            <a:ext cx="2096608" cy="12162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ава линија спајања са стрелицом 12">
            <a:extLst>
              <a:ext uri="{FF2B5EF4-FFF2-40B4-BE49-F238E27FC236}">
                <a16:creationId xmlns:a16="http://schemas.microsoft.com/office/drawing/2014/main" id="{10BE0704-00C3-409C-B2A1-016F7B64E57A}"/>
              </a:ext>
            </a:extLst>
          </p:cNvPr>
          <p:cNvCxnSpPr>
            <a:cxnSpLocks/>
          </p:cNvCxnSpPr>
          <p:nvPr/>
        </p:nvCxnSpPr>
        <p:spPr>
          <a:xfrm flipH="1">
            <a:off x="1979721" y="2388716"/>
            <a:ext cx="6535888" cy="1181928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Чувар места за датум 16">
            <a:extLst>
              <a:ext uri="{FF2B5EF4-FFF2-40B4-BE49-F238E27FC236}">
                <a16:creationId xmlns:a16="http://schemas.microsoft.com/office/drawing/2014/main" id="{3A0C05AC-C59C-47F8-97D2-527E7C586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/>
              <a:t>31.03.2021.</a:t>
            </a:r>
          </a:p>
        </p:txBody>
      </p:sp>
      <p:sp>
        <p:nvSpPr>
          <p:cNvPr id="19" name="Чувар места за подножје 18">
            <a:extLst>
              <a:ext uri="{FF2B5EF4-FFF2-40B4-BE49-F238E27FC236}">
                <a16:creationId xmlns:a16="http://schemas.microsoft.com/office/drawing/2014/main" id="{4D7FA63E-E986-48E6-B0B2-3738C1FED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b="1" dirty="0">
                <a:solidFill>
                  <a:srgbClr val="C00000"/>
                </a:solidFill>
              </a:rPr>
              <a:t>мр Сања Ђурић, проф.</a:t>
            </a:r>
          </a:p>
        </p:txBody>
      </p:sp>
    </p:spTree>
    <p:extLst>
      <p:ext uri="{BB962C8B-B14F-4D97-AF65-F5344CB8AC3E}">
        <p14:creationId xmlns:p14="http://schemas.microsoft.com/office/powerpoint/2010/main" val="24012295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500"/>
                            </p:stCondLst>
                            <p:childTnLst>
                              <p:par>
                                <p:cTn id="61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8000"/>
                            </p:stCondLst>
                            <p:childTnLst>
                              <p:par>
                                <p:cTn id="67" presetID="53" presetClass="entr" presetSubtype="52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9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10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2500"/>
                            </p:stCondLst>
                            <p:childTnLst>
                              <p:par>
                                <p:cTn id="87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6500"/>
                            </p:stCondLst>
                            <p:childTnLst>
                              <p:par>
                                <p:cTn id="99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9000"/>
                            </p:stCondLst>
                            <p:childTnLst>
                              <p:par>
                                <p:cTn id="10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5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2000"/>
                            </p:stCondLst>
                            <p:childTnLst>
                              <p:par>
                                <p:cTn id="116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3500"/>
                            </p:stCondLst>
                            <p:childTnLst>
                              <p:par>
                                <p:cTn id="12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6000"/>
                            </p:stCondLst>
                            <p:childTnLst>
                              <p:par>
                                <p:cTn id="13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45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A5B58C80-CA79-40EA-A81F-5B67D467E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CDB9DAFF-0C61-476F-9D8C-CB4543B51D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FABD14CB-AAE4-4D2F-9CB6-76857D0A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" y="-50800"/>
            <a:ext cx="12283440" cy="6959599"/>
          </a:xfrm>
          <a:prstGeom prst="rect">
            <a:avLst/>
          </a:prstGeom>
        </p:spPr>
      </p:pic>
      <p:sp>
        <p:nvSpPr>
          <p:cNvPr id="6" name="Оквир за текст 5">
            <a:extLst>
              <a:ext uri="{FF2B5EF4-FFF2-40B4-BE49-F238E27FC236}">
                <a16:creationId xmlns:a16="http://schemas.microsoft.com/office/drawing/2014/main" id="{F1D9A234-C015-4E57-A5E6-C1B625BC869F}"/>
              </a:ext>
            </a:extLst>
          </p:cNvPr>
          <p:cNvSpPr txBox="1"/>
          <p:nvPr/>
        </p:nvSpPr>
        <p:spPr>
          <a:xfrm>
            <a:off x="1017527" y="605895"/>
            <a:ext cx="9413731" cy="461665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400" b="1" dirty="0"/>
              <a:t>КАРАКТЕРИСТИКЕ НАЈЧЕШЋИХ ОБЛИКА НОВИНСКОГ ИЗВЈЕШТАВАЊА </a:t>
            </a:r>
          </a:p>
        </p:txBody>
      </p:sp>
      <p:sp>
        <p:nvSpPr>
          <p:cNvPr id="7" name="Правоугаоник: са заобљеним угловима 6">
            <a:extLst>
              <a:ext uri="{FF2B5EF4-FFF2-40B4-BE49-F238E27FC236}">
                <a16:creationId xmlns:a16="http://schemas.microsoft.com/office/drawing/2014/main" id="{729DB06C-6A22-4646-9AA4-6373C3E54EB2}"/>
              </a:ext>
            </a:extLst>
          </p:cNvPr>
          <p:cNvSpPr/>
          <p:nvPr/>
        </p:nvSpPr>
        <p:spPr>
          <a:xfrm>
            <a:off x="453464" y="3039385"/>
            <a:ext cx="1890944" cy="674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ВИЈЕСТ</a:t>
            </a:r>
          </a:p>
        </p:txBody>
      </p:sp>
      <p:sp>
        <p:nvSpPr>
          <p:cNvPr id="4" name="Правоугаоник: са заобљеним угловима 3">
            <a:extLst>
              <a:ext uri="{FF2B5EF4-FFF2-40B4-BE49-F238E27FC236}">
                <a16:creationId xmlns:a16="http://schemas.microsoft.com/office/drawing/2014/main" id="{1746D997-7AAC-4F82-AA99-9B35DB8AC126}"/>
              </a:ext>
            </a:extLst>
          </p:cNvPr>
          <p:cNvSpPr/>
          <p:nvPr/>
        </p:nvSpPr>
        <p:spPr>
          <a:xfrm>
            <a:off x="4110287" y="1362661"/>
            <a:ext cx="6486617" cy="4372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Вијест је најједноставнији облик</a:t>
            </a:r>
          </a:p>
          <a:p>
            <a:pPr algn="ctr"/>
            <a:r>
              <a:rPr lang="ru-RU" dirty="0"/>
              <a:t>информативног изражавања (извјештавања).</a:t>
            </a:r>
          </a:p>
          <a:p>
            <a:pPr algn="ctr"/>
            <a:r>
              <a:rPr lang="ru-RU" dirty="0"/>
              <a:t>Вијест може да буде из друштвенополитичког, културно – умјетничког,</a:t>
            </a:r>
          </a:p>
          <a:p>
            <a:pPr algn="ctr"/>
            <a:r>
              <a:rPr lang="ru-RU" dirty="0"/>
              <a:t>спортског и другог живота одређене друштвено политичке заједнице.</a:t>
            </a:r>
          </a:p>
          <a:p>
            <a:pPr algn="ctr"/>
            <a:r>
              <a:rPr lang="ru-RU" dirty="0"/>
              <a:t>Вијест је једноставнији облик информативног изражавања (извјештавања).</a:t>
            </a:r>
          </a:p>
          <a:p>
            <a:pPr algn="ctr"/>
            <a:r>
              <a:rPr lang="ru-RU" dirty="0"/>
              <a:t>Да би се написала добра вијест, мора се познавати техника њеног писања.</a:t>
            </a:r>
          </a:p>
          <a:p>
            <a:pPr algn="ctr"/>
            <a:r>
              <a:rPr lang="ru-RU" dirty="0"/>
              <a:t>Прво треба одабрати догађај који је актуелан и који ће занимати друге, а</a:t>
            </a:r>
          </a:p>
          <a:p>
            <a:pPr algn="ctr"/>
            <a:r>
              <a:rPr lang="ru-RU" dirty="0"/>
              <a:t>затим га тачно, јасно, сажето, прегледно и приступачно казати читаоцима,</a:t>
            </a:r>
          </a:p>
          <a:p>
            <a:pPr algn="ctr"/>
            <a:r>
              <a:rPr lang="ru-RU" dirty="0"/>
              <a:t>односно слушаоцима којима је намијењен.</a:t>
            </a:r>
            <a:endParaRPr lang="sr-Cyrl-RS" dirty="0"/>
          </a:p>
        </p:txBody>
      </p:sp>
      <p:sp>
        <p:nvSpPr>
          <p:cNvPr id="11" name="Стрелица: надесно 10">
            <a:extLst>
              <a:ext uri="{FF2B5EF4-FFF2-40B4-BE49-F238E27FC236}">
                <a16:creationId xmlns:a16="http://schemas.microsoft.com/office/drawing/2014/main" id="{DAFA2B95-2BEA-47BE-A6C4-DDD7B8897C7A}"/>
              </a:ext>
            </a:extLst>
          </p:cNvPr>
          <p:cNvSpPr/>
          <p:nvPr/>
        </p:nvSpPr>
        <p:spPr>
          <a:xfrm>
            <a:off x="2437050" y="3215874"/>
            <a:ext cx="1515751" cy="179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15" name="Чувар места за датум 14">
            <a:extLst>
              <a:ext uri="{FF2B5EF4-FFF2-40B4-BE49-F238E27FC236}">
                <a16:creationId xmlns:a16="http://schemas.microsoft.com/office/drawing/2014/main" id="{06AF5936-1B30-40B1-8D08-BA2092336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/>
              <a:t>31.03.2021.</a:t>
            </a:r>
          </a:p>
        </p:txBody>
      </p:sp>
      <p:sp>
        <p:nvSpPr>
          <p:cNvPr id="17" name="Чувар места за подножје 16">
            <a:extLst>
              <a:ext uri="{FF2B5EF4-FFF2-40B4-BE49-F238E27FC236}">
                <a16:creationId xmlns:a16="http://schemas.microsoft.com/office/drawing/2014/main" id="{31871941-D6AE-4B71-B296-12C27791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b="1" dirty="0">
                <a:solidFill>
                  <a:srgbClr val="C00000"/>
                </a:solidFill>
              </a:rPr>
              <a:t>мр Сања Ђурић, проф.</a:t>
            </a:r>
          </a:p>
        </p:txBody>
      </p:sp>
    </p:spTree>
    <p:extLst>
      <p:ext uri="{BB962C8B-B14F-4D97-AF65-F5344CB8AC3E}">
        <p14:creationId xmlns:p14="http://schemas.microsoft.com/office/powerpoint/2010/main" val="15465021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1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500"/>
                            </p:stCondLst>
                            <p:childTnLst>
                              <p:par>
                                <p:cTn id="32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500"/>
                            </p:stCondLst>
                            <p:childTnLst>
                              <p:par>
                                <p:cTn id="38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500"/>
                            </p:stCondLst>
                            <p:childTnLst>
                              <p:par>
                                <p:cTn id="44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500"/>
                            </p:stCondLst>
                            <p:childTnLst>
                              <p:par>
                                <p:cTn id="50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3500"/>
                            </p:stCondLst>
                            <p:childTnLst>
                              <p:par>
                                <p:cTn id="56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6500"/>
                            </p:stCondLst>
                            <p:childTnLst>
                              <p:par>
                                <p:cTn id="62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9500"/>
                            </p:stCondLst>
                            <p:childTnLst>
                              <p:par>
                                <p:cTn id="68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2500"/>
                            </p:stCondLst>
                            <p:childTnLst>
                              <p:par>
                                <p:cTn id="74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" grpId="0" build="allAtOnce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A5B58C80-CA79-40EA-A81F-5B67D467E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CDB9DAFF-0C61-476F-9D8C-CB4543B51D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FABD14CB-AAE4-4D2F-9CB6-76857D0A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9950"/>
            <a:ext cx="12283440" cy="6959599"/>
          </a:xfrm>
          <a:prstGeom prst="rect">
            <a:avLst/>
          </a:prstGeom>
        </p:spPr>
      </p:pic>
      <p:sp>
        <p:nvSpPr>
          <p:cNvPr id="7" name="Правоугаоник: са заобљеним угловима 6">
            <a:extLst>
              <a:ext uri="{FF2B5EF4-FFF2-40B4-BE49-F238E27FC236}">
                <a16:creationId xmlns:a16="http://schemas.microsoft.com/office/drawing/2014/main" id="{729DB06C-6A22-4646-9AA4-6373C3E54EB2}"/>
              </a:ext>
            </a:extLst>
          </p:cNvPr>
          <p:cNvSpPr/>
          <p:nvPr/>
        </p:nvSpPr>
        <p:spPr>
          <a:xfrm>
            <a:off x="467363" y="2478645"/>
            <a:ext cx="1890944" cy="18340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ДОБРО НАПИСАНА ВИЈЕСТ ОДГОВАРА НА СЉЕДЕЋА ПИТАЊА</a:t>
            </a:r>
          </a:p>
        </p:txBody>
      </p:sp>
      <p:sp>
        <p:nvSpPr>
          <p:cNvPr id="4" name="Правоугаоник: са заобљеним угловима 3">
            <a:extLst>
              <a:ext uri="{FF2B5EF4-FFF2-40B4-BE49-F238E27FC236}">
                <a16:creationId xmlns:a16="http://schemas.microsoft.com/office/drawing/2014/main" id="{1746D997-7AAC-4F82-AA99-9B35DB8AC126}"/>
              </a:ext>
            </a:extLst>
          </p:cNvPr>
          <p:cNvSpPr/>
          <p:nvPr/>
        </p:nvSpPr>
        <p:spPr>
          <a:xfrm>
            <a:off x="4110287" y="1362661"/>
            <a:ext cx="3639919" cy="4372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/>
              <a:t>- КО?</a:t>
            </a:r>
          </a:p>
          <a:p>
            <a:r>
              <a:rPr lang="ru-RU" sz="2400" dirty="0"/>
              <a:t>- КАДА?</a:t>
            </a:r>
          </a:p>
          <a:p>
            <a:r>
              <a:rPr lang="ru-RU" sz="2400" dirty="0"/>
              <a:t>- ГДЈЕ?</a:t>
            </a:r>
          </a:p>
          <a:p>
            <a:r>
              <a:rPr lang="ru-RU" sz="2400" dirty="0"/>
              <a:t>- ШТА?</a:t>
            </a:r>
          </a:p>
          <a:p>
            <a:r>
              <a:rPr lang="ru-RU" sz="2400" dirty="0"/>
              <a:t>- КАКО? ( на који начин)</a:t>
            </a:r>
            <a:endParaRPr lang="sr-Cyrl-RS" sz="2400" dirty="0"/>
          </a:p>
        </p:txBody>
      </p:sp>
      <p:sp>
        <p:nvSpPr>
          <p:cNvPr id="11" name="Стрелица: надесно 10">
            <a:extLst>
              <a:ext uri="{FF2B5EF4-FFF2-40B4-BE49-F238E27FC236}">
                <a16:creationId xmlns:a16="http://schemas.microsoft.com/office/drawing/2014/main" id="{DAFA2B95-2BEA-47BE-A6C4-DDD7B8897C7A}"/>
              </a:ext>
            </a:extLst>
          </p:cNvPr>
          <p:cNvSpPr/>
          <p:nvPr/>
        </p:nvSpPr>
        <p:spPr>
          <a:xfrm>
            <a:off x="2437050" y="3215874"/>
            <a:ext cx="1515751" cy="179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8" name="Правоугаоник: са заобљеним угловима 7">
            <a:extLst>
              <a:ext uri="{FF2B5EF4-FFF2-40B4-BE49-F238E27FC236}">
                <a16:creationId xmlns:a16="http://schemas.microsoft.com/office/drawing/2014/main" id="{A8BDD846-9F87-4BB1-AB69-82DAD022BC3C}"/>
              </a:ext>
            </a:extLst>
          </p:cNvPr>
          <p:cNvSpPr/>
          <p:nvPr/>
        </p:nvSpPr>
        <p:spPr>
          <a:xfrm>
            <a:off x="8451542" y="1349406"/>
            <a:ext cx="3273095" cy="4386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Вијести могу бити из свих области човјековог живота и рада.</a:t>
            </a:r>
          </a:p>
          <a:p>
            <a:pPr algn="ctr"/>
            <a:r>
              <a:rPr lang="ru-RU" dirty="0"/>
              <a:t>Најчеш</a:t>
            </a:r>
            <a:r>
              <a:rPr lang="sr-Cyrl-RS" dirty="0"/>
              <a:t>ћ</a:t>
            </a:r>
            <a:r>
              <a:rPr lang="ru-RU" dirty="0"/>
              <a:t>е су из друштвенополитичког, културно – умјетничког и спортског</a:t>
            </a:r>
          </a:p>
          <a:p>
            <a:pPr algn="ctr"/>
            <a:r>
              <a:rPr lang="ru-RU" dirty="0"/>
              <a:t>живота.</a:t>
            </a:r>
            <a:endParaRPr lang="sr-Cyrl-RS" dirty="0"/>
          </a:p>
        </p:txBody>
      </p:sp>
      <p:sp>
        <p:nvSpPr>
          <p:cNvPr id="9" name="Стрелица: надесно 8">
            <a:extLst>
              <a:ext uri="{FF2B5EF4-FFF2-40B4-BE49-F238E27FC236}">
                <a16:creationId xmlns:a16="http://schemas.microsoft.com/office/drawing/2014/main" id="{0CB77E86-D7C1-4E19-8FF4-B4682D58BEAA}"/>
              </a:ext>
            </a:extLst>
          </p:cNvPr>
          <p:cNvSpPr/>
          <p:nvPr/>
        </p:nvSpPr>
        <p:spPr>
          <a:xfrm>
            <a:off x="7821227" y="3142695"/>
            <a:ext cx="630315" cy="5943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10" name="Чувар места за датум 9">
            <a:extLst>
              <a:ext uri="{FF2B5EF4-FFF2-40B4-BE49-F238E27FC236}">
                <a16:creationId xmlns:a16="http://schemas.microsoft.com/office/drawing/2014/main" id="{512683A4-847D-4BA8-85A3-CE3FE23FF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/>
              <a:t>31.03.2021.</a:t>
            </a:r>
          </a:p>
        </p:txBody>
      </p:sp>
      <p:sp>
        <p:nvSpPr>
          <p:cNvPr id="12" name="Чувар места за подножје 11">
            <a:extLst>
              <a:ext uri="{FF2B5EF4-FFF2-40B4-BE49-F238E27FC236}">
                <a16:creationId xmlns:a16="http://schemas.microsoft.com/office/drawing/2014/main" id="{3553F398-3175-48DC-8F7F-A8A31BC90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b="1" dirty="0">
                <a:solidFill>
                  <a:srgbClr val="C00000"/>
                </a:solidFill>
              </a:rPr>
              <a:t>мр Сања Ђурић, проф.</a:t>
            </a:r>
          </a:p>
        </p:txBody>
      </p:sp>
    </p:spTree>
    <p:extLst>
      <p:ext uri="{BB962C8B-B14F-4D97-AF65-F5344CB8AC3E}">
        <p14:creationId xmlns:p14="http://schemas.microsoft.com/office/powerpoint/2010/main" val="8234196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52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8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0"/>
                            </p:stCondLst>
                            <p:childTnLst>
                              <p:par>
                                <p:cTn id="72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8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2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4" grpId="0" build="p" animBg="1"/>
      <p:bldP spid="11" grpId="0" animBg="1"/>
      <p:bldP spid="8" grpId="0" build="p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A5B58C80-CA79-40EA-A81F-5B67D467E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CDB9DAFF-0C61-476F-9D8C-CB4543B51D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FABD14CB-AAE4-4D2F-9CB6-76857D0A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" y="-50800"/>
            <a:ext cx="12283440" cy="6959599"/>
          </a:xfrm>
          <a:prstGeom prst="rect">
            <a:avLst/>
          </a:prstGeom>
        </p:spPr>
      </p:pic>
      <p:sp>
        <p:nvSpPr>
          <p:cNvPr id="7" name="Правоугаоник: са заобљеним угловима 6">
            <a:extLst>
              <a:ext uri="{FF2B5EF4-FFF2-40B4-BE49-F238E27FC236}">
                <a16:creationId xmlns:a16="http://schemas.microsoft.com/office/drawing/2014/main" id="{729DB06C-6A22-4646-9AA4-6373C3E54EB2}"/>
              </a:ext>
            </a:extLst>
          </p:cNvPr>
          <p:cNvSpPr/>
          <p:nvPr/>
        </p:nvSpPr>
        <p:spPr>
          <a:xfrm>
            <a:off x="2548778" y="215680"/>
            <a:ext cx="5447339" cy="18340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ЗАДАТАК ЗА ВЈЕЖБУ!</a:t>
            </a:r>
          </a:p>
        </p:txBody>
      </p:sp>
      <p:sp>
        <p:nvSpPr>
          <p:cNvPr id="4" name="Правоугаоник: са заобљеним угловима 3">
            <a:extLst>
              <a:ext uri="{FF2B5EF4-FFF2-40B4-BE49-F238E27FC236}">
                <a16:creationId xmlns:a16="http://schemas.microsoft.com/office/drawing/2014/main" id="{1746D997-7AAC-4F82-AA99-9B35DB8AC126}"/>
              </a:ext>
            </a:extLst>
          </p:cNvPr>
          <p:cNvSpPr/>
          <p:nvPr/>
        </p:nvSpPr>
        <p:spPr>
          <a:xfrm>
            <a:off x="562992" y="2052967"/>
            <a:ext cx="5322903" cy="4372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400" dirty="0"/>
              <a:t>Напишите </a:t>
            </a:r>
            <a:r>
              <a:rPr lang="sr-Cyrl-RS" sz="2400" dirty="0" err="1"/>
              <a:t>вијест</a:t>
            </a:r>
            <a:r>
              <a:rPr lang="sr-Cyrl-RS" sz="2400" dirty="0"/>
              <a:t> поштујући правила писања, правило пет питања или </a:t>
            </a:r>
            <a:r>
              <a:rPr lang="sr-Cyrl-RS" sz="2400" b="1" dirty="0">
                <a:solidFill>
                  <a:srgbClr val="FFFF00"/>
                </a:solidFill>
              </a:rPr>
              <a:t>5 </a:t>
            </a:r>
            <a:r>
              <a:rPr lang="sr-Latn-RS" sz="2400" b="1" dirty="0">
                <a:solidFill>
                  <a:srgbClr val="FFFF00"/>
                </a:solidFill>
              </a:rPr>
              <a:t>W</a:t>
            </a:r>
            <a:r>
              <a:rPr lang="sr-Cyrl-RS" sz="2400" b="1" dirty="0"/>
              <a:t>!</a:t>
            </a:r>
          </a:p>
          <a:p>
            <a:r>
              <a:rPr lang="sr-Latn-RS" sz="2400" dirty="0"/>
              <a:t> </a:t>
            </a:r>
            <a:r>
              <a:rPr lang="sr-Latn-RS" sz="2400" dirty="0">
                <a:solidFill>
                  <a:srgbClr val="FFFF00"/>
                </a:solidFill>
              </a:rPr>
              <a:t>Who</a:t>
            </a:r>
            <a:r>
              <a:rPr lang="sr-Latn-RS" sz="2400" dirty="0"/>
              <a:t> –</a:t>
            </a:r>
            <a:r>
              <a:rPr lang="sr-Cyrl-RS" sz="2400" dirty="0"/>
              <a:t>ко,</a:t>
            </a:r>
            <a:r>
              <a:rPr lang="sr-Latn-RS" sz="2400" dirty="0"/>
              <a:t> </a:t>
            </a:r>
            <a:endParaRPr lang="sr-Cyrl-RS" sz="2400" dirty="0"/>
          </a:p>
          <a:p>
            <a:r>
              <a:rPr lang="sr-Latn-RS" sz="2400" dirty="0">
                <a:solidFill>
                  <a:srgbClr val="FFFF00"/>
                </a:solidFill>
              </a:rPr>
              <a:t>When</a:t>
            </a:r>
            <a:r>
              <a:rPr lang="sr-Cyrl-RS" sz="2400" dirty="0"/>
              <a:t> – кад,</a:t>
            </a:r>
          </a:p>
          <a:p>
            <a:r>
              <a:rPr lang="sr-Latn-RS" sz="2400" dirty="0">
                <a:solidFill>
                  <a:srgbClr val="FFFF00"/>
                </a:solidFill>
              </a:rPr>
              <a:t>What</a:t>
            </a:r>
            <a:r>
              <a:rPr lang="sr-Cyrl-RS" sz="2400" dirty="0"/>
              <a:t> – шта,</a:t>
            </a:r>
          </a:p>
          <a:p>
            <a:r>
              <a:rPr lang="sr-Latn-RS" sz="2400" dirty="0">
                <a:solidFill>
                  <a:srgbClr val="FFFF00"/>
                </a:solidFill>
              </a:rPr>
              <a:t>Where</a:t>
            </a:r>
            <a:r>
              <a:rPr lang="sr-Cyrl-RS" sz="2400" dirty="0"/>
              <a:t>- </a:t>
            </a:r>
            <a:r>
              <a:rPr lang="sr-Cyrl-RS" sz="2400" dirty="0" err="1"/>
              <a:t>гдје</a:t>
            </a:r>
            <a:r>
              <a:rPr lang="sr-Cyrl-RS" sz="2400" dirty="0"/>
              <a:t>,</a:t>
            </a:r>
          </a:p>
          <a:p>
            <a:r>
              <a:rPr lang="sr-Latn-RS" sz="2400" dirty="0">
                <a:solidFill>
                  <a:srgbClr val="FFFF00"/>
                </a:solidFill>
              </a:rPr>
              <a:t>Why</a:t>
            </a:r>
            <a:r>
              <a:rPr lang="sr-Latn-RS" sz="2400" dirty="0"/>
              <a:t> – </a:t>
            </a:r>
            <a:r>
              <a:rPr lang="sr-Cyrl-RS" sz="2400" dirty="0"/>
              <a:t>зашто.</a:t>
            </a:r>
            <a:r>
              <a:rPr lang="sr-Latn-RS" sz="2400" dirty="0"/>
              <a:t>  </a:t>
            </a:r>
            <a:endParaRPr lang="sr-Cyrl-RS" sz="2400" dirty="0"/>
          </a:p>
        </p:txBody>
      </p:sp>
      <p:sp>
        <p:nvSpPr>
          <p:cNvPr id="8" name="Правоугаоник: са заобљеним угловима 7">
            <a:extLst>
              <a:ext uri="{FF2B5EF4-FFF2-40B4-BE49-F238E27FC236}">
                <a16:creationId xmlns:a16="http://schemas.microsoft.com/office/drawing/2014/main" id="{A8BDD846-9F87-4BB1-AB69-82DAD022BC3C}"/>
              </a:ext>
            </a:extLst>
          </p:cNvPr>
          <p:cNvSpPr/>
          <p:nvPr/>
        </p:nvSpPr>
        <p:spPr>
          <a:xfrm>
            <a:off x="6640400" y="2039712"/>
            <a:ext cx="5322903" cy="4386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Водимо се оним што је назначио творац правила </a:t>
            </a:r>
            <a:r>
              <a:rPr lang="sr-Latn-RS" dirty="0"/>
              <a:t>5 W</a:t>
            </a:r>
            <a:r>
              <a:rPr lang="sr-Cyrl-RS" dirty="0"/>
              <a:t> Џорџ Орвел, а то правило важи и за </a:t>
            </a:r>
            <a:r>
              <a:rPr lang="sr-Cyrl-RS" dirty="0" err="1"/>
              <a:t>вијест</a:t>
            </a:r>
            <a:r>
              <a:rPr lang="sr-Cyrl-RS" dirty="0"/>
              <a:t>. </a:t>
            </a:r>
          </a:p>
          <a:p>
            <a:pPr algn="ctr"/>
            <a:r>
              <a:rPr lang="sr-Cyrl-RS" dirty="0"/>
              <a:t>ПРАВИЛА:</a:t>
            </a:r>
          </a:p>
          <a:p>
            <a:pPr algn="ctr"/>
            <a:r>
              <a:rPr lang="sr-Cyrl-RS" dirty="0"/>
              <a:t>Дакле, </a:t>
            </a:r>
            <a:r>
              <a:rPr lang="sr-Cyrl-RS" dirty="0" err="1"/>
              <a:t>вијест</a:t>
            </a:r>
            <a:r>
              <a:rPr lang="sr-Cyrl-RS" dirty="0"/>
              <a:t> је </a:t>
            </a:r>
            <a:r>
              <a:rPr lang="sr-Cyrl-RS" dirty="0" err="1"/>
              <a:t>свјежа</a:t>
            </a:r>
            <a:r>
              <a:rPr lang="sr-Cyrl-RS" dirty="0"/>
              <a:t> или не постоји.</a:t>
            </a:r>
          </a:p>
          <a:p>
            <a:pPr algn="ctr"/>
            <a:r>
              <a:rPr lang="sr-Cyrl-RS" dirty="0"/>
              <a:t>Заштита  и </a:t>
            </a:r>
            <a:r>
              <a:rPr lang="sr-Cyrl-RS" dirty="0" err="1"/>
              <a:t>провјеравање</a:t>
            </a:r>
            <a:r>
              <a:rPr lang="sr-Cyrl-RS" dirty="0"/>
              <a:t> извора.</a:t>
            </a:r>
          </a:p>
          <a:p>
            <a:pPr algn="ctr"/>
            <a:r>
              <a:rPr lang="sr-Cyrl-RS" dirty="0"/>
              <a:t>Коментар је забрањен.</a:t>
            </a:r>
          </a:p>
          <a:p>
            <a:pPr algn="ctr"/>
            <a:r>
              <a:rPr lang="sr-Cyrl-RS" dirty="0" err="1"/>
              <a:t>Вијест</a:t>
            </a:r>
            <a:r>
              <a:rPr lang="sr-Cyrl-RS" dirty="0"/>
              <a:t> не треба почињати питањем.</a:t>
            </a:r>
          </a:p>
          <a:p>
            <a:pPr algn="ctr"/>
            <a:r>
              <a:rPr lang="sr-Cyrl-RS" dirty="0"/>
              <a:t>Писати по „систему фиока“.</a:t>
            </a:r>
          </a:p>
          <a:p>
            <a:pPr algn="ctr"/>
            <a:r>
              <a:rPr lang="sr-Cyrl-RS" dirty="0"/>
              <a:t>Композиција обрнуте пирамиде.</a:t>
            </a:r>
          </a:p>
          <a:p>
            <a:pPr algn="ctr"/>
            <a:r>
              <a:rPr lang="sr-Cyrl-RS" dirty="0"/>
              <a:t>Без „</a:t>
            </a:r>
            <a:r>
              <a:rPr lang="sr-Cyrl-RS" dirty="0" err="1"/>
              <a:t>уљепшавања</a:t>
            </a:r>
            <a:r>
              <a:rPr lang="sr-Cyrl-RS" dirty="0"/>
              <a:t> текста“.</a:t>
            </a:r>
          </a:p>
          <a:p>
            <a:pPr algn="ctr"/>
            <a:endParaRPr lang="sr-Cyrl-RS" dirty="0"/>
          </a:p>
          <a:p>
            <a:pPr algn="ctr"/>
            <a:endParaRPr lang="sr-Cyrl-RS" dirty="0"/>
          </a:p>
          <a:p>
            <a:pPr algn="ctr"/>
            <a:endParaRPr lang="sr-Cyrl-RS" dirty="0"/>
          </a:p>
        </p:txBody>
      </p:sp>
      <p:sp>
        <p:nvSpPr>
          <p:cNvPr id="9" name="Стрелица: надесно 8">
            <a:extLst>
              <a:ext uri="{FF2B5EF4-FFF2-40B4-BE49-F238E27FC236}">
                <a16:creationId xmlns:a16="http://schemas.microsoft.com/office/drawing/2014/main" id="{0CB77E86-D7C1-4E19-8FF4-B4682D58BEAA}"/>
              </a:ext>
            </a:extLst>
          </p:cNvPr>
          <p:cNvSpPr/>
          <p:nvPr/>
        </p:nvSpPr>
        <p:spPr>
          <a:xfrm>
            <a:off x="5885895" y="3656241"/>
            <a:ext cx="754505" cy="5943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6" name="Чувар места за датум 5">
            <a:extLst>
              <a:ext uri="{FF2B5EF4-FFF2-40B4-BE49-F238E27FC236}">
                <a16:creationId xmlns:a16="http://schemas.microsoft.com/office/drawing/2014/main" id="{F95DCA0C-85C7-4E44-9361-2DDBFCFFB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/>
              <a:t>31.03.2021.</a:t>
            </a:r>
          </a:p>
        </p:txBody>
      </p:sp>
      <p:sp>
        <p:nvSpPr>
          <p:cNvPr id="10" name="Чувар места за подножје 9">
            <a:extLst>
              <a:ext uri="{FF2B5EF4-FFF2-40B4-BE49-F238E27FC236}">
                <a16:creationId xmlns:a16="http://schemas.microsoft.com/office/drawing/2014/main" id="{5CB711BB-E123-47A6-B4BA-9F3BA93AF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b="1" dirty="0">
                <a:solidFill>
                  <a:srgbClr val="C00000"/>
                </a:solidFill>
              </a:rPr>
              <a:t>мр Сања Ђурић, проф.</a:t>
            </a:r>
          </a:p>
        </p:txBody>
      </p:sp>
    </p:spTree>
    <p:extLst>
      <p:ext uri="{BB962C8B-B14F-4D97-AF65-F5344CB8AC3E}">
        <p14:creationId xmlns:p14="http://schemas.microsoft.com/office/powerpoint/2010/main" val="23088804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5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5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500"/>
                            </p:stCondLst>
                            <p:childTnLst>
                              <p:par>
                                <p:cTn id="7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7500"/>
                            </p:stCondLst>
                            <p:childTnLst>
                              <p:par>
                                <p:cTn id="94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1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3500"/>
                            </p:stCondLst>
                            <p:childTnLst>
                              <p:par>
                                <p:cTn id="128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34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8000"/>
                            </p:stCondLst>
                            <p:childTnLst>
                              <p:par>
                                <p:cTn id="151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1000"/>
                            </p:stCondLst>
                            <p:childTnLst>
                              <p:par>
                                <p:cTn id="168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4000"/>
                            </p:stCondLst>
                            <p:childTnLst>
                              <p:par>
                                <p:cTn id="18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37000"/>
                            </p:stCondLst>
                            <p:childTnLst>
                              <p:par>
                                <p:cTn id="202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40000"/>
                            </p:stCondLst>
                            <p:childTnLst>
                              <p:par>
                                <p:cTn id="21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43000"/>
                            </p:stCondLst>
                            <p:childTnLst>
                              <p:par>
                                <p:cTn id="23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46000"/>
                            </p:stCondLst>
                            <p:childTnLst>
                              <p:par>
                                <p:cTn id="25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49000"/>
                            </p:stCondLst>
                            <p:childTnLst>
                              <p:par>
                                <p:cTn id="27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2000"/>
                            </p:stCondLst>
                            <p:childTnLst>
                              <p:par>
                                <p:cTn id="28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build="p" animBg="1"/>
      <p:bldP spid="8" grpId="0" build="p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A5B58C80-CA79-40EA-A81F-5B67D467E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CDB9DAFF-0C61-476F-9D8C-CB4543B51D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FABD14CB-AAE4-4D2F-9CB6-76857D0A2E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" y="-50800"/>
            <a:ext cx="12283440" cy="6959599"/>
          </a:xfrm>
          <a:prstGeom prst="rect">
            <a:avLst/>
          </a:prstGeom>
        </p:spPr>
      </p:pic>
      <p:sp>
        <p:nvSpPr>
          <p:cNvPr id="10" name="Чувар места за датум 9">
            <a:extLst>
              <a:ext uri="{FF2B5EF4-FFF2-40B4-BE49-F238E27FC236}">
                <a16:creationId xmlns:a16="http://schemas.microsoft.com/office/drawing/2014/main" id="{9C0C2ED2-E689-4396-9DF5-3BBDDC764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/>
              <a:t>31.03.2021.</a:t>
            </a:r>
          </a:p>
        </p:txBody>
      </p:sp>
      <p:sp>
        <p:nvSpPr>
          <p:cNvPr id="11" name="Чувар места за подножје 10">
            <a:extLst>
              <a:ext uri="{FF2B5EF4-FFF2-40B4-BE49-F238E27FC236}">
                <a16:creationId xmlns:a16="http://schemas.microsoft.com/office/drawing/2014/main" id="{913C3CA7-1DCF-4A3E-9304-0D1BB3D92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09591" y="6589711"/>
            <a:ext cx="4114800" cy="365125"/>
          </a:xfrm>
        </p:spPr>
        <p:txBody>
          <a:bodyPr/>
          <a:lstStyle/>
          <a:p>
            <a:r>
              <a:rPr lang="sr-Cyrl-RS" b="1" dirty="0">
                <a:solidFill>
                  <a:srgbClr val="C00000"/>
                </a:solidFill>
              </a:rPr>
              <a:t>мр Сања Ђурић, проф.</a:t>
            </a:r>
          </a:p>
        </p:txBody>
      </p:sp>
      <p:pic>
        <p:nvPicPr>
          <p:cNvPr id="12" name="Слика 11">
            <a:extLst>
              <a:ext uri="{FF2B5EF4-FFF2-40B4-BE49-F238E27FC236}">
                <a16:creationId xmlns:a16="http://schemas.microsoft.com/office/drawing/2014/main" id="{B9DD6F56-9FF2-42E0-AB49-48CFFEF1FF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538882">
            <a:off x="2906461" y="1343936"/>
            <a:ext cx="4160628" cy="2937780"/>
          </a:xfrm>
          <a:prstGeom prst="rect">
            <a:avLst/>
          </a:prstGeom>
        </p:spPr>
      </p:pic>
      <p:pic>
        <p:nvPicPr>
          <p:cNvPr id="13" name="Слика 12">
            <a:extLst>
              <a:ext uri="{FF2B5EF4-FFF2-40B4-BE49-F238E27FC236}">
                <a16:creationId xmlns:a16="http://schemas.microsoft.com/office/drawing/2014/main" id="{084FBBAB-903A-4C60-9692-6AD1164781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2600" y="1585711"/>
            <a:ext cx="2775416" cy="3672089"/>
          </a:xfrm>
          <a:prstGeom prst="rect">
            <a:avLst/>
          </a:prstGeom>
        </p:spPr>
      </p:pic>
      <p:pic>
        <p:nvPicPr>
          <p:cNvPr id="14" name="Слика 13">
            <a:extLst>
              <a:ext uri="{FF2B5EF4-FFF2-40B4-BE49-F238E27FC236}">
                <a16:creationId xmlns:a16="http://schemas.microsoft.com/office/drawing/2014/main" id="{56991C96-8EDA-4419-96AC-0A52495AF9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3620" y="2018731"/>
            <a:ext cx="3207495" cy="2982463"/>
          </a:xfrm>
          <a:prstGeom prst="rect">
            <a:avLst/>
          </a:prstGeom>
        </p:spPr>
      </p:pic>
      <p:pic>
        <p:nvPicPr>
          <p:cNvPr id="15" name="Слика 14">
            <a:extLst>
              <a:ext uri="{FF2B5EF4-FFF2-40B4-BE49-F238E27FC236}">
                <a16:creationId xmlns:a16="http://schemas.microsoft.com/office/drawing/2014/main" id="{F8DD88FE-BFD7-4ECE-9AE6-A9270D736ED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598482">
            <a:off x="4941441" y="1188889"/>
            <a:ext cx="2949836" cy="3182937"/>
          </a:xfrm>
          <a:prstGeom prst="rect">
            <a:avLst/>
          </a:prstGeom>
        </p:spPr>
      </p:pic>
      <p:pic>
        <p:nvPicPr>
          <p:cNvPr id="16" name="Слика 15">
            <a:extLst>
              <a:ext uri="{FF2B5EF4-FFF2-40B4-BE49-F238E27FC236}">
                <a16:creationId xmlns:a16="http://schemas.microsoft.com/office/drawing/2014/main" id="{C728B86B-49EE-4417-8BA4-89D3FBC3FE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813053">
            <a:off x="4006850" y="1702067"/>
            <a:ext cx="3961637" cy="318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929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тема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тема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477</Words>
  <Application>Microsoft Office PowerPoint</Application>
  <PresentationFormat>Широки екран</PresentationFormat>
  <Paragraphs>118</Paragraphs>
  <Slides>10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3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тема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Sanja D</dc:creator>
  <cp:lastModifiedBy>Sanja D</cp:lastModifiedBy>
  <cp:revision>28</cp:revision>
  <dcterms:created xsi:type="dcterms:W3CDTF">2021-03-30T20:03:53Z</dcterms:created>
  <dcterms:modified xsi:type="dcterms:W3CDTF">2021-03-31T17:33:02Z</dcterms:modified>
</cp:coreProperties>
</file>