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2" r:id="rId1"/>
    <p:sldMasterId id="2147484204" r:id="rId2"/>
  </p:sldMasterIdLst>
  <p:notesMasterIdLst>
    <p:notesMasterId r:id="rId12"/>
  </p:notesMasterIdLst>
  <p:sldIdLst>
    <p:sldId id="261" r:id="rId3"/>
    <p:sldId id="259" r:id="rId4"/>
    <p:sldId id="260" r:id="rId5"/>
    <p:sldId id="262" r:id="rId6"/>
    <p:sldId id="263" r:id="rId7"/>
    <p:sldId id="264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6F060-36C0-41BA-B8EF-8A9971B1B126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F4819-E615-4DF2-ACE0-93D87843319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7807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4819-E615-4DF2-ACE0-93D87843319D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0117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4819-E615-4DF2-ACE0-93D87843319D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0933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sr-Latn-R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sr-Latn-RS" noProof="0" smtClean="0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5EF44-7BAF-4F77-B37E-D8E6C6429EB7}" type="datetime1">
              <a:rPr lang="sr-Cyrl-RS" altLang="zh-CN" smtClean="0"/>
              <a:t>12.04.2020.</a:t>
            </a:fld>
            <a:endParaRPr lang="zh-CN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F58098-CF01-4A33-84BE-29FACB2AD2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458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4580A-FB2C-4A31-8D5A-EED348B9FC91}" type="datetime1">
              <a:rPr lang="sr-Cyrl-RS" altLang="zh-CN" smtClean="0"/>
              <a:t>12.04.2020.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58098-CF01-4A33-84BE-29FACB2AD2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16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2FB10-EBDB-4FE8-A054-BF928D35786B}" type="datetime1">
              <a:rPr lang="sr-Cyrl-RS" altLang="zh-CN" smtClean="0"/>
              <a:t>12.04.2020.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58098-CF01-4A33-84BE-29FACB2AD2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890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sr-Latn-R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sr-Latn-RS" noProof="0" smtClean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A0DB4D1-F9C8-451A-A429-659715613338}" type="datetime1">
              <a:rPr lang="sr-Cyrl-RS" altLang="sr-Latn-RS" smtClean="0"/>
              <a:t>12.04.2020.</a:t>
            </a:fld>
            <a:endParaRPr lang="en-US" altLang="sr-Latn-R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altLang="sr-Latn-RS" smtClean="0"/>
              <a:t>Мр Сања Ђурић, проф.</a:t>
            </a:r>
            <a:endParaRPr lang="en-US" altLang="sr-Latn-R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A471BD-4A12-46BC-8487-8A0D3F9AB39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76734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2F14EE-89D6-42FA-B40D-4B3C87C4174D}" type="datetime1">
              <a:rPr lang="sr-Cyrl-RS" altLang="sr-Latn-RS" smtClean="0"/>
              <a:t>12.04.2020.</a:t>
            </a:fld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altLang="sr-Latn-RS" smtClean="0"/>
              <a:t>Мр Сања Ђурић, проф.</a:t>
            </a: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17E9F-7D9F-4905-9534-8A7C609DF6C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54492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27E959-9A23-4CD4-91CC-49EF666A7AB5}" type="datetime1">
              <a:rPr lang="sr-Cyrl-RS" altLang="sr-Latn-RS" smtClean="0"/>
              <a:t>12.04.2020.</a:t>
            </a:fld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altLang="sr-Latn-RS" smtClean="0"/>
              <a:t>Мр Сања Ђурић, проф.</a:t>
            </a: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C46DD-8526-42B1-B58F-F37E0EEBAFA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37324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516039-07F9-4F75-AE4C-02425F9B82C6}" type="datetime1">
              <a:rPr lang="sr-Cyrl-RS" altLang="sr-Latn-RS" smtClean="0"/>
              <a:t>12.04.2020.</a:t>
            </a:fld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altLang="sr-Latn-RS" smtClean="0"/>
              <a:t>Мр Сања Ђурић, проф.</a:t>
            </a:r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92F30-6148-4776-9E3B-4C8E81B66C1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53660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0FF3E-1A4F-4123-9302-7A092F405F19}" type="datetime1">
              <a:rPr lang="sr-Cyrl-RS" altLang="sr-Latn-RS" smtClean="0"/>
              <a:t>12.04.2020.</a:t>
            </a:fld>
            <a:endParaRPr lang="en-U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altLang="sr-Latn-RS" smtClean="0"/>
              <a:t>Мр Сања Ђурић, проф.</a:t>
            </a:r>
            <a:endParaRPr lang="en-U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38BA5-14CF-4AB6-B113-0A0F4B0128E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74926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E7F87E-75CF-4252-9E83-008FFA244EEE}" type="datetime1">
              <a:rPr lang="sr-Cyrl-RS" altLang="sr-Latn-RS" smtClean="0"/>
              <a:t>12.04.2020.</a:t>
            </a:fld>
            <a:endParaRPr lang="en-U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altLang="sr-Latn-RS" smtClean="0"/>
              <a:t>Мр Сања Ђурић, проф.</a:t>
            </a:r>
            <a:endParaRPr lang="en-US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E8575-D0A1-4C0D-993A-86BE12039DF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02196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1C8C91-0C54-4461-B65F-5F3E13FBB672}" type="datetime1">
              <a:rPr lang="sr-Cyrl-RS" altLang="sr-Latn-RS" smtClean="0"/>
              <a:t>12.04.2020.</a:t>
            </a:fld>
            <a:endParaRPr lang="en-US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altLang="sr-Latn-RS" smtClean="0"/>
              <a:t>Мр Сања Ђурић, проф.</a:t>
            </a:r>
            <a:endParaRPr lang="en-U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21FA6-6CF9-415B-8BC6-FD006A524B7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69446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B2D6DE-B148-4195-8626-84EFB58A3798}" type="datetime1">
              <a:rPr lang="sr-Cyrl-RS" altLang="sr-Latn-RS" smtClean="0"/>
              <a:t>12.04.2020.</a:t>
            </a:fld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altLang="sr-Latn-RS" smtClean="0"/>
              <a:t>Мр Сања Ђурић, проф.</a:t>
            </a:r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1794B-AC63-43E9-9270-BDDA440F90F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6208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FE410-0A85-47A7-983F-3345DB0054BB}" type="datetime1">
              <a:rPr lang="sr-Cyrl-RS" altLang="zh-CN" smtClean="0"/>
              <a:t>12.04.2020.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58098-CF01-4A33-84BE-29FACB2AD2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688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3998D9-C156-46DF-86A4-965FB14C1D4A}" type="datetime1">
              <a:rPr lang="sr-Cyrl-RS" altLang="sr-Latn-RS" smtClean="0"/>
              <a:t>12.04.2020.</a:t>
            </a:fld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altLang="sr-Latn-RS" smtClean="0"/>
              <a:t>Мр Сања Ђурић, проф.</a:t>
            </a:r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3DD2C-1690-490F-860B-C2F32127C3A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48573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6A27F6-5455-4830-869A-CBDC790E5CEC}" type="datetime1">
              <a:rPr lang="sr-Cyrl-RS" altLang="sr-Latn-RS" smtClean="0"/>
              <a:t>12.04.2020.</a:t>
            </a:fld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altLang="sr-Latn-RS" smtClean="0"/>
              <a:t>Мр Сања Ђурић, проф.</a:t>
            </a: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0D74E-4A68-4836-A868-C171B38EF99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71851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6C4A9-54ED-466E-ABCA-AB6FA33917F1}" type="datetime1">
              <a:rPr lang="sr-Cyrl-RS" altLang="sr-Latn-RS" smtClean="0"/>
              <a:t>12.04.2020.</a:t>
            </a:fld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 altLang="sr-Latn-RS" smtClean="0"/>
              <a:t>Мр Сања Ђурић, проф.</a:t>
            </a:r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7B5E4-5D5A-4FCE-B02E-E436DE95C26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5753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2586A-1A8D-4057-867C-78AE68BDA962}" type="datetime1">
              <a:rPr lang="sr-Cyrl-RS" altLang="zh-CN" smtClean="0"/>
              <a:t>12.04.2020.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58098-CF01-4A33-84BE-29FACB2AD2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621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C9203-A742-49B3-9066-7F11550E36D3}" type="datetime1">
              <a:rPr lang="sr-Cyrl-RS" altLang="zh-CN" smtClean="0"/>
              <a:t>12.04.2020.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58098-CF01-4A33-84BE-29FACB2AD2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31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3BE63-0B2F-4D20-A6E9-DA08FB935860}" type="datetime1">
              <a:rPr lang="sr-Cyrl-RS" altLang="zh-CN" smtClean="0"/>
              <a:t>12.04.2020.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58098-CF01-4A33-84BE-29FACB2AD2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953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062FE-51DA-4223-9D75-5A0D29418936}" type="datetime1">
              <a:rPr lang="sr-Cyrl-RS" altLang="zh-CN" smtClean="0"/>
              <a:t>12.04.2020.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58098-CF01-4A33-84BE-29FACB2AD2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39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2FD7A-86B8-4E10-A4FE-579EC91BC977}" type="datetime1">
              <a:rPr lang="sr-Cyrl-RS" altLang="zh-CN" smtClean="0"/>
              <a:t>12.04.2020.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58098-CF01-4A33-84BE-29FACB2AD2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281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BA010-C546-4F16-BCFE-773A580C853D}" type="datetime1">
              <a:rPr lang="sr-Cyrl-RS" altLang="zh-CN" smtClean="0"/>
              <a:t>12.04.2020.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58098-CF01-4A33-84BE-29FACB2AD2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28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1412B-D07E-42D3-8692-97AA9DBBF5A8}" type="datetime1">
              <a:rPr lang="sr-Cyrl-RS" altLang="zh-CN" smtClean="0"/>
              <a:t>12.04.2020.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58098-CF01-4A33-84BE-29FACB2AD2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582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7C31C4E-7CAB-4C48-9D7B-32E60DB38B0A}" type="datetime1">
              <a:rPr lang="sr-Cyrl-RS" altLang="zh-CN" smtClean="0"/>
              <a:t>12.04.2020.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F58098-CF01-4A33-84BE-29FACB2AD2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473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E6B7B04-D2D7-47F6-8C87-B2A6A4F731A7}" type="datetime1">
              <a:rPr lang="sr-Cyrl-RS" altLang="sr-Latn-RS" smtClean="0"/>
              <a:t>12.04.2020.</a:t>
            </a:fld>
            <a:endParaRPr lang="en-US" altLang="sr-Latn-R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sr-Cyrl-BA" altLang="sr-Latn-RS" smtClean="0"/>
              <a:t>Мр Сања Ђурић, проф.</a:t>
            </a:r>
            <a:endParaRPr lang="en-US" altLang="sr-Latn-R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A42229-44CF-4D2E-B8A6-CAEE0930165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1788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95736" y="1052736"/>
            <a:ext cx="3816424" cy="1311151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sr-Cyrl-RS" sz="49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НАРЈЕЧЈЕ</a:t>
            </a:r>
            <a:r>
              <a:rPr lang="sr-Cyrl-RS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9512" y="6003650"/>
            <a:ext cx="1296144" cy="365125"/>
          </a:xfrm>
          <a:prstGeom prst="rect">
            <a:avLst/>
          </a:prstGeom>
        </p:spPr>
        <p:txBody>
          <a:bodyPr/>
          <a:lstStyle/>
          <a:p>
            <a:fld id="{BE065AD5-3FC6-4832-B921-E96B97B82227}" type="datetime1">
              <a:rPr lang="sr-Cyrl-RS" sz="1200" smtClean="0">
                <a:solidFill>
                  <a:schemeClr val="tx1">
                    <a:lumMod val="75000"/>
                  </a:schemeClr>
                </a:solidFill>
              </a:rPr>
              <a:t>12.04.2020.</a:t>
            </a:fld>
            <a:r>
              <a:rPr lang="sr-Cyrl-RS" sz="1200" dirty="0" smtClean="0">
                <a:solidFill>
                  <a:schemeClr val="tx1">
                    <a:lumMod val="75000"/>
                  </a:schemeClr>
                </a:solidFill>
              </a:rPr>
              <a:t>год.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56176" y="599978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sr-Cyrl-BA" sz="1400" smtClean="0">
                <a:solidFill>
                  <a:schemeClr val="tx1">
                    <a:lumMod val="75000"/>
                  </a:schemeClr>
                </a:solidFill>
              </a:rPr>
              <a:t>Мр Сања Ђурић, проф.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2938352"/>
            <a:ext cx="6480720" cy="19389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accent2"/>
                </a:solidFill>
              </a:rPr>
              <a:t>Ова тематска цјелина требало би да нам разјасни како да распознамо дијелове (територије) у оквиру штокавског нарјечја, а с друге стране и како да не гријешимо у писању. </a:t>
            </a:r>
            <a:endParaRPr lang="sr-Latn-RS" sz="2400" b="1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1960" y="5055987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НАУЧИМО ЗАЈЕДНО!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1762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 animBg="1"/>
      <p:bldP spid="7" grpId="1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49B64-F9E1-43F7-B2BD-AB2B43494D75}" type="datetime1">
              <a:rPr lang="sr-Cyrl-RS" sz="1200" smtClean="0"/>
              <a:t>12.04.2020.</a:t>
            </a:fld>
            <a:r>
              <a:rPr lang="sr-Cyrl-RS" sz="1200" dirty="0" smtClean="0"/>
              <a:t>год.</a:t>
            </a:r>
            <a:endParaRPr 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64458" y="6356349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sr-Cyrl-BA" smtClean="0">
                <a:solidFill>
                  <a:srgbClr val="002060"/>
                </a:solidFill>
              </a:rPr>
              <a:t>Мр Сања Ђурић, проф.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28184" y="3894547"/>
            <a:ext cx="145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1061642"/>
            <a:ext cx="7886700" cy="4248472"/>
          </a:xfrm>
        </p:spPr>
        <p:txBody>
          <a:bodyPr/>
          <a:lstStyle/>
          <a:p>
            <a:pPr algn="ctr"/>
            <a:r>
              <a:rPr lang="sr-Cyrl-BA" sz="2400" b="1" dirty="0" smtClean="0">
                <a:solidFill>
                  <a:schemeClr val="accent2"/>
                </a:solidFill>
              </a:rPr>
              <a:t>ШТА ЈЕ НАРЈЕЧЈЕ?</a:t>
            </a:r>
            <a:br>
              <a:rPr lang="sr-Cyrl-BA" sz="2400" b="1" dirty="0" smtClean="0">
                <a:solidFill>
                  <a:schemeClr val="accent2"/>
                </a:solidFill>
              </a:rPr>
            </a:br>
            <a:r>
              <a:rPr lang="sr-Cyrl-BA" sz="1800" dirty="0"/>
              <a:t/>
            </a:r>
            <a:br>
              <a:rPr lang="sr-Cyrl-BA" sz="1800" dirty="0"/>
            </a:br>
            <a:r>
              <a:rPr lang="sr-Cyrl-BA" sz="2400" dirty="0" smtClean="0"/>
              <a:t>Нарјечје је скуп народних говора, који имају заједничке карактеристике.</a:t>
            </a:r>
            <a:br>
              <a:rPr lang="sr-Cyrl-BA" sz="2400" dirty="0" smtClean="0"/>
            </a:br>
            <a:r>
              <a:rPr lang="sr-Cyrl-BA" sz="2400" dirty="0" smtClean="0"/>
              <a:t>Српски језик заснован је на </a:t>
            </a:r>
            <a:r>
              <a:rPr lang="sr-Cyrl-BA" sz="2400" u="sng" dirty="0" smtClean="0">
                <a:solidFill>
                  <a:schemeClr val="accent2"/>
                </a:solidFill>
              </a:rPr>
              <a:t>штокавском нарјечју</a:t>
            </a:r>
            <a:r>
              <a:rPr lang="sr-Cyrl-BA" sz="2400" dirty="0" smtClean="0"/>
              <a:t>.</a:t>
            </a:r>
            <a:br>
              <a:rPr lang="sr-Cyrl-BA" sz="2400" dirty="0" smtClean="0"/>
            </a:br>
            <a:r>
              <a:rPr lang="sr-Cyrl-BA" sz="2400" dirty="0" smtClean="0"/>
              <a:t>Основна карактеристика је облик упитне замјенице </a:t>
            </a:r>
            <a:r>
              <a:rPr lang="sr-Cyrl-BA" sz="2400" b="1" u="sng" dirty="0" smtClean="0">
                <a:solidFill>
                  <a:schemeClr val="accent2"/>
                </a:solidFill>
              </a:rPr>
              <a:t>што</a:t>
            </a:r>
            <a:r>
              <a:rPr lang="sr-Cyrl-BA" sz="2400" dirty="0" smtClean="0"/>
              <a:t> или </a:t>
            </a:r>
            <a:r>
              <a:rPr lang="sr-Cyrl-BA" sz="2400" b="1" u="sng" dirty="0" smtClean="0">
                <a:solidFill>
                  <a:schemeClr val="accent2"/>
                </a:solidFill>
              </a:rPr>
              <a:t>шта</a:t>
            </a:r>
            <a:r>
              <a:rPr lang="sr-Cyrl-BA" sz="2400" dirty="0" smtClean="0"/>
              <a:t>.</a:t>
            </a:r>
            <a:br>
              <a:rPr lang="sr-Cyrl-BA" sz="2400" dirty="0" smtClean="0"/>
            </a:br>
            <a:r>
              <a:rPr lang="sr-Cyrl-BA" sz="2400" dirty="0" smtClean="0"/>
              <a:t/>
            </a:r>
            <a:br>
              <a:rPr lang="sr-Cyrl-BA" sz="2400" dirty="0" smtClean="0"/>
            </a:br>
            <a:r>
              <a:rPr lang="sr-Cyrl-BA" sz="2000" dirty="0" smtClean="0"/>
              <a:t/>
            </a:r>
            <a:br>
              <a:rPr lang="sr-Cyrl-BA" sz="2000" dirty="0" smtClean="0"/>
            </a:br>
            <a:r>
              <a:rPr lang="sr-Cyrl-BA" sz="2000" dirty="0" smtClean="0"/>
              <a:t/>
            </a:r>
            <a:br>
              <a:rPr lang="sr-Cyrl-BA" sz="2000" dirty="0" smtClean="0"/>
            </a:b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88119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791200" y="6440488"/>
            <a:ext cx="3352800" cy="365125"/>
          </a:xfrm>
          <a:prstGeom prst="rect">
            <a:avLst/>
          </a:prstGeom>
        </p:spPr>
        <p:txBody>
          <a:bodyPr/>
          <a:lstStyle/>
          <a:p>
            <a:r>
              <a:rPr lang="sr-Cyrl-BA" sz="1600" b="1" dirty="0" smtClean="0">
                <a:solidFill>
                  <a:srgbClr val="C00000"/>
                </a:solidFill>
              </a:rPr>
              <a:t>Мр Сања Ђурић, проф.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69332" y="334653"/>
            <a:ext cx="3602868" cy="7078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РАСПРОСТРАЊЕНОСТ</a:t>
            </a:r>
          </a:p>
          <a:p>
            <a:r>
              <a:rPr lang="sr-Cyrl-RS" sz="2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sr-Cyrl-R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</a:t>
            </a:r>
            <a:r>
              <a:rPr lang="sr-Cyrl-RS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ШТОКАВСКОГ НАРЈЕЧЈА</a:t>
            </a:r>
            <a:endParaRPr lang="sr-Latn-RS" sz="16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39552" y="1631594"/>
            <a:ext cx="2088232" cy="14401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b="1" dirty="0" smtClean="0">
                <a:solidFill>
                  <a:schemeClr val="accent2"/>
                </a:solidFill>
              </a:rPr>
              <a:t>РЕПУБЛИКА </a:t>
            </a:r>
          </a:p>
          <a:p>
            <a:pPr algn="ctr"/>
            <a:r>
              <a:rPr lang="sr-Cyrl-RS" sz="1600" b="1" dirty="0" smtClean="0">
                <a:solidFill>
                  <a:schemeClr val="accent2"/>
                </a:solidFill>
              </a:rPr>
              <a:t>СРБИЈА</a:t>
            </a:r>
            <a:endParaRPr lang="sr-Latn-RS" sz="1600" b="1" dirty="0">
              <a:solidFill>
                <a:schemeClr val="accent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107124" y="3042478"/>
            <a:ext cx="1368152" cy="122413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2"/>
                </a:solidFill>
              </a:rPr>
              <a:t>ЦРНА ГОРА</a:t>
            </a:r>
            <a:endParaRPr lang="sr-Latn-RS" b="1" dirty="0">
              <a:solidFill>
                <a:schemeClr val="accent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919631" y="1431019"/>
            <a:ext cx="2448272" cy="15121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2"/>
                </a:solidFill>
              </a:rPr>
              <a:t>РЕПУБЛИКА СРПСКА</a:t>
            </a:r>
            <a:endParaRPr lang="sr-Latn-RS" b="1" dirty="0">
              <a:solidFill>
                <a:schemeClr val="accent2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069062" y="2882877"/>
            <a:ext cx="2345196" cy="19442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2"/>
                </a:solidFill>
              </a:rPr>
              <a:t>ХРВАТСКА</a:t>
            </a:r>
          </a:p>
          <a:p>
            <a:pPr algn="ctr"/>
            <a:r>
              <a:rPr lang="sr-Cyrl-RS" sz="1600" b="1" dirty="0" smtClean="0">
                <a:solidFill>
                  <a:schemeClr val="accent2"/>
                </a:solidFill>
              </a:rPr>
              <a:t>(само </a:t>
            </a:r>
            <a:r>
              <a:rPr lang="sr-Cyrl-RS" sz="1600" b="1" dirty="0" err="1" smtClean="0">
                <a:solidFill>
                  <a:schemeClr val="accent2"/>
                </a:solidFill>
              </a:rPr>
              <a:t>дијелови</a:t>
            </a:r>
            <a:r>
              <a:rPr lang="sr-Cyrl-RS" sz="1600" b="1" dirty="0" smtClean="0">
                <a:solidFill>
                  <a:schemeClr val="accent2"/>
                </a:solidFill>
              </a:rPr>
              <a:t> у којима живе Срби)</a:t>
            </a:r>
            <a:endParaRPr lang="sr-Latn-RS" b="1" dirty="0">
              <a:solidFill>
                <a:schemeClr val="accent2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487234" y="1042539"/>
            <a:ext cx="1508702" cy="9999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9" idx="1"/>
          </p:cNvCxnSpPr>
          <p:nvPr/>
        </p:nvCxnSpPr>
        <p:spPr>
          <a:xfrm>
            <a:off x="5508104" y="1042539"/>
            <a:ext cx="770068" cy="609932"/>
          </a:xfrm>
          <a:prstGeom prst="straightConnector1">
            <a:avLst/>
          </a:prstGeom>
          <a:ln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788024" y="1042539"/>
            <a:ext cx="792088" cy="202921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418374" y="1042539"/>
            <a:ext cx="951328" cy="190064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Date Placeholder 3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A847F21-2F0E-4F92-9612-7ABBA4982838}" type="datetime1">
              <a:rPr lang="sr-Cyrl-RS" altLang="zh-CN" sz="1200" smtClean="0"/>
              <a:t>12.04.2020.</a:t>
            </a:fld>
            <a:r>
              <a:rPr lang="sr-Cyrl-RS" altLang="zh-CN" sz="1200" dirty="0" smtClean="0"/>
              <a:t>год.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4844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build="allAtOnce" animBg="1"/>
      <p:bldP spid="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537201" y="6509109"/>
            <a:ext cx="2304256" cy="332656"/>
          </a:xfrm>
          <a:prstGeom prst="rect">
            <a:avLst/>
          </a:prstGeom>
        </p:spPr>
        <p:txBody>
          <a:bodyPr/>
          <a:lstStyle/>
          <a:p>
            <a:r>
              <a:rPr lang="sr-Cyrl-BA" b="1" dirty="0" smtClean="0">
                <a:solidFill>
                  <a:srgbClr val="C00000"/>
                </a:solidFill>
              </a:rPr>
              <a:t>Мр Сања Ђурић, проф.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33265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КРИТЕРИЈУМИ ПОДЈЕЛЕ: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980728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sr-Cyrl-RS" dirty="0" smtClean="0"/>
              <a:t>ИЗГОВОР (рефлекс) некадашњег гласа </a:t>
            </a:r>
            <a:r>
              <a:rPr lang="sr-Cyrl-RS" dirty="0" err="1" smtClean="0"/>
              <a:t>јат</a:t>
            </a:r>
            <a:r>
              <a:rPr lang="sr-Cyrl-RS" dirty="0" smtClean="0"/>
              <a:t> </a:t>
            </a:r>
            <a:r>
              <a:rPr lang="sr-Cyrl-RS" b="1" dirty="0" smtClean="0"/>
              <a:t>(</a:t>
            </a:r>
            <a:r>
              <a:rPr lang="sr-Cyrl-BA" b="1" dirty="0" smtClean="0"/>
              <a:t>Ѣ</a:t>
            </a:r>
            <a:r>
              <a:rPr lang="sr-Cyrl-BA" b="1" dirty="0"/>
              <a:t>, </a:t>
            </a:r>
            <a:r>
              <a:rPr lang="sr-Cyrl-BA" b="1" dirty="0" smtClean="0"/>
              <a:t>ѣ)</a:t>
            </a:r>
          </a:p>
          <a:p>
            <a:pPr marL="342900" indent="-342900">
              <a:buAutoNum type="arabicParenR"/>
            </a:pPr>
            <a:r>
              <a:rPr lang="sr-Cyrl-BA" dirty="0" smtClean="0"/>
              <a:t>РАЗВИТАК ДЕКЛИНАЦИЈЕ (облика ријечи) и акценатског система</a:t>
            </a:r>
            <a:r>
              <a:rPr lang="sr-Cyrl-RS" dirty="0" smtClean="0"/>
              <a:t>    </a:t>
            </a:r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920555"/>
            <a:ext cx="6264696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chemeClr val="accent3"/>
                </a:solidFill>
              </a:rPr>
              <a:t>Дијалекат</a:t>
            </a:r>
            <a:r>
              <a:rPr lang="sr-Cyrl-RS" sz="2000" dirty="0" smtClean="0">
                <a:solidFill>
                  <a:schemeClr val="accent3"/>
                </a:solidFill>
              </a:rPr>
              <a:t> је говор неког подручја, који се својим особинама (гласови, акценат, падежи, облик </a:t>
            </a:r>
            <a:r>
              <a:rPr lang="sr-Cyrl-RS" sz="2000" dirty="0" err="1" smtClean="0">
                <a:solidFill>
                  <a:schemeClr val="accent3"/>
                </a:solidFill>
              </a:rPr>
              <a:t>ријечи</a:t>
            </a:r>
            <a:r>
              <a:rPr lang="sr-Cyrl-RS" sz="2000" dirty="0" smtClean="0">
                <a:solidFill>
                  <a:schemeClr val="accent3"/>
                </a:solidFill>
              </a:rPr>
              <a:t>) разликује од других говора истог језика, али разликује се и од стандардног језика.</a:t>
            </a:r>
            <a:endParaRPr lang="sr-Latn-RS" sz="2000" dirty="0">
              <a:solidFill>
                <a:schemeClr val="accent3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3333910"/>
            <a:ext cx="3405361" cy="203930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111552" y="5341231"/>
            <a:ext cx="4032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100" dirty="0" smtClean="0"/>
              <a:t>Преузето из </a:t>
            </a:r>
            <a:r>
              <a:rPr lang="sr-Cyrl-RS" sz="1050" dirty="0" smtClean="0"/>
              <a:t>СРПСКОГ ДИЈАЛЕКТОЛОШКОГ ЗБОРНИКА</a:t>
            </a:r>
            <a:endParaRPr lang="sr-Latn-RS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827584" y="364502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err="1">
                <a:solidFill>
                  <a:srgbClr val="C00000"/>
                </a:solidFill>
              </a:rPr>
              <a:t>д</a:t>
            </a:r>
            <a:r>
              <a:rPr lang="sr-Cyrl-RS" dirty="0" err="1" smtClean="0">
                <a:solidFill>
                  <a:srgbClr val="C00000"/>
                </a:solidFill>
              </a:rPr>
              <a:t>ијалектос</a:t>
            </a:r>
            <a:r>
              <a:rPr lang="sr-Cyrl-RS" dirty="0" smtClean="0">
                <a:solidFill>
                  <a:srgbClr val="C00000"/>
                </a:solidFill>
              </a:rPr>
              <a:t> – народни говор;</a:t>
            </a:r>
          </a:p>
          <a:p>
            <a:r>
              <a:rPr lang="sr-Cyrl-RS" dirty="0">
                <a:solidFill>
                  <a:srgbClr val="C00000"/>
                </a:solidFill>
              </a:rPr>
              <a:t>л</a:t>
            </a:r>
            <a:r>
              <a:rPr lang="sr-Cyrl-RS" dirty="0" smtClean="0">
                <a:solidFill>
                  <a:srgbClr val="C00000"/>
                </a:solidFill>
              </a:rPr>
              <a:t>огос – наука.</a:t>
            </a:r>
            <a:endParaRPr lang="sr-Latn-RS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78766" y="5602841"/>
            <a:ext cx="6645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Дијалектологија </a:t>
            </a:r>
            <a:r>
              <a:rPr lang="sr-Cyrl-RS" dirty="0" smtClean="0"/>
              <a:t>– лингвистичка дисциплина чији основни предмет проучавања представљају народни говори појединих језика.</a:t>
            </a:r>
            <a:endParaRPr lang="sr-Latn-R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9D69B013-969D-40FC-8D79-70065B9FF108}" type="datetime1">
              <a:rPr lang="sr-Cyrl-RS" altLang="zh-CN" sz="1200" smtClean="0"/>
              <a:t>12.04.2020.</a:t>
            </a:fld>
            <a:r>
              <a:rPr lang="sr-Cyrl-RS" altLang="zh-CN" sz="1200" dirty="0" smtClean="0"/>
              <a:t>год.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31885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4B6CF-6181-42F6-A43C-501CCFF97288}" type="datetime1">
              <a:rPr lang="sr-Cyrl-RS" sz="1200" smtClean="0"/>
              <a:t>12.04.2020.</a:t>
            </a:fld>
            <a:r>
              <a:rPr lang="sr-Cyrl-RS" sz="1200" dirty="0" smtClean="0"/>
              <a:t>год.</a:t>
            </a:r>
            <a:endParaRPr 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55441" y="6392116"/>
            <a:ext cx="2668587" cy="457200"/>
          </a:xfrm>
          <a:prstGeom prst="rect">
            <a:avLst/>
          </a:prstGeom>
        </p:spPr>
        <p:txBody>
          <a:bodyPr/>
          <a:lstStyle/>
          <a:p>
            <a:r>
              <a:rPr lang="sr-Cyrl-BA" b="1" dirty="0" smtClean="0">
                <a:solidFill>
                  <a:srgbClr val="FFFF00"/>
                </a:solidFill>
              </a:rPr>
              <a:t>Мр Сања Ђурић, проф.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33" y="153133"/>
            <a:ext cx="41532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ТРИ ИЗГОВОРА ГЛАСА </a:t>
            </a:r>
            <a:r>
              <a:rPr lang="sr-Cyrl-RS" sz="2000" dirty="0" err="1" smtClean="0"/>
              <a:t>јат</a:t>
            </a:r>
            <a:r>
              <a:rPr lang="sr-Cyrl-RS" sz="2000" dirty="0" smtClean="0"/>
              <a:t> </a:t>
            </a:r>
            <a:r>
              <a:rPr lang="sr-Cyrl-RS" sz="2000" b="1" dirty="0"/>
              <a:t>(</a:t>
            </a:r>
            <a:r>
              <a:rPr lang="sr-Cyrl-BA" sz="2000" b="1" dirty="0"/>
              <a:t>Ѣ, ѣ)</a:t>
            </a:r>
          </a:p>
          <a:p>
            <a:r>
              <a:rPr lang="sr-Cyrl-RS" dirty="0" smtClean="0"/>
              <a:t> 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/>
              <a:t>Ѣ (</a:t>
            </a:r>
            <a:r>
              <a:rPr lang="sr-Cyrl-BA" b="1" dirty="0" err="1" smtClean="0"/>
              <a:t>јат</a:t>
            </a:r>
            <a:r>
              <a:rPr lang="sr-Cyrl-BA" b="1" dirty="0" smtClean="0"/>
              <a:t>)</a:t>
            </a:r>
            <a:endParaRPr lang="sr-Latn-RS" dirty="0"/>
          </a:p>
        </p:txBody>
      </p:sp>
      <p:sp>
        <p:nvSpPr>
          <p:cNvPr id="24" name="TextBox 23"/>
          <p:cNvSpPr txBox="1"/>
          <p:nvPr/>
        </p:nvSpPr>
        <p:spPr>
          <a:xfrm>
            <a:off x="2555776" y="100105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е</a:t>
            </a:r>
            <a:endParaRPr lang="sr-Latn-R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07904" y="105099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е</a:t>
            </a:r>
            <a:r>
              <a:rPr lang="sr-Cyrl-RS" dirty="0" smtClean="0"/>
              <a:t>кавски изговор</a:t>
            </a:r>
            <a:endParaRPr lang="sr-Latn-RS" dirty="0"/>
          </a:p>
        </p:txBody>
      </p:sp>
      <p:sp>
        <p:nvSpPr>
          <p:cNvPr id="26" name="TextBox 25"/>
          <p:cNvSpPr txBox="1"/>
          <p:nvPr/>
        </p:nvSpPr>
        <p:spPr>
          <a:xfrm>
            <a:off x="2555776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И (је)</a:t>
            </a:r>
            <a:endParaRPr lang="sr-Latn-RS" dirty="0"/>
          </a:p>
        </p:txBody>
      </p:sp>
      <p:sp>
        <p:nvSpPr>
          <p:cNvPr id="27" name="TextBox 26"/>
          <p:cNvSpPr txBox="1"/>
          <p:nvPr/>
        </p:nvSpPr>
        <p:spPr>
          <a:xfrm>
            <a:off x="3707904" y="15567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и</a:t>
            </a:r>
            <a:r>
              <a:rPr lang="sr-Cyrl-RS" dirty="0" smtClean="0"/>
              <a:t>јекавски изговор</a:t>
            </a:r>
            <a:endParaRPr lang="sr-Latn-RS" dirty="0"/>
          </a:p>
        </p:txBody>
      </p:sp>
      <p:sp>
        <p:nvSpPr>
          <p:cNvPr id="28" name="TextBox 27"/>
          <p:cNvSpPr txBox="1"/>
          <p:nvPr/>
        </p:nvSpPr>
        <p:spPr>
          <a:xfrm>
            <a:off x="2555776" y="2201088"/>
            <a:ext cx="396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и</a:t>
            </a:r>
            <a:endParaRPr lang="sr-Latn-R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732177" y="224725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и</a:t>
            </a:r>
            <a:r>
              <a:rPr lang="sr-Cyrl-RS" dirty="0" smtClean="0"/>
              <a:t>кавски изговор</a:t>
            </a:r>
            <a:endParaRPr lang="sr-Latn-RS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475656" y="1303894"/>
            <a:ext cx="1080120" cy="252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6" idx="1"/>
          </p:cNvCxnSpPr>
          <p:nvPr/>
        </p:nvCxnSpPr>
        <p:spPr>
          <a:xfrm>
            <a:off x="1547664" y="1647384"/>
            <a:ext cx="1008112" cy="94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8" idx="1"/>
          </p:cNvCxnSpPr>
          <p:nvPr/>
        </p:nvCxnSpPr>
        <p:spPr>
          <a:xfrm>
            <a:off x="1475656" y="1782108"/>
            <a:ext cx="1080120" cy="649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ight Arrow 35"/>
          <p:cNvSpPr/>
          <p:nvPr/>
        </p:nvSpPr>
        <p:spPr>
          <a:xfrm>
            <a:off x="3065630" y="1202415"/>
            <a:ext cx="564468" cy="158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7" name="Right Arrow 36"/>
          <p:cNvSpPr/>
          <p:nvPr/>
        </p:nvSpPr>
        <p:spPr>
          <a:xfrm>
            <a:off x="3321384" y="1738779"/>
            <a:ext cx="334272" cy="86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8" name="Right Arrow 37"/>
          <p:cNvSpPr/>
          <p:nvPr/>
        </p:nvSpPr>
        <p:spPr>
          <a:xfrm>
            <a:off x="3088483" y="2375671"/>
            <a:ext cx="567173" cy="112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9" name="TextBox 38"/>
          <p:cNvSpPr txBox="1"/>
          <p:nvPr/>
        </p:nvSpPr>
        <p:spPr>
          <a:xfrm>
            <a:off x="6084168" y="1089853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д</a:t>
            </a:r>
            <a:r>
              <a:rPr lang="sr-Cyrl-RS" dirty="0" smtClean="0"/>
              <a:t>ете, свет, деда</a:t>
            </a:r>
            <a:endParaRPr lang="sr-Latn-RS" dirty="0"/>
          </a:p>
        </p:txBody>
      </p:sp>
      <p:sp>
        <p:nvSpPr>
          <p:cNvPr id="40" name="TextBox 39"/>
          <p:cNvSpPr txBox="1"/>
          <p:nvPr/>
        </p:nvSpPr>
        <p:spPr>
          <a:xfrm>
            <a:off x="6012160" y="157415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д</a:t>
            </a:r>
            <a:r>
              <a:rPr lang="sr-Cyrl-RS" dirty="0" smtClean="0"/>
              <a:t>ијете, </a:t>
            </a:r>
            <a:r>
              <a:rPr lang="sr-Cyrl-RS" dirty="0" err="1" smtClean="0"/>
              <a:t>свијет</a:t>
            </a:r>
            <a:r>
              <a:rPr lang="sr-Cyrl-RS" dirty="0" smtClean="0"/>
              <a:t>, </a:t>
            </a:r>
            <a:r>
              <a:rPr lang="sr-Cyrl-RS" dirty="0" err="1" smtClean="0"/>
              <a:t>дјед</a:t>
            </a:r>
            <a:endParaRPr lang="sr-Latn-RS" dirty="0"/>
          </a:p>
        </p:txBody>
      </p:sp>
      <p:sp>
        <p:nvSpPr>
          <p:cNvPr id="41" name="TextBox 40"/>
          <p:cNvSpPr txBox="1"/>
          <p:nvPr/>
        </p:nvSpPr>
        <p:spPr>
          <a:xfrm>
            <a:off x="6084168" y="224725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err="1"/>
              <a:t>д</a:t>
            </a:r>
            <a:r>
              <a:rPr lang="sr-Cyrl-RS" dirty="0" err="1" smtClean="0"/>
              <a:t>ите</a:t>
            </a:r>
            <a:r>
              <a:rPr lang="sr-Cyrl-RS" dirty="0" smtClean="0"/>
              <a:t>, </a:t>
            </a:r>
            <a:r>
              <a:rPr lang="sr-Cyrl-RS" dirty="0" err="1" smtClean="0"/>
              <a:t>свит</a:t>
            </a:r>
            <a:r>
              <a:rPr lang="sr-Cyrl-RS" dirty="0" smtClean="0"/>
              <a:t>, </a:t>
            </a:r>
            <a:r>
              <a:rPr lang="sr-Cyrl-RS" dirty="0" err="1" smtClean="0"/>
              <a:t>дида</a:t>
            </a:r>
            <a:endParaRPr lang="sr-Latn-RS" dirty="0"/>
          </a:p>
        </p:txBody>
      </p:sp>
      <p:sp>
        <p:nvSpPr>
          <p:cNvPr id="42" name="TextBox 41"/>
          <p:cNvSpPr txBox="1"/>
          <p:nvPr/>
        </p:nvSpPr>
        <p:spPr>
          <a:xfrm>
            <a:off x="1475656" y="314096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ЗАМЈЕНА ГЛАСА  </a:t>
            </a:r>
            <a:r>
              <a:rPr lang="sr-Cyrl-BA" b="1" dirty="0"/>
              <a:t>Ѣ (</a:t>
            </a:r>
            <a:r>
              <a:rPr lang="sr-Cyrl-BA" b="1" dirty="0" err="1"/>
              <a:t>јат</a:t>
            </a:r>
            <a:r>
              <a:rPr lang="sr-Cyrl-BA" b="1" dirty="0"/>
              <a:t>)</a:t>
            </a:r>
            <a:endParaRPr lang="sr-Latn-RS" dirty="0"/>
          </a:p>
          <a:p>
            <a:endParaRPr lang="sr-Latn-RS" dirty="0"/>
          </a:p>
        </p:txBody>
      </p:sp>
      <p:sp>
        <p:nvSpPr>
          <p:cNvPr id="43" name="TextBox 42"/>
          <p:cNvSpPr txBox="1"/>
          <p:nvPr/>
        </p:nvSpPr>
        <p:spPr>
          <a:xfrm>
            <a:off x="539552" y="386752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- дуго Е у екавском изговору = ИЈЕ у (и)јекавском изговору (дете – дијете)</a:t>
            </a:r>
          </a:p>
          <a:p>
            <a:r>
              <a:rPr lang="sr-Cyrl-RS" dirty="0" smtClean="0"/>
              <a:t>- кратко Е </a:t>
            </a:r>
            <a:r>
              <a:rPr lang="sr-Cyrl-RS" dirty="0"/>
              <a:t>у екавском изговору </a:t>
            </a:r>
            <a:r>
              <a:rPr lang="sr-Cyrl-RS" dirty="0" smtClean="0"/>
              <a:t>= ЈЕ у </a:t>
            </a:r>
            <a:r>
              <a:rPr lang="sr-Cyrl-RS" dirty="0"/>
              <a:t>(и)јекавском изговору </a:t>
            </a:r>
            <a:r>
              <a:rPr lang="sr-Cyrl-RS" dirty="0" smtClean="0"/>
              <a:t> (деца – </a:t>
            </a:r>
            <a:r>
              <a:rPr lang="sr-Cyrl-RS" dirty="0" err="1" smtClean="0"/>
              <a:t>дјеца</a:t>
            </a:r>
            <a:r>
              <a:rPr lang="sr-Cyrl-RS" dirty="0" smtClean="0"/>
              <a:t>)</a:t>
            </a:r>
            <a:endParaRPr lang="sr-Latn-RS" dirty="0"/>
          </a:p>
        </p:txBody>
      </p:sp>
      <p:sp>
        <p:nvSpPr>
          <p:cNvPr id="44" name="TextBox 43"/>
          <p:cNvSpPr txBox="1"/>
          <p:nvPr/>
        </p:nvSpPr>
        <p:spPr>
          <a:xfrm>
            <a:off x="863588" y="4696301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Српски стандардни језик прихвата званично екавски и (и)јекавски изговор. Икавски није прихваћен, а користе га Буњевци, на </a:t>
            </a:r>
            <a:r>
              <a:rPr lang="sr-Cyrl-RS" dirty="0" err="1" smtClean="0"/>
              <a:t>сјеверу</a:t>
            </a:r>
            <a:r>
              <a:rPr lang="sr-Cyrl-RS" dirty="0" smtClean="0"/>
              <a:t> Војводине.</a:t>
            </a:r>
            <a:endParaRPr lang="sr-Latn-RS" dirty="0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704" y="4678017"/>
            <a:ext cx="3083735" cy="2071286"/>
          </a:xfrm>
          <a:prstGeom prst="rect">
            <a:avLst/>
          </a:prstGeom>
        </p:spPr>
      </p:pic>
      <p:cxnSp>
        <p:nvCxnSpPr>
          <p:cNvPr id="47" name="Straight Arrow Connector 46"/>
          <p:cNvCxnSpPr/>
          <p:nvPr/>
        </p:nvCxnSpPr>
        <p:spPr>
          <a:xfrm flipV="1">
            <a:off x="2915816" y="4896504"/>
            <a:ext cx="4680520" cy="81715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201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0"/>
                            </p:stCondLst>
                            <p:childTnLst>
                              <p:par>
                                <p:cTn id="8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000"/>
                            </p:stCondLst>
                            <p:childTnLst>
                              <p:par>
                                <p:cTn id="8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000"/>
                            </p:stCondLst>
                            <p:childTnLst>
                              <p:par>
                                <p:cTn id="9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8000"/>
                            </p:stCondLst>
                            <p:childTnLst>
                              <p:par>
                                <p:cTn id="9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3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5000"/>
                            </p:stCondLst>
                            <p:childTnLst>
                              <p:par>
                                <p:cTn id="1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24" grpId="0"/>
      <p:bldP spid="25" grpId="0"/>
      <p:bldP spid="26" grpId="0"/>
      <p:bldP spid="27" grpId="0"/>
      <p:bldP spid="28" grpId="0"/>
      <p:bldP spid="29" grpId="0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 build="p"/>
      <p:bldP spid="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332656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C00000"/>
                </a:solidFill>
              </a:rPr>
              <a:t>ШТОКАВСКИ ДИЈАЛЕКТИ</a:t>
            </a:r>
            <a:endParaRPr lang="sr-Latn-RS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906628"/>
              </p:ext>
            </p:extLst>
          </p:nvPr>
        </p:nvGraphicFramePr>
        <p:xfrm>
          <a:off x="323528" y="1397000"/>
          <a:ext cx="8568952" cy="211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538"/>
                <a:gridCol w="2903529"/>
                <a:gridCol w="1628809"/>
                <a:gridCol w="2691076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ЕКАВСКИ </a:t>
                      </a:r>
                      <a:endParaRPr lang="sr-Latn-R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ИЗГОВОР</a:t>
                      </a:r>
                      <a:endParaRPr lang="sr-Lat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ИЈЕКАВСКИ</a:t>
                      </a:r>
                      <a:endParaRPr lang="sr-Latn-R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ИЗГОВОР</a:t>
                      </a:r>
                      <a:endParaRPr lang="sr-Lat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l"/>
                      <a:r>
                        <a:rPr lang="sr-Cyrl-RS" dirty="0" smtClean="0"/>
                        <a:t>СТАРИЈИ</a:t>
                      </a:r>
                      <a:endParaRPr lang="sr-Latn-RS" dirty="0"/>
                    </a:p>
                  </a:txBody>
                  <a:tcPr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призренско – тимочки</a:t>
                      </a:r>
                    </a:p>
                    <a:p>
                      <a:endParaRPr lang="sr-Cyrl-RS" dirty="0" smtClean="0"/>
                    </a:p>
                    <a:p>
                      <a:endParaRPr lang="sr-Lat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sr-Cyrl-RS" dirty="0" smtClean="0"/>
                        <a:t>СТАРИЈИ</a:t>
                      </a:r>
                      <a:endParaRPr lang="sr-Latn-RS" dirty="0"/>
                    </a:p>
                  </a:txBody>
                  <a:tcPr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sr-Cyrl-RS" dirty="0" smtClean="0"/>
                        <a:t>зетско - </a:t>
                      </a:r>
                      <a:r>
                        <a:rPr lang="sr-Cyrl-RS" dirty="0" err="1" smtClean="0"/>
                        <a:t>јужносанџачки</a:t>
                      </a:r>
                      <a:endParaRPr lang="sr-Lat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косовско  - ресавски</a:t>
                      </a:r>
                      <a:endParaRPr lang="sr-Lat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МЛАЂИ</a:t>
                      </a:r>
                      <a:endParaRPr lang="sr-Latn-R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шумадијско</a:t>
                      </a:r>
                      <a:r>
                        <a:rPr lang="sr-Cyrl-RS" baseline="0" dirty="0" smtClean="0"/>
                        <a:t> - </a:t>
                      </a:r>
                      <a:r>
                        <a:rPr lang="sr-Cyrl-RS" dirty="0" smtClean="0"/>
                        <a:t>војвођански</a:t>
                      </a:r>
                      <a:endParaRPr lang="sr-Lat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МЛАЂИ</a:t>
                      </a:r>
                      <a:endParaRPr lang="sr-Latn-R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err="1" smtClean="0"/>
                        <a:t>источнохерцеговачки</a:t>
                      </a:r>
                      <a:endParaRPr lang="sr-Lat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4" name="Left Bracket 23"/>
          <p:cNvSpPr/>
          <p:nvPr/>
        </p:nvSpPr>
        <p:spPr>
          <a:xfrm>
            <a:off x="179512" y="3284984"/>
            <a:ext cx="144016" cy="1008112"/>
          </a:xfrm>
          <a:prstGeom prst="leftBracket">
            <a:avLst/>
          </a:pr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Right Bracket 24"/>
          <p:cNvSpPr/>
          <p:nvPr/>
        </p:nvSpPr>
        <p:spPr>
          <a:xfrm>
            <a:off x="8892480" y="3284984"/>
            <a:ext cx="144016" cy="1008112"/>
          </a:xfrm>
          <a:prstGeom prst="rightBracket">
            <a:avLst/>
          </a:prstGeom>
          <a:ln>
            <a:solidFill>
              <a:srgbClr val="FFFF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6" name="TextBox 25"/>
          <p:cNvSpPr txBox="1"/>
          <p:nvPr/>
        </p:nvSpPr>
        <p:spPr>
          <a:xfrm>
            <a:off x="323528" y="4183169"/>
            <a:ext cx="8568952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СРПСКИ СТАНДАРДНИ ЈЕЗИК</a:t>
            </a:r>
            <a:endParaRPr lang="sr-Latn-RS" sz="2000" b="1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4F7907A6-976D-4D1E-B247-FE4910430518}" type="datetime1">
              <a:rPr lang="sr-Cyrl-RS" altLang="zh-CN" sz="1200" smtClean="0"/>
              <a:t>12.04.2020.</a:t>
            </a:fld>
            <a:r>
              <a:rPr lang="sr-Cyrl-RS" altLang="zh-CN" sz="1200" dirty="0" smtClean="0"/>
              <a:t>год.</a:t>
            </a:r>
            <a:endParaRPr lang="zh-CN" altLang="en-US" sz="1200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85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4" grpId="0" animBg="1"/>
      <p:bldP spid="25" grpId="0" animBg="1"/>
      <p:bldP spid="26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44824"/>
            <a:ext cx="6120680" cy="3356992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sr-Cyrl-RS" sz="2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/>
            </a:r>
            <a:br>
              <a:rPr lang="sr-Cyrl-RS" sz="2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</a:br>
            <a:r>
              <a:rPr lang="sr-Cyrl-R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ПРОВЈЕРА ЗНАЊА:</a:t>
            </a:r>
            <a:r>
              <a:rPr lang="sr-Cyrl-RS" sz="2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/>
            </a:r>
            <a:br>
              <a:rPr lang="sr-Cyrl-RS" sz="2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</a:br>
            <a:r>
              <a:rPr lang="sr-Cyrl-R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1) Стари глас </a:t>
            </a:r>
            <a:r>
              <a:rPr lang="sr-Cyrl-BA" sz="1800" b="1" dirty="0" smtClean="0"/>
              <a:t>Ѣ (</a:t>
            </a:r>
            <a:r>
              <a:rPr lang="sr-Cyrl-BA" sz="1800" b="1" dirty="0" err="1" smtClean="0"/>
              <a:t>јат</a:t>
            </a:r>
            <a:r>
              <a:rPr lang="sr-Cyrl-BA" sz="1800" b="1" dirty="0" smtClean="0"/>
              <a:t>) </a:t>
            </a:r>
            <a:r>
              <a:rPr lang="sr-Cyrl-BA" sz="1800" b="1" dirty="0" smtClean="0">
                <a:solidFill>
                  <a:srgbClr val="C00000"/>
                </a:solidFill>
              </a:rPr>
              <a:t>у штокавском нарјечју има три изговора:</a:t>
            </a:r>
            <a:br>
              <a:rPr lang="sr-Cyrl-BA" sz="1800" b="1" dirty="0" smtClean="0">
                <a:solidFill>
                  <a:srgbClr val="C00000"/>
                </a:solidFill>
              </a:rPr>
            </a:br>
            <a:r>
              <a:rPr lang="sr-Cyrl-BA" sz="1800" b="1" dirty="0" smtClean="0">
                <a:solidFill>
                  <a:srgbClr val="C00000"/>
                </a:solidFill>
              </a:rPr>
              <a:t>а) ________________________</a:t>
            </a:r>
            <a:br>
              <a:rPr lang="sr-Cyrl-BA" sz="1800" b="1" dirty="0" smtClean="0">
                <a:solidFill>
                  <a:srgbClr val="C00000"/>
                </a:solidFill>
              </a:rPr>
            </a:br>
            <a:r>
              <a:rPr lang="sr-Cyrl-BA" sz="1800" b="1" dirty="0" smtClean="0">
                <a:solidFill>
                  <a:srgbClr val="C00000"/>
                </a:solidFill>
              </a:rPr>
              <a:t>б) ________________________</a:t>
            </a:r>
            <a:br>
              <a:rPr lang="sr-Cyrl-BA" sz="1800" b="1" dirty="0" smtClean="0">
                <a:solidFill>
                  <a:srgbClr val="C00000"/>
                </a:solidFill>
              </a:rPr>
            </a:br>
            <a:r>
              <a:rPr lang="sr-Cyrl-BA" sz="1800" b="1" dirty="0" smtClean="0">
                <a:solidFill>
                  <a:srgbClr val="C00000"/>
                </a:solidFill>
              </a:rPr>
              <a:t>в) ________________________</a:t>
            </a:r>
            <a:br>
              <a:rPr lang="sr-Cyrl-BA" sz="1800" b="1" dirty="0" smtClean="0">
                <a:solidFill>
                  <a:srgbClr val="C00000"/>
                </a:solidFill>
              </a:rPr>
            </a:br>
            <a:r>
              <a:rPr lang="sr-Cyrl-BA" sz="1800" b="1" dirty="0" smtClean="0">
                <a:solidFill>
                  <a:srgbClr val="C00000"/>
                </a:solidFill>
              </a:rPr>
              <a:t>2) Напиши ијекавске облике према сљедећим екавским!</a:t>
            </a:r>
            <a:br>
              <a:rPr lang="sr-Cyrl-BA" sz="1800" b="1" dirty="0" smtClean="0">
                <a:solidFill>
                  <a:srgbClr val="C00000"/>
                </a:solidFill>
              </a:rPr>
            </a:br>
            <a:r>
              <a:rPr lang="sr-Cyrl-BA" sz="1800" b="1" dirty="0">
                <a:solidFill>
                  <a:srgbClr val="C00000"/>
                </a:solidFill>
              </a:rPr>
              <a:t>р</a:t>
            </a:r>
            <a:r>
              <a:rPr lang="sr-Cyrl-BA" sz="1800" b="1" dirty="0" smtClean="0">
                <a:solidFill>
                  <a:srgbClr val="C00000"/>
                </a:solidFill>
              </a:rPr>
              <a:t>ешен ______________; </a:t>
            </a:r>
            <a:r>
              <a:rPr lang="sr-Cyrl-BA" sz="1800" b="1" dirty="0" err="1" smtClean="0">
                <a:solidFill>
                  <a:srgbClr val="C00000"/>
                </a:solidFill>
              </a:rPr>
              <a:t>решавање</a:t>
            </a:r>
            <a:r>
              <a:rPr lang="sr-Cyrl-BA" sz="1800" b="1" dirty="0" smtClean="0">
                <a:solidFill>
                  <a:srgbClr val="C00000"/>
                </a:solidFill>
              </a:rPr>
              <a:t>________________;</a:t>
            </a:r>
            <a:br>
              <a:rPr lang="sr-Cyrl-BA" sz="1800" b="1" dirty="0" smtClean="0">
                <a:solidFill>
                  <a:srgbClr val="C00000"/>
                </a:solidFill>
              </a:rPr>
            </a:br>
            <a:r>
              <a:rPr lang="sr-Cyrl-BA" sz="1800" b="1" dirty="0" err="1" smtClean="0">
                <a:solidFill>
                  <a:srgbClr val="C00000"/>
                </a:solidFill>
              </a:rPr>
              <a:t>решење</a:t>
            </a:r>
            <a:r>
              <a:rPr lang="sr-Cyrl-BA" sz="1800" b="1" dirty="0">
                <a:solidFill>
                  <a:srgbClr val="C00000"/>
                </a:solidFill>
              </a:rPr>
              <a:t> </a:t>
            </a:r>
            <a:r>
              <a:rPr lang="sr-Cyrl-BA" sz="1800" b="1" dirty="0" smtClean="0">
                <a:solidFill>
                  <a:srgbClr val="C00000"/>
                </a:solidFill>
              </a:rPr>
              <a:t>____________; </a:t>
            </a:r>
            <a:r>
              <a:rPr lang="sr-Cyrl-BA" sz="1800" b="1" dirty="0" err="1" smtClean="0">
                <a:solidFill>
                  <a:srgbClr val="C00000"/>
                </a:solidFill>
              </a:rPr>
              <a:t>реши</a:t>
            </a:r>
            <a:r>
              <a:rPr lang="sr-Cyrl-BA" sz="1800" b="1" dirty="0" smtClean="0">
                <a:solidFill>
                  <a:srgbClr val="C00000"/>
                </a:solidFill>
              </a:rPr>
              <a:t> ________________.</a:t>
            </a:r>
            <a:br>
              <a:rPr lang="sr-Cyrl-BA" sz="1800" b="1" dirty="0" smtClean="0">
                <a:solidFill>
                  <a:srgbClr val="C00000"/>
                </a:solidFill>
              </a:rPr>
            </a:br>
            <a:r>
              <a:rPr lang="sr-Cyrl-BA" sz="1800" b="1" dirty="0" smtClean="0">
                <a:solidFill>
                  <a:srgbClr val="C00000"/>
                </a:solidFill>
              </a:rPr>
              <a:t>3) Препиши реченицу из екавског у ијекавски изговор!</a:t>
            </a:r>
            <a:br>
              <a:rPr lang="sr-Cyrl-BA" sz="1800" b="1" dirty="0" smtClean="0">
                <a:solidFill>
                  <a:srgbClr val="C00000"/>
                </a:solidFill>
              </a:rPr>
            </a:br>
            <a:r>
              <a:rPr lang="sr-Cyrl-BA" sz="1800" b="1" dirty="0" err="1" smtClean="0">
                <a:solidFill>
                  <a:srgbClr val="C00000"/>
                </a:solidFill>
              </a:rPr>
              <a:t>Лепо</a:t>
            </a:r>
            <a:r>
              <a:rPr lang="sr-Cyrl-BA" sz="1800" b="1" dirty="0" smtClean="0">
                <a:solidFill>
                  <a:srgbClr val="C00000"/>
                </a:solidFill>
              </a:rPr>
              <a:t> сам ти рекла да не </a:t>
            </a:r>
            <a:r>
              <a:rPr lang="sr-Cyrl-BA" sz="1800" b="1" dirty="0" err="1" smtClean="0">
                <a:solidFill>
                  <a:srgbClr val="C00000"/>
                </a:solidFill>
              </a:rPr>
              <a:t>разумем</a:t>
            </a:r>
            <a:r>
              <a:rPr lang="sr-Cyrl-BA" sz="1800" b="1" dirty="0" smtClean="0">
                <a:solidFill>
                  <a:srgbClr val="C00000"/>
                </a:solidFill>
              </a:rPr>
              <a:t> о каквој </a:t>
            </a:r>
            <a:r>
              <a:rPr lang="sr-Cyrl-BA" sz="1800" b="1" dirty="0" err="1" smtClean="0">
                <a:solidFill>
                  <a:srgbClr val="C00000"/>
                </a:solidFill>
              </a:rPr>
              <a:t>лепоти</a:t>
            </a:r>
            <a:r>
              <a:rPr lang="sr-Cyrl-BA" sz="1800" b="1" dirty="0" smtClean="0">
                <a:solidFill>
                  <a:srgbClr val="C00000"/>
                </a:solidFill>
              </a:rPr>
              <a:t> је </a:t>
            </a:r>
            <a:r>
              <a:rPr lang="sr-Cyrl-BA" sz="1800" b="1" dirty="0" err="1" smtClean="0">
                <a:solidFill>
                  <a:srgbClr val="C00000"/>
                </a:solidFill>
              </a:rPr>
              <a:t>реч</a:t>
            </a:r>
            <a:r>
              <a:rPr lang="sr-Cyrl-BA" sz="1800" b="1" dirty="0" smtClean="0">
                <a:solidFill>
                  <a:srgbClr val="C00000"/>
                </a:solidFill>
              </a:rPr>
              <a:t>.</a:t>
            </a:r>
            <a:br>
              <a:rPr lang="sr-Cyrl-BA" sz="1800" b="1" dirty="0" smtClean="0">
                <a:solidFill>
                  <a:srgbClr val="C00000"/>
                </a:solidFill>
              </a:rPr>
            </a:br>
            <a:r>
              <a:rPr lang="sr-Cyrl-BA" sz="1800" b="1" dirty="0" smtClean="0">
                <a:solidFill>
                  <a:srgbClr val="C00000"/>
                </a:solidFill>
              </a:rPr>
              <a:t>__________________________________________________.</a:t>
            </a:r>
            <a:endParaRPr lang="en-US" sz="1800" b="1" dirty="0">
              <a:solidFill>
                <a:srgbClr val="C00000"/>
              </a:solidFill>
              <a:latin typeface="Times New Roman" panose="02020603050405020304" pitchFamily="18" charset="0"/>
              <a:ea typeface="Microsoft JhengHei UI Light" panose="020B03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791200" y="6483350"/>
            <a:ext cx="3352800" cy="365125"/>
          </a:xfrm>
          <a:prstGeom prst="rect">
            <a:avLst/>
          </a:prstGeom>
        </p:spPr>
        <p:txBody>
          <a:bodyPr/>
          <a:lstStyle/>
          <a:p>
            <a:r>
              <a:rPr lang="sr-Cyrl-BA" b="1" smtClean="0">
                <a:solidFill>
                  <a:srgbClr val="FFFF00"/>
                </a:solidFill>
              </a:rPr>
              <a:t>Мр Сања Ђурић, проф.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A68A352E-4688-446A-92DD-C94AF87284B3}" type="datetime1">
              <a:rPr lang="sr-Cyrl-RS" altLang="zh-CN" sz="1200" smtClean="0"/>
              <a:t>12.04.2020.</a:t>
            </a:fld>
            <a:r>
              <a:rPr lang="sr-Cyrl-RS" altLang="zh-CN" sz="1200" dirty="0" smtClean="0"/>
              <a:t>год.</a:t>
            </a:r>
            <a:endParaRPr lang="zh-CN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620688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ОДГОВОРИМО НА СЉЕДЕЋА ПИТАЊА И ПРОВЈЕРИМО ШТА СМО НАУЧИЛИ!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2042403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D32D3B-3226-48C4-ACB4-5FB1FE1D1A8A}" type="datetime1">
              <a:rPr lang="sr-Cyrl-RS" altLang="zh-CN" sz="1200" smtClean="0"/>
              <a:t>12.04.2020.</a:t>
            </a:fld>
            <a:r>
              <a:rPr lang="sr-Cyrl-RS" altLang="zh-CN" sz="1200" dirty="0" smtClean="0"/>
              <a:t>год.</a:t>
            </a:r>
            <a:endParaRPr lang="zh-CN" altLang="en-US" sz="1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115616" y="764704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Ово је био </a:t>
            </a:r>
            <a:r>
              <a:rPr lang="sr-Cyrl-RS" dirty="0" err="1" smtClean="0"/>
              <a:t>пресјек</a:t>
            </a:r>
            <a:r>
              <a:rPr lang="sr-Cyrl-RS" dirty="0" smtClean="0"/>
              <a:t> стандардизованих </a:t>
            </a:r>
            <a:r>
              <a:rPr lang="sr-Cyrl-RS" dirty="0" err="1" smtClean="0"/>
              <a:t>нарјечја</a:t>
            </a:r>
            <a:r>
              <a:rPr lang="sr-Cyrl-RS" dirty="0" smtClean="0"/>
              <a:t> у српском језику.  Бројни су </a:t>
            </a:r>
            <a:r>
              <a:rPr lang="sr-Cyrl-RS" dirty="0" err="1" smtClean="0"/>
              <a:t>примјери</a:t>
            </a:r>
            <a:r>
              <a:rPr lang="sr-Cyrl-RS" dirty="0" smtClean="0"/>
              <a:t>, у којима </a:t>
            </a:r>
            <a:r>
              <a:rPr lang="sr-Cyrl-RS" dirty="0" err="1" smtClean="0"/>
              <a:t>гријешимо</a:t>
            </a:r>
            <a:r>
              <a:rPr lang="sr-Cyrl-RS" dirty="0"/>
              <a:t> </a:t>
            </a:r>
            <a:r>
              <a:rPr lang="sr-Cyrl-RS" dirty="0" smtClean="0"/>
              <a:t>приликом писања </a:t>
            </a:r>
            <a:r>
              <a:rPr lang="sr-Cyrl-RS" dirty="0" err="1" smtClean="0"/>
              <a:t>ријечи</a:t>
            </a:r>
            <a:r>
              <a:rPr lang="sr-Cyrl-RS" dirty="0" smtClean="0"/>
              <a:t>, посебно у ијекавском </a:t>
            </a:r>
            <a:r>
              <a:rPr lang="sr-Cyrl-RS" dirty="0" smtClean="0"/>
              <a:t>изговору</a:t>
            </a:r>
            <a:r>
              <a:rPr lang="sr-Cyrl-RS" dirty="0" smtClean="0"/>
              <a:t>. </a:t>
            </a:r>
            <a:r>
              <a:rPr lang="sr-Cyrl-RS" dirty="0" smtClean="0"/>
              <a:t>Треба да поштујемо основно правило о изговору дугог и кратког Е и његовој рефлексији у ијекавском облику. </a:t>
            </a:r>
          </a:p>
          <a:p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3212976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Поред основних правила језик тражи и </a:t>
            </a:r>
            <a:r>
              <a:rPr lang="sr-Cyrl-RS" dirty="0" err="1" smtClean="0"/>
              <a:t>осјећај</a:t>
            </a:r>
            <a:r>
              <a:rPr lang="sr-Cyrl-RS" dirty="0" smtClean="0"/>
              <a:t>, </a:t>
            </a:r>
            <a:r>
              <a:rPr lang="sr-Cyrl-RS" dirty="0" err="1" smtClean="0"/>
              <a:t>вјежбу</a:t>
            </a:r>
            <a:r>
              <a:rPr lang="sr-Cyrl-RS" dirty="0" smtClean="0"/>
              <a:t>, размишљање, али може да се савлада. Будите упорни и </a:t>
            </a:r>
            <a:r>
              <a:rPr lang="sr-Cyrl-RS" dirty="0" err="1" smtClean="0"/>
              <a:t>провјерите</a:t>
            </a:r>
            <a:r>
              <a:rPr lang="sr-Cyrl-RS" dirty="0" smtClean="0"/>
              <a:t> све што пишете.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38907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4D6F12-B585-49DE-86B0-063D7BD65A2F}" type="datetime1">
              <a:rPr lang="sr-Cyrl-RS" altLang="zh-CN" sz="1200" smtClean="0"/>
              <a:t>12.04.2020.</a:t>
            </a:fld>
            <a:r>
              <a:rPr lang="sr-Cyrl-RS" altLang="zh-CN" sz="1200" dirty="0" smtClean="0"/>
              <a:t>год.</a:t>
            </a:r>
            <a:endParaRPr lang="zh-CN" altLang="en-US" sz="1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altLang="zh-CN" smtClean="0"/>
              <a:t>Мр Сања Ђурић, проф.</a:t>
            </a:r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051720" y="2132856"/>
            <a:ext cx="504056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3600" b="1" dirty="0" smtClean="0"/>
              <a:t>ХВАЛА НА ПАЖЊИ!</a:t>
            </a:r>
            <a:endParaRPr lang="sr-Latn-RS" sz="3600" b="1" dirty="0"/>
          </a:p>
        </p:txBody>
      </p:sp>
    </p:spTree>
    <p:extLst>
      <p:ext uri="{BB962C8B-B14F-4D97-AF65-F5344CB8AC3E}">
        <p14:creationId xmlns:p14="http://schemas.microsoft.com/office/powerpoint/2010/main" val="269725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bez sa cvijetom">
  <a:themeElements>
    <a:clrScheme name="Default Design 2">
      <a:dk1>
        <a:srgbClr val="000000"/>
      </a:dk1>
      <a:lt1>
        <a:srgbClr val="CC9966"/>
      </a:lt1>
      <a:dk2>
        <a:srgbClr val="000000"/>
      </a:dk2>
      <a:lt2>
        <a:srgbClr val="666666"/>
      </a:lt2>
      <a:accent1>
        <a:srgbClr val="664E14"/>
      </a:accent1>
      <a:accent2>
        <a:srgbClr val="803826"/>
      </a:accent2>
      <a:accent3>
        <a:srgbClr val="E2CAB8"/>
      </a:accent3>
      <a:accent4>
        <a:srgbClr val="000000"/>
      </a:accent4>
      <a:accent5>
        <a:srgbClr val="B8B2AA"/>
      </a:accent5>
      <a:accent6>
        <a:srgbClr val="733221"/>
      </a:accent6>
      <a:hlink>
        <a:srgbClr val="464C0F"/>
      </a:hlink>
      <a:folHlink>
        <a:srgbClr val="663D1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AD5803"/>
        </a:accent1>
        <a:accent2>
          <a:srgbClr val="704C28"/>
        </a:accent2>
        <a:accent3>
          <a:srgbClr val="E2CAB8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4E14"/>
        </a:accent1>
        <a:accent2>
          <a:srgbClr val="803826"/>
        </a:accent2>
        <a:accent3>
          <a:srgbClr val="E2CAB8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13402E"/>
        </a:accent1>
        <a:accent2>
          <a:srgbClr val="662933"/>
        </a:accent2>
        <a:accent3>
          <a:srgbClr val="E2CAB8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3D14"/>
        </a:accent1>
        <a:accent2>
          <a:srgbClr val="464C0F"/>
        </a:accent2>
        <a:accent3>
          <a:srgbClr val="E2CAB8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D5803"/>
        </a:accent1>
        <a:accent2>
          <a:srgbClr val="704C28"/>
        </a:accent2>
        <a:accent3>
          <a:srgbClr val="FFFFFF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E14"/>
        </a:accent1>
        <a:accent2>
          <a:srgbClr val="803826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3402E"/>
        </a:accent1>
        <a:accent2>
          <a:srgbClr val="662933"/>
        </a:accent2>
        <a:accent3>
          <a:srgbClr val="FFFFFF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D14"/>
        </a:accent1>
        <a:accent2>
          <a:srgbClr val="464C0F"/>
        </a:accent2>
        <a:accent3>
          <a:srgbClr val="FFFFFF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9966"/>
      </a:lt1>
      <a:dk2>
        <a:srgbClr val="000000"/>
      </a:dk2>
      <a:lt2>
        <a:srgbClr val="666666"/>
      </a:lt2>
      <a:accent1>
        <a:srgbClr val="664E14"/>
      </a:accent1>
      <a:accent2>
        <a:srgbClr val="803826"/>
      </a:accent2>
      <a:accent3>
        <a:srgbClr val="E2CAB8"/>
      </a:accent3>
      <a:accent4>
        <a:srgbClr val="000000"/>
      </a:accent4>
      <a:accent5>
        <a:srgbClr val="B8B2AA"/>
      </a:accent5>
      <a:accent6>
        <a:srgbClr val="733221"/>
      </a:accent6>
      <a:hlink>
        <a:srgbClr val="464C0F"/>
      </a:hlink>
      <a:folHlink>
        <a:srgbClr val="663D14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AD5803"/>
        </a:accent1>
        <a:accent2>
          <a:srgbClr val="704C28"/>
        </a:accent2>
        <a:accent3>
          <a:srgbClr val="E2CAB8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4E14"/>
        </a:accent1>
        <a:accent2>
          <a:srgbClr val="803826"/>
        </a:accent2>
        <a:accent3>
          <a:srgbClr val="E2CAB8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13402E"/>
        </a:accent1>
        <a:accent2>
          <a:srgbClr val="662933"/>
        </a:accent2>
        <a:accent3>
          <a:srgbClr val="E2CAB8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3D14"/>
        </a:accent1>
        <a:accent2>
          <a:srgbClr val="464C0F"/>
        </a:accent2>
        <a:accent3>
          <a:srgbClr val="E2CAB8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D5803"/>
        </a:accent1>
        <a:accent2>
          <a:srgbClr val="704C28"/>
        </a:accent2>
        <a:accent3>
          <a:srgbClr val="FFFFFF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E14"/>
        </a:accent1>
        <a:accent2>
          <a:srgbClr val="803826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3402E"/>
        </a:accent1>
        <a:accent2>
          <a:srgbClr val="662933"/>
        </a:accent2>
        <a:accent3>
          <a:srgbClr val="FFFFFF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D14"/>
        </a:accent1>
        <a:accent2>
          <a:srgbClr val="464C0F"/>
        </a:accent2>
        <a:accent3>
          <a:srgbClr val="FFFFFF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bez sa cvijetom</Template>
  <TotalTime>754</TotalTime>
  <Words>437</Words>
  <Application>Microsoft Office PowerPoint</Application>
  <PresentationFormat>On-screen Show (4:3)</PresentationFormat>
  <Paragraphs>76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Microsoft JhengHei UI Light</vt:lpstr>
      <vt:lpstr>Arial</vt:lpstr>
      <vt:lpstr>Calibri</vt:lpstr>
      <vt:lpstr>Times New Roman</vt:lpstr>
      <vt:lpstr>bez sa cvijetom</vt:lpstr>
      <vt:lpstr>1_Default Design</vt:lpstr>
      <vt:lpstr>   НАРЈЕЧЈЕ </vt:lpstr>
      <vt:lpstr>ШТА ЈЕ НАРЈЕЧЈЕ?  Нарјечје је скуп народних говора, који имају заједничке карактеристике. Српски језик заснован је на штокавском нарјечју. Основна карактеристика је облик упитне замјенице што или шта.    </vt:lpstr>
      <vt:lpstr>PowerPoint Presentation</vt:lpstr>
      <vt:lpstr>PowerPoint Presentation</vt:lpstr>
      <vt:lpstr>PowerPoint Presentation</vt:lpstr>
      <vt:lpstr>PowerPoint Presentation</vt:lpstr>
      <vt:lpstr> ПРОВЈЕРА ЗНАЊА: 1) Стари глас Ѣ (јат) у штокавском нарјечју има три изговора: а) ________________________ б) ________________________ в) ________________________ 2) Напиши ијекавске облике према сљедећим екавским! решен ______________; решавање________________; решење ____________; реши ________________. 3) Препиши реченицу из екавског у ијекавски изговор! Лепо сам ти рекла да не разумем о каквој лепоти је реч. __________________________________________________.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ДРЕВНИ ТЕРАПИЈСКИ ТЕРМИНИ У МЕДИЦИНИ</dc:title>
  <dc:creator>Сања Ђурић</dc:creator>
  <cp:lastModifiedBy>Dragan</cp:lastModifiedBy>
  <cp:revision>81</cp:revision>
  <dcterms:created xsi:type="dcterms:W3CDTF">2012-12-21T19:16:54Z</dcterms:created>
  <dcterms:modified xsi:type="dcterms:W3CDTF">2020-04-12T17:44:23Z</dcterms:modified>
</cp:coreProperties>
</file>