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82" r:id="rId4"/>
    <p:sldMasterId id="2147483794" r:id="rId5"/>
    <p:sldMasterId id="2147483806" r:id="rId6"/>
    <p:sldMasterId id="2147483818" r:id="rId7"/>
    <p:sldMasterId id="2147483830" r:id="rId8"/>
    <p:sldMasterId id="2147484094" r:id="rId9"/>
  </p:sldMasterIdLst>
  <p:notesMasterIdLst>
    <p:notesMasterId r:id="rId24"/>
  </p:notesMasterIdLst>
  <p:sldIdLst>
    <p:sldId id="257" r:id="rId10"/>
    <p:sldId id="272" r:id="rId11"/>
    <p:sldId id="258" r:id="rId12"/>
    <p:sldId id="259" r:id="rId13"/>
    <p:sldId id="273" r:id="rId14"/>
    <p:sldId id="260" r:id="rId15"/>
    <p:sldId id="262" r:id="rId16"/>
    <p:sldId id="261" r:id="rId17"/>
    <p:sldId id="274" r:id="rId18"/>
    <p:sldId id="278" r:id="rId19"/>
    <p:sldId id="268" r:id="rId20"/>
    <p:sldId id="271" r:id="rId21"/>
    <p:sldId id="275"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2" autoAdjust="0"/>
    <p:restoredTop sz="94660"/>
  </p:normalViewPr>
  <p:slideViewPr>
    <p:cSldViewPr>
      <p:cViewPr varScale="1">
        <p:scale>
          <a:sx n="76" d="100"/>
          <a:sy n="76" d="100"/>
        </p:scale>
        <p:origin x="121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D6004-224B-4D0F-8517-9BFD33AD15FF}" type="datetimeFigureOut">
              <a:rPr lang="sr-Latn-RS" smtClean="0"/>
              <a:t>30.5.2020.</a:t>
            </a:fld>
            <a:endParaRPr lang="sr-Latn-R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DE338F-D6B0-4A80-A141-33B84F9A6CAB}" type="slidenum">
              <a:rPr lang="sr-Latn-RS" smtClean="0"/>
              <a:t>‹#›</a:t>
            </a:fld>
            <a:endParaRPr lang="sr-Latn-RS"/>
          </a:p>
        </p:txBody>
      </p:sp>
    </p:spTree>
    <p:extLst>
      <p:ext uri="{BB962C8B-B14F-4D97-AF65-F5344CB8AC3E}">
        <p14:creationId xmlns:p14="http://schemas.microsoft.com/office/powerpoint/2010/main" val="15421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23DE338F-D6B0-4A80-A141-33B84F9A6CAB}" type="slidenum">
              <a:rPr lang="sr-Latn-RS" smtClean="0"/>
              <a:t>1</a:t>
            </a:fld>
            <a:endParaRPr lang="sr-Latn-RS"/>
          </a:p>
        </p:txBody>
      </p:sp>
    </p:spTree>
    <p:extLst>
      <p:ext uri="{BB962C8B-B14F-4D97-AF65-F5344CB8AC3E}">
        <p14:creationId xmlns:p14="http://schemas.microsoft.com/office/powerpoint/2010/main" val="101217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23DE338F-D6B0-4A80-A141-33B84F9A6CAB}" type="slidenum">
              <a:rPr lang="sr-Latn-RS" smtClean="0"/>
              <a:t>2</a:t>
            </a:fld>
            <a:endParaRPr lang="sr-Latn-RS"/>
          </a:p>
        </p:txBody>
      </p:sp>
    </p:spTree>
    <p:extLst>
      <p:ext uri="{BB962C8B-B14F-4D97-AF65-F5344CB8AC3E}">
        <p14:creationId xmlns:p14="http://schemas.microsoft.com/office/powerpoint/2010/main" val="185859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23DE338F-D6B0-4A80-A141-33B84F9A6CAB}" type="slidenum">
              <a:rPr lang="sr-Latn-RS" smtClean="0"/>
              <a:t>3</a:t>
            </a:fld>
            <a:endParaRPr lang="sr-Latn-RS"/>
          </a:p>
        </p:txBody>
      </p:sp>
    </p:spTree>
    <p:extLst>
      <p:ext uri="{BB962C8B-B14F-4D97-AF65-F5344CB8AC3E}">
        <p14:creationId xmlns:p14="http://schemas.microsoft.com/office/powerpoint/2010/main" val="335816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23DE338F-D6B0-4A80-A141-33B84F9A6CAB}" type="slidenum">
              <a:rPr lang="sr-Latn-RS" smtClean="0"/>
              <a:t>5</a:t>
            </a:fld>
            <a:endParaRPr lang="sr-Latn-RS"/>
          </a:p>
        </p:txBody>
      </p:sp>
    </p:spTree>
    <p:extLst>
      <p:ext uri="{BB962C8B-B14F-4D97-AF65-F5344CB8AC3E}">
        <p14:creationId xmlns:p14="http://schemas.microsoft.com/office/powerpoint/2010/main" val="316541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fld id="{55D16E35-2DDF-4843-B73D-26EFA5788C3B}" type="datetime1">
              <a:rPr lang="sr-Cyrl-RS" smtClean="0"/>
              <a:t>30.05.2020.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sr-Cyrl-BA" smtClean="0"/>
              <a:t>Мр Сања Ђурић, проф.</a:t>
            </a:r>
            <a:endParaRPr lang="en-US"/>
          </a:p>
        </p:txBody>
      </p:sp>
      <p:sp>
        <p:nvSpPr>
          <p:cNvPr id="6" name="Rectangle 6"/>
          <p:cNvSpPr>
            <a:spLocks noGrp="1" noChangeArrowheads="1"/>
          </p:cNvSpPr>
          <p:nvPr>
            <p:ph type="sldNum" sz="quarter" idx="12"/>
          </p:nvPr>
        </p:nvSpPr>
        <p:spPr>
          <a:ln/>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43273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fld id="{2881F0EE-0290-4C9E-AC7E-D04B37E619F1}" type="datetime1">
              <a:rPr lang="sr-Cyrl-RS" smtClean="0"/>
              <a:t>30.05.2020.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sr-Cyrl-BA" smtClean="0"/>
              <a:t>Мр Сања Ђурић, проф.</a:t>
            </a:r>
            <a:endParaRPr lang="en-US"/>
          </a:p>
        </p:txBody>
      </p:sp>
      <p:sp>
        <p:nvSpPr>
          <p:cNvPr id="6" name="Rectangle 6"/>
          <p:cNvSpPr>
            <a:spLocks noGrp="1" noChangeArrowheads="1"/>
          </p:cNvSpPr>
          <p:nvPr>
            <p:ph type="sldNum" sz="quarter" idx="12"/>
          </p:nvPr>
        </p:nvSpPr>
        <p:spPr>
          <a:ln/>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232470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fld id="{C79F2467-2B6D-459D-A961-B034D0594F1C}" type="datetime1">
              <a:rPr lang="sr-Cyrl-RS" smtClean="0"/>
              <a:t>30.05.2020.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sr-Cyrl-BA" smtClean="0"/>
              <a:t>Мр Сања Ђурић, проф.</a:t>
            </a:r>
            <a:endParaRPr lang="en-US"/>
          </a:p>
        </p:txBody>
      </p:sp>
      <p:sp>
        <p:nvSpPr>
          <p:cNvPr id="6" name="Rectangle 6"/>
          <p:cNvSpPr>
            <a:spLocks noGrp="1" noChangeArrowheads="1"/>
          </p:cNvSpPr>
          <p:nvPr>
            <p:ph type="sldNum" sz="quarter" idx="12"/>
          </p:nvPr>
        </p:nvSpPr>
        <p:spPr>
          <a:ln/>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384603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5AB2A5C2-A679-472A-8143-3DBF129C11A0}"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A0BA02F-5492-4A44-BED1-34F0F0B05718}" type="slidenum">
              <a:rPr lang="en-US" altLang="zh-CN"/>
              <a:pPr/>
              <a:t>‹#›</a:t>
            </a:fld>
            <a:endParaRPr lang="en-US" altLang="zh-CN"/>
          </a:p>
        </p:txBody>
      </p:sp>
    </p:spTree>
    <p:extLst>
      <p:ext uri="{BB962C8B-B14F-4D97-AF65-F5344CB8AC3E}">
        <p14:creationId xmlns:p14="http://schemas.microsoft.com/office/powerpoint/2010/main" val="1885389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CF34189C-DED1-44BB-9982-CC0FCC74ED23}"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E9B21872-AC2E-4B0D-8913-B0F3C521F8D4}" type="slidenum">
              <a:rPr lang="en-US" altLang="zh-CN"/>
              <a:pPr/>
              <a:t>‹#›</a:t>
            </a:fld>
            <a:endParaRPr lang="en-US" altLang="zh-CN"/>
          </a:p>
        </p:txBody>
      </p:sp>
    </p:spTree>
    <p:extLst>
      <p:ext uri="{BB962C8B-B14F-4D97-AF65-F5344CB8AC3E}">
        <p14:creationId xmlns:p14="http://schemas.microsoft.com/office/powerpoint/2010/main" val="639059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F8003C3-82F0-4F60-9C94-981D052D956D}"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96FAED8-4A7A-4132-A0D0-87348D928634}" type="slidenum">
              <a:rPr lang="en-US" altLang="zh-CN"/>
              <a:pPr/>
              <a:t>‹#›</a:t>
            </a:fld>
            <a:endParaRPr lang="en-US" altLang="zh-CN"/>
          </a:p>
        </p:txBody>
      </p:sp>
    </p:spTree>
    <p:extLst>
      <p:ext uri="{BB962C8B-B14F-4D97-AF65-F5344CB8AC3E}">
        <p14:creationId xmlns:p14="http://schemas.microsoft.com/office/powerpoint/2010/main" val="3155919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4DB25653-4C38-451B-8109-65DD1926D3EA}"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763024E5-26B8-46AD-BC59-BF569D12C889}" type="slidenum">
              <a:rPr lang="en-US" altLang="zh-CN"/>
              <a:pPr/>
              <a:t>‹#›</a:t>
            </a:fld>
            <a:endParaRPr lang="en-US" altLang="zh-CN"/>
          </a:p>
        </p:txBody>
      </p:sp>
    </p:spTree>
    <p:extLst>
      <p:ext uri="{BB962C8B-B14F-4D97-AF65-F5344CB8AC3E}">
        <p14:creationId xmlns:p14="http://schemas.microsoft.com/office/powerpoint/2010/main" val="2195280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DCE14F7A-6BF4-43DC-BE44-39A9AD11E8A2}" type="datetime1">
              <a:rPr lang="sr-Cyrl-RS" altLang="zh-CN" smtClean="0"/>
              <a:t>30.05.2020.</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6852C22B-FC21-4912-B663-35B3CF021F93}" type="slidenum">
              <a:rPr lang="en-US" altLang="zh-CN"/>
              <a:pPr/>
              <a:t>‹#›</a:t>
            </a:fld>
            <a:endParaRPr lang="en-US" altLang="zh-CN"/>
          </a:p>
        </p:txBody>
      </p:sp>
    </p:spTree>
    <p:extLst>
      <p:ext uri="{BB962C8B-B14F-4D97-AF65-F5344CB8AC3E}">
        <p14:creationId xmlns:p14="http://schemas.microsoft.com/office/powerpoint/2010/main" val="2092447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39AC64CC-FA09-4BF1-B83A-3C962FDD3FD7}" type="datetime1">
              <a:rPr lang="sr-Cyrl-RS" altLang="zh-CN" smtClean="0"/>
              <a:t>30.05.2020.</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20A0AF4A-309E-45B4-BE5C-25F947130D5E}" type="slidenum">
              <a:rPr lang="en-US" altLang="zh-CN"/>
              <a:pPr/>
              <a:t>‹#›</a:t>
            </a:fld>
            <a:endParaRPr lang="en-US" altLang="zh-CN"/>
          </a:p>
        </p:txBody>
      </p:sp>
    </p:spTree>
    <p:extLst>
      <p:ext uri="{BB962C8B-B14F-4D97-AF65-F5344CB8AC3E}">
        <p14:creationId xmlns:p14="http://schemas.microsoft.com/office/powerpoint/2010/main" val="75562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7A06F66-49BC-4A75-A9A4-C0132701093A}" type="datetime1">
              <a:rPr lang="sr-Cyrl-RS" altLang="zh-CN" smtClean="0"/>
              <a:t>30.05.2020.</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B1F75621-B25A-49D0-B76D-4FC3A82E7D56}" type="slidenum">
              <a:rPr lang="en-US" altLang="zh-CN"/>
              <a:pPr/>
              <a:t>‹#›</a:t>
            </a:fld>
            <a:endParaRPr lang="en-US" altLang="zh-CN"/>
          </a:p>
        </p:txBody>
      </p:sp>
    </p:spTree>
    <p:extLst>
      <p:ext uri="{BB962C8B-B14F-4D97-AF65-F5344CB8AC3E}">
        <p14:creationId xmlns:p14="http://schemas.microsoft.com/office/powerpoint/2010/main" val="3557703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A7A970E-8E53-4749-80EF-950D5C12A222}"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AFE27D8C-FA2E-4D56-9406-87F556778F05}" type="slidenum">
              <a:rPr lang="en-US" altLang="zh-CN"/>
              <a:pPr/>
              <a:t>‹#›</a:t>
            </a:fld>
            <a:endParaRPr lang="en-US" altLang="zh-CN"/>
          </a:p>
        </p:txBody>
      </p:sp>
    </p:spTree>
    <p:extLst>
      <p:ext uri="{BB962C8B-B14F-4D97-AF65-F5344CB8AC3E}">
        <p14:creationId xmlns:p14="http://schemas.microsoft.com/office/powerpoint/2010/main" val="261340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fld id="{5A3106AC-5230-446A-BD09-C9B227B82661}" type="datetime1">
              <a:rPr lang="sr-Cyrl-RS" smtClean="0"/>
              <a:t>30.05.2020.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sr-Cyrl-BA" smtClean="0"/>
              <a:t>Мр Сања Ђурић, проф.</a:t>
            </a:r>
            <a:endParaRPr lang="en-US"/>
          </a:p>
        </p:txBody>
      </p:sp>
      <p:sp>
        <p:nvSpPr>
          <p:cNvPr id="6" name="Rectangle 6"/>
          <p:cNvSpPr>
            <a:spLocks noGrp="1" noChangeArrowheads="1"/>
          </p:cNvSpPr>
          <p:nvPr>
            <p:ph type="sldNum" sz="quarter" idx="12"/>
          </p:nvPr>
        </p:nvSpPr>
        <p:spPr>
          <a:ln/>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1064406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9376AF4-33C4-4127-B51E-751445881393}"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69A88AF9-59B6-492E-BCCD-958272C74B0D}" type="slidenum">
              <a:rPr lang="en-US" altLang="zh-CN"/>
              <a:pPr/>
              <a:t>‹#›</a:t>
            </a:fld>
            <a:endParaRPr lang="en-US" altLang="zh-CN"/>
          </a:p>
        </p:txBody>
      </p:sp>
    </p:spTree>
    <p:extLst>
      <p:ext uri="{BB962C8B-B14F-4D97-AF65-F5344CB8AC3E}">
        <p14:creationId xmlns:p14="http://schemas.microsoft.com/office/powerpoint/2010/main" val="422943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8476F84C-D57B-4DA8-A7D8-FADE2C3F901C}"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35A900C-EF7C-4662-8C80-3F1C2F5F2ADC}" type="slidenum">
              <a:rPr lang="en-US" altLang="zh-CN"/>
              <a:pPr/>
              <a:t>‹#›</a:t>
            </a:fld>
            <a:endParaRPr lang="en-US" altLang="zh-CN"/>
          </a:p>
        </p:txBody>
      </p:sp>
    </p:spTree>
    <p:extLst>
      <p:ext uri="{BB962C8B-B14F-4D97-AF65-F5344CB8AC3E}">
        <p14:creationId xmlns:p14="http://schemas.microsoft.com/office/powerpoint/2010/main" val="2581236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97EB3C24-BB92-483D-878F-62BB147670E0}"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B455FE3-856E-4AC3-9952-691E332918DF}" type="slidenum">
              <a:rPr lang="en-US" altLang="zh-CN"/>
              <a:pPr/>
              <a:t>‹#›</a:t>
            </a:fld>
            <a:endParaRPr lang="en-US" altLang="zh-CN"/>
          </a:p>
        </p:txBody>
      </p:sp>
    </p:spTree>
    <p:extLst>
      <p:ext uri="{BB962C8B-B14F-4D97-AF65-F5344CB8AC3E}">
        <p14:creationId xmlns:p14="http://schemas.microsoft.com/office/powerpoint/2010/main" val="1618723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E6F62B83-3384-44BD-BC85-4ED9B83E9606}"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BAB64EA-C4AF-439F-9B0D-08688B1F146B}" type="slidenum">
              <a:rPr lang="en-US" altLang="zh-CN"/>
              <a:pPr/>
              <a:t>‹#›</a:t>
            </a:fld>
            <a:endParaRPr lang="en-US" altLang="zh-CN"/>
          </a:p>
        </p:txBody>
      </p:sp>
    </p:spTree>
    <p:extLst>
      <p:ext uri="{BB962C8B-B14F-4D97-AF65-F5344CB8AC3E}">
        <p14:creationId xmlns:p14="http://schemas.microsoft.com/office/powerpoint/2010/main" val="783211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D9E74D61-12B7-475D-B0AB-33812CE3A7D9}"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3CF806E-BBF0-43E2-A525-DD60F6C6E161}" type="slidenum">
              <a:rPr lang="en-US" altLang="zh-CN"/>
              <a:pPr/>
              <a:t>‹#›</a:t>
            </a:fld>
            <a:endParaRPr lang="en-US" altLang="zh-CN"/>
          </a:p>
        </p:txBody>
      </p:sp>
    </p:spTree>
    <p:extLst>
      <p:ext uri="{BB962C8B-B14F-4D97-AF65-F5344CB8AC3E}">
        <p14:creationId xmlns:p14="http://schemas.microsoft.com/office/powerpoint/2010/main" val="36761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E1C78F3-AED4-4253-BEF0-D263E573751C}"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E7C40CF-672D-4BD9-93B0-302A5F090968}" type="slidenum">
              <a:rPr lang="en-US" altLang="zh-CN"/>
              <a:pPr/>
              <a:t>‹#›</a:t>
            </a:fld>
            <a:endParaRPr lang="en-US" altLang="zh-CN"/>
          </a:p>
        </p:txBody>
      </p:sp>
    </p:spTree>
    <p:extLst>
      <p:ext uri="{BB962C8B-B14F-4D97-AF65-F5344CB8AC3E}">
        <p14:creationId xmlns:p14="http://schemas.microsoft.com/office/powerpoint/2010/main" val="545080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CF161680-43E5-463E-BD8B-B7F2431CD96C}"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E8CC5CCF-65D6-4D26-910A-89D4AF52D457}" type="slidenum">
              <a:rPr lang="en-US" altLang="zh-CN"/>
              <a:pPr/>
              <a:t>‹#›</a:t>
            </a:fld>
            <a:endParaRPr lang="en-US" altLang="zh-CN"/>
          </a:p>
        </p:txBody>
      </p:sp>
    </p:spTree>
    <p:extLst>
      <p:ext uri="{BB962C8B-B14F-4D97-AF65-F5344CB8AC3E}">
        <p14:creationId xmlns:p14="http://schemas.microsoft.com/office/powerpoint/2010/main" val="4055538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8A99A84D-E37F-4E56-A28F-DFBFC10C28D8}" type="datetime1">
              <a:rPr lang="sr-Cyrl-RS" altLang="zh-CN" smtClean="0"/>
              <a:t>30.05.2020.</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A4125C02-2164-4636-B59E-E55CD0B673FB}" type="slidenum">
              <a:rPr lang="en-US" altLang="zh-CN"/>
              <a:pPr/>
              <a:t>‹#›</a:t>
            </a:fld>
            <a:endParaRPr lang="en-US" altLang="zh-CN"/>
          </a:p>
        </p:txBody>
      </p:sp>
    </p:spTree>
    <p:extLst>
      <p:ext uri="{BB962C8B-B14F-4D97-AF65-F5344CB8AC3E}">
        <p14:creationId xmlns:p14="http://schemas.microsoft.com/office/powerpoint/2010/main" val="1242948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C6A502EA-F7CE-486F-86A6-9039C0596A5E}" type="datetime1">
              <a:rPr lang="sr-Cyrl-RS" altLang="zh-CN" smtClean="0"/>
              <a:t>30.05.2020.</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32205E63-A286-4D0F-AFAD-188453472EF0}" type="slidenum">
              <a:rPr lang="en-US" altLang="zh-CN"/>
              <a:pPr/>
              <a:t>‹#›</a:t>
            </a:fld>
            <a:endParaRPr lang="en-US" altLang="zh-CN"/>
          </a:p>
        </p:txBody>
      </p:sp>
    </p:spTree>
    <p:extLst>
      <p:ext uri="{BB962C8B-B14F-4D97-AF65-F5344CB8AC3E}">
        <p14:creationId xmlns:p14="http://schemas.microsoft.com/office/powerpoint/2010/main" val="2903533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E952F78-1DB0-4D6C-AAB3-948FACBEBAEB}" type="datetime1">
              <a:rPr lang="sr-Cyrl-RS" altLang="zh-CN" smtClean="0"/>
              <a:t>30.05.2020.</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F7461226-3DA8-4606-937F-54F420F69235}" type="slidenum">
              <a:rPr lang="en-US" altLang="zh-CN"/>
              <a:pPr/>
              <a:t>‹#›</a:t>
            </a:fld>
            <a:endParaRPr lang="en-US" altLang="zh-CN"/>
          </a:p>
        </p:txBody>
      </p:sp>
    </p:spTree>
    <p:extLst>
      <p:ext uri="{BB962C8B-B14F-4D97-AF65-F5344CB8AC3E}">
        <p14:creationId xmlns:p14="http://schemas.microsoft.com/office/powerpoint/2010/main" val="181841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C2E1ED0-F39E-4DF9-A9C1-C4C54A438C15}" type="datetime1">
              <a:rPr lang="sr-Cyrl-RS" smtClean="0"/>
              <a:t>30.05.2020.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sr-Cyrl-BA" smtClean="0"/>
              <a:t>Мр Сања Ђурић, проф.</a:t>
            </a:r>
            <a:endParaRPr lang="en-US"/>
          </a:p>
        </p:txBody>
      </p:sp>
      <p:sp>
        <p:nvSpPr>
          <p:cNvPr id="6" name="Rectangle 6"/>
          <p:cNvSpPr>
            <a:spLocks noGrp="1" noChangeArrowheads="1"/>
          </p:cNvSpPr>
          <p:nvPr>
            <p:ph type="sldNum" sz="quarter" idx="12"/>
          </p:nvPr>
        </p:nvSpPr>
        <p:spPr>
          <a:ln/>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1994263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39A3D98-863B-416B-8634-EE848224C6B7}"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EF4614D3-931D-4DC1-ACEC-5766A890324A}" type="slidenum">
              <a:rPr lang="en-US" altLang="zh-CN"/>
              <a:pPr/>
              <a:t>‹#›</a:t>
            </a:fld>
            <a:endParaRPr lang="en-US" altLang="zh-CN"/>
          </a:p>
        </p:txBody>
      </p:sp>
    </p:spTree>
    <p:extLst>
      <p:ext uri="{BB962C8B-B14F-4D97-AF65-F5344CB8AC3E}">
        <p14:creationId xmlns:p14="http://schemas.microsoft.com/office/powerpoint/2010/main" val="78349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1962FCF-51FC-4D63-96A9-3180645854F4}"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6D3347F9-4750-4893-B035-8EE85A95F9B4}" type="slidenum">
              <a:rPr lang="en-US" altLang="zh-CN"/>
              <a:pPr/>
              <a:t>‹#›</a:t>
            </a:fld>
            <a:endParaRPr lang="en-US" altLang="zh-CN"/>
          </a:p>
        </p:txBody>
      </p:sp>
    </p:spTree>
    <p:extLst>
      <p:ext uri="{BB962C8B-B14F-4D97-AF65-F5344CB8AC3E}">
        <p14:creationId xmlns:p14="http://schemas.microsoft.com/office/powerpoint/2010/main" val="2262253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CD268A8D-5E46-4633-9820-F88D390C9027}"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98C4604-DC61-47AC-8A21-A48BAD141EFE}" type="slidenum">
              <a:rPr lang="en-US" altLang="zh-CN"/>
              <a:pPr/>
              <a:t>‹#›</a:t>
            </a:fld>
            <a:endParaRPr lang="en-US" altLang="zh-CN"/>
          </a:p>
        </p:txBody>
      </p:sp>
    </p:spTree>
    <p:extLst>
      <p:ext uri="{BB962C8B-B14F-4D97-AF65-F5344CB8AC3E}">
        <p14:creationId xmlns:p14="http://schemas.microsoft.com/office/powerpoint/2010/main" val="2035135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4BC9D6CD-8B0C-4674-BB86-8C020E34B1E2}"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F3D460EA-3513-47D3-86CB-3AEA361A1C88}" type="slidenum">
              <a:rPr lang="en-US" altLang="zh-CN"/>
              <a:pPr/>
              <a:t>‹#›</a:t>
            </a:fld>
            <a:endParaRPr lang="en-US" altLang="zh-CN"/>
          </a:p>
        </p:txBody>
      </p:sp>
    </p:spTree>
    <p:extLst>
      <p:ext uri="{BB962C8B-B14F-4D97-AF65-F5344CB8AC3E}">
        <p14:creationId xmlns:p14="http://schemas.microsoft.com/office/powerpoint/2010/main" val="1910867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4A90E23-53A4-4E62-8883-5E9D244E06C2}"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8CCE0AD-DE91-400E-91F4-1A38AF629181}" type="slidenum">
              <a:rPr lang="en-US" altLang="zh-CN"/>
              <a:pPr/>
              <a:t>‹#›</a:t>
            </a:fld>
            <a:endParaRPr lang="en-US" altLang="zh-CN"/>
          </a:p>
        </p:txBody>
      </p:sp>
    </p:spTree>
    <p:extLst>
      <p:ext uri="{BB962C8B-B14F-4D97-AF65-F5344CB8AC3E}">
        <p14:creationId xmlns:p14="http://schemas.microsoft.com/office/powerpoint/2010/main" val="3768075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9E68DBE7-82D1-49D3-AF53-32D69350464D}"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43198A44-42F8-4A5E-93F9-F3799DE729BC}" type="slidenum">
              <a:rPr lang="en-US" altLang="zh-CN"/>
              <a:pPr/>
              <a:t>‹#›</a:t>
            </a:fld>
            <a:endParaRPr lang="en-US" altLang="zh-CN"/>
          </a:p>
        </p:txBody>
      </p:sp>
    </p:spTree>
    <p:extLst>
      <p:ext uri="{BB962C8B-B14F-4D97-AF65-F5344CB8AC3E}">
        <p14:creationId xmlns:p14="http://schemas.microsoft.com/office/powerpoint/2010/main" val="1688618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304650-0482-4090-B46C-0C9590B7061F}"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963C2F6-FAFE-4BE6-8E24-0A64788BE904}" type="slidenum">
              <a:rPr lang="en-US" altLang="zh-CN"/>
              <a:pPr/>
              <a:t>‹#›</a:t>
            </a:fld>
            <a:endParaRPr lang="en-US" altLang="zh-CN"/>
          </a:p>
        </p:txBody>
      </p:sp>
    </p:spTree>
    <p:extLst>
      <p:ext uri="{BB962C8B-B14F-4D97-AF65-F5344CB8AC3E}">
        <p14:creationId xmlns:p14="http://schemas.microsoft.com/office/powerpoint/2010/main" val="3991448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0AAC5B06-86F8-4658-97B6-08B14530724F}"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6BFE88B1-B95A-4E6C-9165-7E5D62661FBF}" type="slidenum">
              <a:rPr lang="en-US" altLang="zh-CN"/>
              <a:pPr/>
              <a:t>‹#›</a:t>
            </a:fld>
            <a:endParaRPr lang="en-US" altLang="zh-CN"/>
          </a:p>
        </p:txBody>
      </p:sp>
    </p:spTree>
    <p:extLst>
      <p:ext uri="{BB962C8B-B14F-4D97-AF65-F5344CB8AC3E}">
        <p14:creationId xmlns:p14="http://schemas.microsoft.com/office/powerpoint/2010/main" val="2037793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30028795-3B70-4D00-B083-A2DACC86D953}" type="datetime1">
              <a:rPr lang="sr-Cyrl-RS" altLang="zh-CN" smtClean="0"/>
              <a:t>30.05.2020.</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75547422-DD3C-4CD1-9B37-340D7681DAEF}" type="slidenum">
              <a:rPr lang="en-US" altLang="zh-CN"/>
              <a:pPr/>
              <a:t>‹#›</a:t>
            </a:fld>
            <a:endParaRPr lang="en-US" altLang="zh-CN"/>
          </a:p>
        </p:txBody>
      </p:sp>
    </p:spTree>
    <p:extLst>
      <p:ext uri="{BB962C8B-B14F-4D97-AF65-F5344CB8AC3E}">
        <p14:creationId xmlns:p14="http://schemas.microsoft.com/office/powerpoint/2010/main" val="3902832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37BEAF62-256B-4AC0-8E6A-365F3ECB1E40}" type="datetime1">
              <a:rPr lang="sr-Cyrl-RS" altLang="zh-CN" smtClean="0"/>
              <a:t>30.05.2020.</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1FA42BFF-366E-4EC9-B18A-FB7B373F66ED}" type="slidenum">
              <a:rPr lang="en-US" altLang="zh-CN"/>
              <a:pPr/>
              <a:t>‹#›</a:t>
            </a:fld>
            <a:endParaRPr lang="en-US" altLang="zh-CN"/>
          </a:p>
        </p:txBody>
      </p:sp>
    </p:spTree>
    <p:extLst>
      <p:ext uri="{BB962C8B-B14F-4D97-AF65-F5344CB8AC3E}">
        <p14:creationId xmlns:p14="http://schemas.microsoft.com/office/powerpoint/2010/main" val="106768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fld id="{99C885F9-3F0C-4384-A2A9-A67D6B17FE03}" type="datetime1">
              <a:rPr lang="sr-Cyrl-RS" smtClean="0"/>
              <a:t>30.05.2020.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sr-Cyrl-BA" smtClean="0"/>
              <a:t>Мр Сања Ђурић, проф.</a:t>
            </a:r>
            <a:endParaRPr lang="en-US"/>
          </a:p>
        </p:txBody>
      </p:sp>
      <p:sp>
        <p:nvSpPr>
          <p:cNvPr id="7" name="Rectangle 6"/>
          <p:cNvSpPr>
            <a:spLocks noGrp="1" noChangeArrowheads="1"/>
          </p:cNvSpPr>
          <p:nvPr>
            <p:ph type="sldNum" sz="quarter" idx="12"/>
          </p:nvPr>
        </p:nvSpPr>
        <p:spPr>
          <a:ln/>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2684898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8E79E0-63B5-4A00-A3A0-8FF3E0201436}" type="datetime1">
              <a:rPr lang="sr-Cyrl-RS" altLang="zh-CN" smtClean="0"/>
              <a:t>30.05.2020.</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7527C94C-5BED-481E-8ACE-3E13CFC771B3}" type="slidenum">
              <a:rPr lang="en-US" altLang="zh-CN"/>
              <a:pPr/>
              <a:t>‹#›</a:t>
            </a:fld>
            <a:endParaRPr lang="en-US" altLang="zh-CN"/>
          </a:p>
        </p:txBody>
      </p:sp>
    </p:spTree>
    <p:extLst>
      <p:ext uri="{BB962C8B-B14F-4D97-AF65-F5344CB8AC3E}">
        <p14:creationId xmlns:p14="http://schemas.microsoft.com/office/powerpoint/2010/main" val="2406230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48A4A8-A314-4E7F-9D9F-AF075D618065}"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A74385AC-6136-49B7-9B53-D7AC3F9DAC1F}" type="slidenum">
              <a:rPr lang="en-US" altLang="zh-CN"/>
              <a:pPr/>
              <a:t>‹#›</a:t>
            </a:fld>
            <a:endParaRPr lang="en-US" altLang="zh-CN"/>
          </a:p>
        </p:txBody>
      </p:sp>
    </p:spTree>
    <p:extLst>
      <p:ext uri="{BB962C8B-B14F-4D97-AF65-F5344CB8AC3E}">
        <p14:creationId xmlns:p14="http://schemas.microsoft.com/office/powerpoint/2010/main" val="34119390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03845C5-E898-46F6-BB71-7DF0B25FCA22}"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792B06A-756B-4C41-B610-93F9954B1E35}" type="slidenum">
              <a:rPr lang="en-US" altLang="zh-CN"/>
              <a:pPr/>
              <a:t>‹#›</a:t>
            </a:fld>
            <a:endParaRPr lang="en-US" altLang="zh-CN"/>
          </a:p>
        </p:txBody>
      </p:sp>
    </p:spTree>
    <p:extLst>
      <p:ext uri="{BB962C8B-B14F-4D97-AF65-F5344CB8AC3E}">
        <p14:creationId xmlns:p14="http://schemas.microsoft.com/office/powerpoint/2010/main" val="1976986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ECA4419-FA04-426E-9279-66C8858ABA6F}"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12BF3B3-184E-4509-810F-D82C178F83EA}" type="slidenum">
              <a:rPr lang="en-US" altLang="zh-CN"/>
              <a:pPr/>
              <a:t>‹#›</a:t>
            </a:fld>
            <a:endParaRPr lang="en-US" altLang="zh-CN"/>
          </a:p>
        </p:txBody>
      </p:sp>
    </p:spTree>
    <p:extLst>
      <p:ext uri="{BB962C8B-B14F-4D97-AF65-F5344CB8AC3E}">
        <p14:creationId xmlns:p14="http://schemas.microsoft.com/office/powerpoint/2010/main" val="2696887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808BD2CE-8E6C-4AE6-B09C-C1E64E4D211C}"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E07FBFC6-20A0-46F5-82C0-5349564C35AB}" type="slidenum">
              <a:rPr lang="en-US" altLang="zh-CN"/>
              <a:pPr/>
              <a:t>‹#›</a:t>
            </a:fld>
            <a:endParaRPr lang="en-US" altLang="zh-CN"/>
          </a:p>
        </p:txBody>
      </p:sp>
    </p:spTree>
    <p:extLst>
      <p:ext uri="{BB962C8B-B14F-4D97-AF65-F5344CB8AC3E}">
        <p14:creationId xmlns:p14="http://schemas.microsoft.com/office/powerpoint/2010/main" val="56344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A83602A5-779F-4274-99ED-ED9EB811F875}"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1548A5E-3344-4EDC-9DEB-1117BA5C61D7}" type="slidenum">
              <a:rPr lang="en-US" altLang="zh-CN"/>
              <a:pPr/>
              <a:t>‹#›</a:t>
            </a:fld>
            <a:endParaRPr lang="en-US" altLang="zh-CN"/>
          </a:p>
        </p:txBody>
      </p:sp>
    </p:spTree>
    <p:extLst>
      <p:ext uri="{BB962C8B-B14F-4D97-AF65-F5344CB8AC3E}">
        <p14:creationId xmlns:p14="http://schemas.microsoft.com/office/powerpoint/2010/main" val="1756388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890A4730-95BC-4210-AE6E-7628B3640762}"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D635EBC-B7BB-4508-B6D4-C6723B56A229}" type="slidenum">
              <a:rPr lang="en-US" altLang="zh-CN"/>
              <a:pPr/>
              <a:t>‹#›</a:t>
            </a:fld>
            <a:endParaRPr lang="en-US" altLang="zh-CN"/>
          </a:p>
        </p:txBody>
      </p:sp>
    </p:spTree>
    <p:extLst>
      <p:ext uri="{BB962C8B-B14F-4D97-AF65-F5344CB8AC3E}">
        <p14:creationId xmlns:p14="http://schemas.microsoft.com/office/powerpoint/2010/main" val="339586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6109A09-39BF-460E-847F-A0D480F43756}"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FEF51FC9-158C-4B61-AD6F-9976C5E64C65}" type="slidenum">
              <a:rPr lang="en-US" altLang="zh-CN"/>
              <a:pPr/>
              <a:t>‹#›</a:t>
            </a:fld>
            <a:endParaRPr lang="en-US" altLang="zh-CN"/>
          </a:p>
        </p:txBody>
      </p:sp>
    </p:spTree>
    <p:extLst>
      <p:ext uri="{BB962C8B-B14F-4D97-AF65-F5344CB8AC3E}">
        <p14:creationId xmlns:p14="http://schemas.microsoft.com/office/powerpoint/2010/main" val="554944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6F35ED61-5AD8-45F7-A0E9-F7E7D7648FA4}"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68C20C8A-7379-43AE-A97A-8EA61DA4CF6B}" type="slidenum">
              <a:rPr lang="en-US" altLang="zh-CN"/>
              <a:pPr/>
              <a:t>‹#›</a:t>
            </a:fld>
            <a:endParaRPr lang="en-US" altLang="zh-CN"/>
          </a:p>
        </p:txBody>
      </p:sp>
    </p:spTree>
    <p:extLst>
      <p:ext uri="{BB962C8B-B14F-4D97-AF65-F5344CB8AC3E}">
        <p14:creationId xmlns:p14="http://schemas.microsoft.com/office/powerpoint/2010/main" val="4156279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76B72EC0-1650-4F5F-94C8-F719D3FA89E3}" type="datetime1">
              <a:rPr lang="sr-Cyrl-RS" altLang="zh-CN" smtClean="0"/>
              <a:t>30.05.2020.</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A1696777-D583-4D98-BA10-396ED0E54BD6}" type="slidenum">
              <a:rPr lang="en-US" altLang="zh-CN"/>
              <a:pPr/>
              <a:t>‹#›</a:t>
            </a:fld>
            <a:endParaRPr lang="en-US" altLang="zh-CN"/>
          </a:p>
        </p:txBody>
      </p:sp>
    </p:spTree>
    <p:extLst>
      <p:ext uri="{BB962C8B-B14F-4D97-AF65-F5344CB8AC3E}">
        <p14:creationId xmlns:p14="http://schemas.microsoft.com/office/powerpoint/2010/main" val="223902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fld id="{5A8B15BA-4B80-4B2C-9B05-BC064886ECB6}" type="datetime1">
              <a:rPr lang="sr-Cyrl-RS" smtClean="0"/>
              <a:t>30.05.2020.</a:t>
            </a:fld>
            <a:endParaRPr lang="en-US"/>
          </a:p>
        </p:txBody>
      </p:sp>
      <p:sp>
        <p:nvSpPr>
          <p:cNvPr id="8" name="Rectangle 5"/>
          <p:cNvSpPr>
            <a:spLocks noGrp="1" noChangeArrowheads="1"/>
          </p:cNvSpPr>
          <p:nvPr>
            <p:ph type="ftr" sz="quarter" idx="11"/>
          </p:nvPr>
        </p:nvSpPr>
        <p:spPr>
          <a:ln/>
        </p:spPr>
        <p:txBody>
          <a:bodyPr/>
          <a:lstStyle>
            <a:lvl1pPr>
              <a:defRPr/>
            </a:lvl1pPr>
          </a:lstStyle>
          <a:p>
            <a:r>
              <a:rPr lang="sr-Cyrl-BA" smtClean="0"/>
              <a:t>Мр Сања Ђурић, проф.</a:t>
            </a:r>
            <a:endParaRPr lang="en-US"/>
          </a:p>
        </p:txBody>
      </p:sp>
      <p:sp>
        <p:nvSpPr>
          <p:cNvPr id="9" name="Rectangle 6"/>
          <p:cNvSpPr>
            <a:spLocks noGrp="1" noChangeArrowheads="1"/>
          </p:cNvSpPr>
          <p:nvPr>
            <p:ph type="sldNum" sz="quarter" idx="12"/>
          </p:nvPr>
        </p:nvSpPr>
        <p:spPr>
          <a:ln/>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2807900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4772FA16-234E-4E04-ACDD-D38C2375816B}" type="datetime1">
              <a:rPr lang="sr-Cyrl-RS" altLang="zh-CN" smtClean="0"/>
              <a:t>30.05.2020.</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A3226139-1562-4333-9A8F-8A6EC3BA4BAF}" type="slidenum">
              <a:rPr lang="en-US" altLang="zh-CN"/>
              <a:pPr/>
              <a:t>‹#›</a:t>
            </a:fld>
            <a:endParaRPr lang="en-US" altLang="zh-CN"/>
          </a:p>
        </p:txBody>
      </p:sp>
    </p:spTree>
    <p:extLst>
      <p:ext uri="{BB962C8B-B14F-4D97-AF65-F5344CB8AC3E}">
        <p14:creationId xmlns:p14="http://schemas.microsoft.com/office/powerpoint/2010/main" val="47192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EBDC25-03D5-4050-B985-4D83883ED303}" type="datetime1">
              <a:rPr lang="sr-Cyrl-RS" altLang="zh-CN" smtClean="0"/>
              <a:t>30.05.2020.</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7FDC8528-4C1A-47C7-A595-3F096460E8BD}" type="slidenum">
              <a:rPr lang="en-US" altLang="zh-CN"/>
              <a:pPr/>
              <a:t>‹#›</a:t>
            </a:fld>
            <a:endParaRPr lang="en-US" altLang="zh-CN"/>
          </a:p>
        </p:txBody>
      </p:sp>
    </p:spTree>
    <p:extLst>
      <p:ext uri="{BB962C8B-B14F-4D97-AF65-F5344CB8AC3E}">
        <p14:creationId xmlns:p14="http://schemas.microsoft.com/office/powerpoint/2010/main" val="607153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A5D950-D261-459A-83D0-D12414A73220}"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85EEB123-C657-419D-ACFD-8BE21AB9D167}" type="slidenum">
              <a:rPr lang="en-US" altLang="zh-CN"/>
              <a:pPr/>
              <a:t>‹#›</a:t>
            </a:fld>
            <a:endParaRPr lang="en-US" altLang="zh-CN"/>
          </a:p>
        </p:txBody>
      </p:sp>
    </p:spTree>
    <p:extLst>
      <p:ext uri="{BB962C8B-B14F-4D97-AF65-F5344CB8AC3E}">
        <p14:creationId xmlns:p14="http://schemas.microsoft.com/office/powerpoint/2010/main" val="17287627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9B40A5-5C8F-4006-994B-FFAC7714F292}"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8217769F-8ABC-4411-AC35-0D91D1C4717F}" type="slidenum">
              <a:rPr lang="en-US" altLang="zh-CN"/>
              <a:pPr/>
              <a:t>‹#›</a:t>
            </a:fld>
            <a:endParaRPr lang="en-US" altLang="zh-CN"/>
          </a:p>
        </p:txBody>
      </p:sp>
    </p:spTree>
    <p:extLst>
      <p:ext uri="{BB962C8B-B14F-4D97-AF65-F5344CB8AC3E}">
        <p14:creationId xmlns:p14="http://schemas.microsoft.com/office/powerpoint/2010/main" val="138788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4AD3E4E7-1236-45A7-8A13-AFFC53F16343}"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13CA76E-BD96-46D8-866E-4B27521FD4ED}" type="slidenum">
              <a:rPr lang="en-US" altLang="zh-CN"/>
              <a:pPr/>
              <a:t>‹#›</a:t>
            </a:fld>
            <a:endParaRPr lang="en-US" altLang="zh-CN"/>
          </a:p>
        </p:txBody>
      </p:sp>
    </p:spTree>
    <p:extLst>
      <p:ext uri="{BB962C8B-B14F-4D97-AF65-F5344CB8AC3E}">
        <p14:creationId xmlns:p14="http://schemas.microsoft.com/office/powerpoint/2010/main" val="3047983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E2DD6AAF-D0E6-4DC7-9115-2D29E04A0448}"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40FD144-D2B2-46E9-BC4C-CF76FA5601C2}" type="slidenum">
              <a:rPr lang="en-US" altLang="zh-CN"/>
              <a:pPr/>
              <a:t>‹#›</a:t>
            </a:fld>
            <a:endParaRPr lang="en-US" altLang="zh-CN"/>
          </a:p>
        </p:txBody>
      </p:sp>
    </p:spTree>
    <p:extLst>
      <p:ext uri="{BB962C8B-B14F-4D97-AF65-F5344CB8AC3E}">
        <p14:creationId xmlns:p14="http://schemas.microsoft.com/office/powerpoint/2010/main" val="1571368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0E56ECA3-DA5E-413C-965D-EA9D5143B037}"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9D7214C-CFE0-4F85-9DE6-5532D5721B38}" type="slidenum">
              <a:rPr lang="en-US" altLang="zh-CN"/>
              <a:pPr/>
              <a:t>‹#›</a:t>
            </a:fld>
            <a:endParaRPr lang="en-US" altLang="zh-CN"/>
          </a:p>
        </p:txBody>
      </p:sp>
    </p:spTree>
    <p:extLst>
      <p:ext uri="{BB962C8B-B14F-4D97-AF65-F5344CB8AC3E}">
        <p14:creationId xmlns:p14="http://schemas.microsoft.com/office/powerpoint/2010/main" val="24328223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AC6329D-FA60-4E7A-924A-058FF0AB41CE}"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326E68C4-4531-4B61-9886-1A0F1C60627B}" type="slidenum">
              <a:rPr lang="en-US" altLang="zh-CN"/>
              <a:pPr/>
              <a:t>‹#›</a:t>
            </a:fld>
            <a:endParaRPr lang="en-US" altLang="zh-CN"/>
          </a:p>
        </p:txBody>
      </p:sp>
    </p:spTree>
    <p:extLst>
      <p:ext uri="{BB962C8B-B14F-4D97-AF65-F5344CB8AC3E}">
        <p14:creationId xmlns:p14="http://schemas.microsoft.com/office/powerpoint/2010/main" val="41860863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034B6C3-5F95-4FB0-9FD0-EB1002BD5B7C}"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4A880E67-30AC-4B63-AC0B-B0D9EA8B8930}" type="slidenum">
              <a:rPr lang="en-US" altLang="zh-CN"/>
              <a:pPr/>
              <a:t>‹#›</a:t>
            </a:fld>
            <a:endParaRPr lang="en-US" altLang="zh-CN"/>
          </a:p>
        </p:txBody>
      </p:sp>
    </p:spTree>
    <p:extLst>
      <p:ext uri="{BB962C8B-B14F-4D97-AF65-F5344CB8AC3E}">
        <p14:creationId xmlns:p14="http://schemas.microsoft.com/office/powerpoint/2010/main" val="494451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E531FFC9-58D5-451E-BA7B-F1809FB47B66}"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F6BDA177-2BFB-4E5A-A15D-E81011BDC73D}" type="slidenum">
              <a:rPr lang="en-US" altLang="zh-CN"/>
              <a:pPr/>
              <a:t>‹#›</a:t>
            </a:fld>
            <a:endParaRPr lang="en-US" altLang="zh-CN"/>
          </a:p>
        </p:txBody>
      </p:sp>
    </p:spTree>
    <p:extLst>
      <p:ext uri="{BB962C8B-B14F-4D97-AF65-F5344CB8AC3E}">
        <p14:creationId xmlns:p14="http://schemas.microsoft.com/office/powerpoint/2010/main" val="407433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fld id="{9C0A110F-4DEA-4533-BC2C-D56D85D9AE5D}" type="datetime1">
              <a:rPr lang="sr-Cyrl-RS" smtClean="0"/>
              <a:t>30.05.2020.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sr-Cyrl-BA" smtClean="0"/>
              <a:t>Мр Сања Ђурић, проф.</a:t>
            </a:r>
            <a:endParaRPr lang="en-US"/>
          </a:p>
        </p:txBody>
      </p:sp>
      <p:sp>
        <p:nvSpPr>
          <p:cNvPr id="5" name="Rectangle 6"/>
          <p:cNvSpPr>
            <a:spLocks noGrp="1" noChangeArrowheads="1"/>
          </p:cNvSpPr>
          <p:nvPr>
            <p:ph type="sldNum" sz="quarter" idx="12"/>
          </p:nvPr>
        </p:nvSpPr>
        <p:spPr>
          <a:ln/>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1683931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E26DCE0E-E1B0-4E4F-95E0-80E75CDDF7C1}" type="datetime1">
              <a:rPr lang="sr-Cyrl-RS" altLang="zh-CN" smtClean="0"/>
              <a:t>30.05.2020.</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EEC7489A-CDDE-45BF-8748-0F418992D054}" type="slidenum">
              <a:rPr lang="en-US" altLang="zh-CN"/>
              <a:pPr/>
              <a:t>‹#›</a:t>
            </a:fld>
            <a:endParaRPr lang="en-US" altLang="zh-CN"/>
          </a:p>
        </p:txBody>
      </p:sp>
    </p:spTree>
    <p:extLst>
      <p:ext uri="{BB962C8B-B14F-4D97-AF65-F5344CB8AC3E}">
        <p14:creationId xmlns:p14="http://schemas.microsoft.com/office/powerpoint/2010/main" val="3208684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43DD7004-FDF2-4CA6-9A71-BAE849BC91FD}" type="datetime1">
              <a:rPr lang="sr-Cyrl-RS" altLang="zh-CN" smtClean="0"/>
              <a:t>30.05.2020.</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1D5159B9-8665-49D7-A652-AEE02518FAB9}" type="slidenum">
              <a:rPr lang="en-US" altLang="zh-CN"/>
              <a:pPr/>
              <a:t>‹#›</a:t>
            </a:fld>
            <a:endParaRPr lang="en-US" altLang="zh-CN"/>
          </a:p>
        </p:txBody>
      </p:sp>
    </p:spTree>
    <p:extLst>
      <p:ext uri="{BB962C8B-B14F-4D97-AF65-F5344CB8AC3E}">
        <p14:creationId xmlns:p14="http://schemas.microsoft.com/office/powerpoint/2010/main" val="3699400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C2AEA0-E97E-4D33-B074-0FC39B6A147D}" type="datetime1">
              <a:rPr lang="sr-Cyrl-RS" altLang="zh-CN" smtClean="0"/>
              <a:t>30.05.2020.</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E6D36861-966F-47B0-A586-6AF5D3B17E04}" type="slidenum">
              <a:rPr lang="en-US" altLang="zh-CN"/>
              <a:pPr/>
              <a:t>‹#›</a:t>
            </a:fld>
            <a:endParaRPr lang="en-US" altLang="zh-CN"/>
          </a:p>
        </p:txBody>
      </p:sp>
    </p:spTree>
    <p:extLst>
      <p:ext uri="{BB962C8B-B14F-4D97-AF65-F5344CB8AC3E}">
        <p14:creationId xmlns:p14="http://schemas.microsoft.com/office/powerpoint/2010/main" val="34705247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570F35C-1BAF-47D2-99A0-C4FA5BB0FC92}"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8368505E-45C9-480B-B06E-C213E0CFC803}" type="slidenum">
              <a:rPr lang="en-US" altLang="zh-CN"/>
              <a:pPr/>
              <a:t>‹#›</a:t>
            </a:fld>
            <a:endParaRPr lang="en-US" altLang="zh-CN"/>
          </a:p>
        </p:txBody>
      </p:sp>
    </p:spTree>
    <p:extLst>
      <p:ext uri="{BB962C8B-B14F-4D97-AF65-F5344CB8AC3E}">
        <p14:creationId xmlns:p14="http://schemas.microsoft.com/office/powerpoint/2010/main" val="1087440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FD82AF6-D589-4592-8423-CB4FAD2D63B9}"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84ED6784-F51C-4C3C-ABCA-A75014D41892}" type="slidenum">
              <a:rPr lang="en-US" altLang="zh-CN"/>
              <a:pPr/>
              <a:t>‹#›</a:t>
            </a:fld>
            <a:endParaRPr lang="en-US" altLang="zh-CN"/>
          </a:p>
        </p:txBody>
      </p:sp>
    </p:spTree>
    <p:extLst>
      <p:ext uri="{BB962C8B-B14F-4D97-AF65-F5344CB8AC3E}">
        <p14:creationId xmlns:p14="http://schemas.microsoft.com/office/powerpoint/2010/main" val="32698693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D35EE38E-D36E-4D70-B3D0-F78C198DA88E}"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7EE8B01-38E7-40D2-AC4D-E261690A1533}" type="slidenum">
              <a:rPr lang="en-US" altLang="zh-CN"/>
              <a:pPr/>
              <a:t>‹#›</a:t>
            </a:fld>
            <a:endParaRPr lang="en-US" altLang="zh-CN"/>
          </a:p>
        </p:txBody>
      </p:sp>
    </p:spTree>
    <p:extLst>
      <p:ext uri="{BB962C8B-B14F-4D97-AF65-F5344CB8AC3E}">
        <p14:creationId xmlns:p14="http://schemas.microsoft.com/office/powerpoint/2010/main" val="17559580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2C3B6F24-6587-46F7-8338-F4E7876B0EFD}"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F27C3B7C-EBD8-4D44-8262-CEE1F941B2BB}" type="slidenum">
              <a:rPr lang="en-US" altLang="zh-CN"/>
              <a:pPr/>
              <a:t>‹#›</a:t>
            </a:fld>
            <a:endParaRPr lang="en-US" altLang="zh-CN"/>
          </a:p>
        </p:txBody>
      </p:sp>
    </p:spTree>
    <p:extLst>
      <p:ext uri="{BB962C8B-B14F-4D97-AF65-F5344CB8AC3E}">
        <p14:creationId xmlns:p14="http://schemas.microsoft.com/office/powerpoint/2010/main" val="15142685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53C726AF-5EB8-43D7-AF76-801A4A0D6F1A}"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995756B-2D78-4203-9020-CA3EACCFB12C}" type="slidenum">
              <a:rPr lang="en-US" altLang="zh-CN"/>
              <a:pPr/>
              <a:t>‹#›</a:t>
            </a:fld>
            <a:endParaRPr lang="en-US" altLang="zh-CN"/>
          </a:p>
        </p:txBody>
      </p:sp>
    </p:spTree>
    <p:extLst>
      <p:ext uri="{BB962C8B-B14F-4D97-AF65-F5344CB8AC3E}">
        <p14:creationId xmlns:p14="http://schemas.microsoft.com/office/powerpoint/2010/main" val="2884612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CE79DB1A-5CE1-4C22-84DD-B1FED348A9DA}"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8F47B84-6667-4218-BC34-703451BDA86B}" type="slidenum">
              <a:rPr lang="en-US" altLang="zh-CN"/>
              <a:pPr/>
              <a:t>‹#›</a:t>
            </a:fld>
            <a:endParaRPr lang="en-US" altLang="zh-CN"/>
          </a:p>
        </p:txBody>
      </p:sp>
    </p:spTree>
    <p:extLst>
      <p:ext uri="{BB962C8B-B14F-4D97-AF65-F5344CB8AC3E}">
        <p14:creationId xmlns:p14="http://schemas.microsoft.com/office/powerpoint/2010/main" val="6716546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129F96-7897-40B7-8739-11668C53CA34}"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6EAE313-8420-47C4-8976-5D6FA7D987C6}" type="slidenum">
              <a:rPr lang="en-US" altLang="zh-CN"/>
              <a:pPr/>
              <a:t>‹#›</a:t>
            </a:fld>
            <a:endParaRPr lang="en-US" altLang="zh-CN"/>
          </a:p>
        </p:txBody>
      </p:sp>
    </p:spTree>
    <p:extLst>
      <p:ext uri="{BB962C8B-B14F-4D97-AF65-F5344CB8AC3E}">
        <p14:creationId xmlns:p14="http://schemas.microsoft.com/office/powerpoint/2010/main" val="356700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575B6C9-3731-4079-BE53-B1197C3B8919}" type="datetime1">
              <a:rPr lang="sr-Cyrl-RS" smtClean="0"/>
              <a:t>30.05.2020.</a:t>
            </a:fld>
            <a:endParaRPr lang="en-US"/>
          </a:p>
        </p:txBody>
      </p:sp>
      <p:sp>
        <p:nvSpPr>
          <p:cNvPr id="3" name="Rectangle 5"/>
          <p:cNvSpPr>
            <a:spLocks noGrp="1" noChangeArrowheads="1"/>
          </p:cNvSpPr>
          <p:nvPr>
            <p:ph type="ftr" sz="quarter" idx="11"/>
          </p:nvPr>
        </p:nvSpPr>
        <p:spPr>
          <a:ln/>
        </p:spPr>
        <p:txBody>
          <a:bodyPr/>
          <a:lstStyle>
            <a:lvl1pPr>
              <a:defRPr/>
            </a:lvl1pPr>
          </a:lstStyle>
          <a:p>
            <a:r>
              <a:rPr lang="sr-Cyrl-BA" smtClean="0"/>
              <a:t>Мр Сања Ђурић, проф.</a:t>
            </a:r>
            <a:endParaRPr lang="en-US"/>
          </a:p>
        </p:txBody>
      </p:sp>
      <p:sp>
        <p:nvSpPr>
          <p:cNvPr id="4" name="Rectangle 6"/>
          <p:cNvSpPr>
            <a:spLocks noGrp="1" noChangeArrowheads="1"/>
          </p:cNvSpPr>
          <p:nvPr>
            <p:ph type="sldNum" sz="quarter" idx="12"/>
          </p:nvPr>
        </p:nvSpPr>
        <p:spPr>
          <a:ln/>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20493620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E5F4B9AB-4582-4AF6-9EB1-F37BFBB402EB}"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321E02B2-0CD7-448A-8022-91BFCDC665C1}" type="slidenum">
              <a:rPr lang="en-US" altLang="zh-CN"/>
              <a:pPr/>
              <a:t>‹#›</a:t>
            </a:fld>
            <a:endParaRPr lang="en-US" altLang="zh-CN"/>
          </a:p>
        </p:txBody>
      </p:sp>
    </p:spTree>
    <p:extLst>
      <p:ext uri="{BB962C8B-B14F-4D97-AF65-F5344CB8AC3E}">
        <p14:creationId xmlns:p14="http://schemas.microsoft.com/office/powerpoint/2010/main" val="35693414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8B0A9469-967B-409A-A176-8A94A166A479}" type="datetime1">
              <a:rPr lang="sr-Cyrl-RS" altLang="zh-CN" smtClean="0"/>
              <a:t>30.05.2020.</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8AA5EB31-DFC3-4008-AAB0-F18B24173871}" type="slidenum">
              <a:rPr lang="en-US" altLang="zh-CN"/>
              <a:pPr/>
              <a:t>‹#›</a:t>
            </a:fld>
            <a:endParaRPr lang="en-US" altLang="zh-CN"/>
          </a:p>
        </p:txBody>
      </p:sp>
    </p:spTree>
    <p:extLst>
      <p:ext uri="{BB962C8B-B14F-4D97-AF65-F5344CB8AC3E}">
        <p14:creationId xmlns:p14="http://schemas.microsoft.com/office/powerpoint/2010/main" val="38375179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FC9F16E7-8B29-4D2B-9F17-01BD6073F666}" type="datetime1">
              <a:rPr lang="sr-Cyrl-RS" altLang="zh-CN" smtClean="0"/>
              <a:t>30.05.2020.</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6448EEB5-68FA-4F3C-9444-3FC294439DDF}" type="slidenum">
              <a:rPr lang="en-US" altLang="zh-CN"/>
              <a:pPr/>
              <a:t>‹#›</a:t>
            </a:fld>
            <a:endParaRPr lang="en-US" altLang="zh-CN"/>
          </a:p>
        </p:txBody>
      </p:sp>
    </p:spTree>
    <p:extLst>
      <p:ext uri="{BB962C8B-B14F-4D97-AF65-F5344CB8AC3E}">
        <p14:creationId xmlns:p14="http://schemas.microsoft.com/office/powerpoint/2010/main" val="15102116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76BCE70-6EC4-49FB-8119-ED7B63398956}" type="datetime1">
              <a:rPr lang="sr-Cyrl-RS" altLang="zh-CN" smtClean="0"/>
              <a:t>30.05.2020.</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57260FF2-8BDC-40CD-992A-8B74F13E28BC}" type="slidenum">
              <a:rPr lang="en-US" altLang="zh-CN"/>
              <a:pPr/>
              <a:t>‹#›</a:t>
            </a:fld>
            <a:endParaRPr lang="en-US" altLang="zh-CN"/>
          </a:p>
        </p:txBody>
      </p:sp>
    </p:spTree>
    <p:extLst>
      <p:ext uri="{BB962C8B-B14F-4D97-AF65-F5344CB8AC3E}">
        <p14:creationId xmlns:p14="http://schemas.microsoft.com/office/powerpoint/2010/main" val="1834384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1CC4DC-17F3-4E86-B281-517433381847}"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31C4D3A8-4803-4715-A326-0FB0E10CA8FE}" type="slidenum">
              <a:rPr lang="en-US" altLang="zh-CN"/>
              <a:pPr/>
              <a:t>‹#›</a:t>
            </a:fld>
            <a:endParaRPr lang="en-US" altLang="zh-CN"/>
          </a:p>
        </p:txBody>
      </p:sp>
    </p:spTree>
    <p:extLst>
      <p:ext uri="{BB962C8B-B14F-4D97-AF65-F5344CB8AC3E}">
        <p14:creationId xmlns:p14="http://schemas.microsoft.com/office/powerpoint/2010/main" val="33613247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0790526-803D-4312-9C11-979A2BA333D5}"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41569519-CF56-4571-9366-9C5B39562965}" type="slidenum">
              <a:rPr lang="en-US" altLang="zh-CN"/>
              <a:pPr/>
              <a:t>‹#›</a:t>
            </a:fld>
            <a:endParaRPr lang="en-US" altLang="zh-CN"/>
          </a:p>
        </p:txBody>
      </p:sp>
    </p:spTree>
    <p:extLst>
      <p:ext uri="{BB962C8B-B14F-4D97-AF65-F5344CB8AC3E}">
        <p14:creationId xmlns:p14="http://schemas.microsoft.com/office/powerpoint/2010/main" val="592435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F6803FE3-1644-4F14-AA34-EC7779B709C3}"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CB88412-2F4E-4F1A-B54E-AE152EC32E9F}" type="slidenum">
              <a:rPr lang="en-US" altLang="zh-CN"/>
              <a:pPr/>
              <a:t>‹#›</a:t>
            </a:fld>
            <a:endParaRPr lang="en-US" altLang="zh-CN"/>
          </a:p>
        </p:txBody>
      </p:sp>
    </p:spTree>
    <p:extLst>
      <p:ext uri="{BB962C8B-B14F-4D97-AF65-F5344CB8AC3E}">
        <p14:creationId xmlns:p14="http://schemas.microsoft.com/office/powerpoint/2010/main" val="35224492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8FBE10C-3317-4508-9CFE-277062D22B6D}"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B9452FF-4780-4851-B823-6F86BF74AF1A}" type="slidenum">
              <a:rPr lang="en-US" altLang="zh-CN"/>
              <a:pPr/>
              <a:t>‹#›</a:t>
            </a:fld>
            <a:endParaRPr lang="en-US" altLang="zh-CN"/>
          </a:p>
        </p:txBody>
      </p:sp>
    </p:spTree>
    <p:extLst>
      <p:ext uri="{BB962C8B-B14F-4D97-AF65-F5344CB8AC3E}">
        <p14:creationId xmlns:p14="http://schemas.microsoft.com/office/powerpoint/2010/main" val="1000638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3F8131F6-E725-427F-A264-533B99C3BF69}"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961A6DC-AFBD-464D-8DAA-C9C8DF588768}" type="slidenum">
              <a:rPr lang="en-US" altLang="zh-CN"/>
              <a:pPr/>
              <a:t>‹#›</a:t>
            </a:fld>
            <a:endParaRPr lang="en-US" altLang="zh-CN"/>
          </a:p>
        </p:txBody>
      </p:sp>
    </p:spTree>
    <p:extLst>
      <p:ext uri="{BB962C8B-B14F-4D97-AF65-F5344CB8AC3E}">
        <p14:creationId xmlns:p14="http://schemas.microsoft.com/office/powerpoint/2010/main" val="30238202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9C569783-813E-4337-B170-7A52474302E6}"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D301485-0195-4D06-9FCA-5D03D373A9A2}" type="slidenum">
              <a:rPr lang="en-US" altLang="zh-CN"/>
              <a:pPr/>
              <a:t>‹#›</a:t>
            </a:fld>
            <a:endParaRPr lang="en-US" altLang="zh-CN"/>
          </a:p>
        </p:txBody>
      </p:sp>
    </p:spTree>
    <p:extLst>
      <p:ext uri="{BB962C8B-B14F-4D97-AF65-F5344CB8AC3E}">
        <p14:creationId xmlns:p14="http://schemas.microsoft.com/office/powerpoint/2010/main" val="319266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DCB73C-47DD-4DE6-907C-1BF977DC8E2C}" type="datetime1">
              <a:rPr lang="sr-Cyrl-RS" smtClean="0"/>
              <a:t>30.05.2020.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sr-Cyrl-BA" smtClean="0"/>
              <a:t>Мр Сања Ђурић, проф.</a:t>
            </a:r>
            <a:endParaRPr lang="en-US"/>
          </a:p>
        </p:txBody>
      </p:sp>
      <p:sp>
        <p:nvSpPr>
          <p:cNvPr id="7" name="Rectangle 6"/>
          <p:cNvSpPr>
            <a:spLocks noGrp="1" noChangeArrowheads="1"/>
          </p:cNvSpPr>
          <p:nvPr>
            <p:ph type="sldNum" sz="quarter" idx="12"/>
          </p:nvPr>
        </p:nvSpPr>
        <p:spPr>
          <a:ln/>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631593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75CD452-6698-49E6-9AEB-20364EA4BFEB}"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3861FDBF-9BA2-4CDB-A567-7605B24154BD}" type="slidenum">
              <a:rPr lang="en-US" altLang="zh-CN"/>
              <a:pPr/>
              <a:t>‹#›</a:t>
            </a:fld>
            <a:endParaRPr lang="en-US" altLang="zh-CN"/>
          </a:p>
        </p:txBody>
      </p:sp>
    </p:spTree>
    <p:extLst>
      <p:ext uri="{BB962C8B-B14F-4D97-AF65-F5344CB8AC3E}">
        <p14:creationId xmlns:p14="http://schemas.microsoft.com/office/powerpoint/2010/main" val="37289244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C9CA4390-D5F0-4DCA-8CD5-283CB067A233}"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D262BBE0-7F20-4C71-95BB-C7EC96D88EDF}" type="slidenum">
              <a:rPr lang="en-US" altLang="zh-CN"/>
              <a:pPr/>
              <a:t>‹#›</a:t>
            </a:fld>
            <a:endParaRPr lang="en-US" altLang="zh-CN"/>
          </a:p>
        </p:txBody>
      </p:sp>
    </p:spTree>
    <p:extLst>
      <p:ext uri="{BB962C8B-B14F-4D97-AF65-F5344CB8AC3E}">
        <p14:creationId xmlns:p14="http://schemas.microsoft.com/office/powerpoint/2010/main" val="13027569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3852F3FA-2131-465C-B86E-8084AA4C2023}" type="datetime1">
              <a:rPr lang="sr-Cyrl-RS" altLang="zh-CN" smtClean="0"/>
              <a:t>30.05.2020.</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98F0DF64-2B8E-4B58-97FA-9DB164151EFB}" type="slidenum">
              <a:rPr lang="en-US" altLang="zh-CN"/>
              <a:pPr/>
              <a:t>‹#›</a:t>
            </a:fld>
            <a:endParaRPr lang="en-US" altLang="zh-CN"/>
          </a:p>
        </p:txBody>
      </p:sp>
    </p:spTree>
    <p:extLst>
      <p:ext uri="{BB962C8B-B14F-4D97-AF65-F5344CB8AC3E}">
        <p14:creationId xmlns:p14="http://schemas.microsoft.com/office/powerpoint/2010/main" val="343185649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C4788639-B500-463A-9A7B-8DE15097481A}" type="datetime1">
              <a:rPr lang="sr-Cyrl-RS" altLang="zh-CN" smtClean="0"/>
              <a:t>30.05.2020.</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9EEE52D9-9C07-4515-85B9-8209D32529BE}" type="slidenum">
              <a:rPr lang="en-US" altLang="zh-CN"/>
              <a:pPr/>
              <a:t>‹#›</a:t>
            </a:fld>
            <a:endParaRPr lang="en-US" altLang="zh-CN"/>
          </a:p>
        </p:txBody>
      </p:sp>
    </p:spTree>
    <p:extLst>
      <p:ext uri="{BB962C8B-B14F-4D97-AF65-F5344CB8AC3E}">
        <p14:creationId xmlns:p14="http://schemas.microsoft.com/office/powerpoint/2010/main" val="31441431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E7ACE51-E3B0-4727-8BA2-1A6E993FD57F}" type="datetime1">
              <a:rPr lang="sr-Cyrl-RS" altLang="zh-CN" smtClean="0"/>
              <a:t>30.05.2020.</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F57B24EF-31C2-48DD-8C23-E5DBBD0429CD}" type="slidenum">
              <a:rPr lang="en-US" altLang="zh-CN"/>
              <a:pPr/>
              <a:t>‹#›</a:t>
            </a:fld>
            <a:endParaRPr lang="en-US" altLang="zh-CN"/>
          </a:p>
        </p:txBody>
      </p:sp>
    </p:spTree>
    <p:extLst>
      <p:ext uri="{BB962C8B-B14F-4D97-AF65-F5344CB8AC3E}">
        <p14:creationId xmlns:p14="http://schemas.microsoft.com/office/powerpoint/2010/main" val="392467979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8D025B-2968-4B55-BA5A-E3F318F9A41C}"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C8A823A-EF49-42D3-AC35-0E1DEA19728C}" type="slidenum">
              <a:rPr lang="en-US" altLang="zh-CN"/>
              <a:pPr/>
              <a:t>‹#›</a:t>
            </a:fld>
            <a:endParaRPr lang="en-US" altLang="zh-CN"/>
          </a:p>
        </p:txBody>
      </p:sp>
    </p:spTree>
    <p:extLst>
      <p:ext uri="{BB962C8B-B14F-4D97-AF65-F5344CB8AC3E}">
        <p14:creationId xmlns:p14="http://schemas.microsoft.com/office/powerpoint/2010/main" val="2124340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6A3EC50-080D-4537-BEA5-9A84C75E4743}" type="datetime1">
              <a:rPr lang="sr-Cyrl-RS" altLang="zh-CN" smtClean="0"/>
              <a:t>30.05.2020.</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40F7678C-E417-4398-A5C8-A44F66F9216E}" type="slidenum">
              <a:rPr lang="en-US" altLang="zh-CN"/>
              <a:pPr/>
              <a:t>‹#›</a:t>
            </a:fld>
            <a:endParaRPr lang="en-US" altLang="zh-CN"/>
          </a:p>
        </p:txBody>
      </p:sp>
    </p:spTree>
    <p:extLst>
      <p:ext uri="{BB962C8B-B14F-4D97-AF65-F5344CB8AC3E}">
        <p14:creationId xmlns:p14="http://schemas.microsoft.com/office/powerpoint/2010/main" val="1297695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B14227C0-09BE-4691-BB08-47737FCD22F7}"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B5C867A-12B3-41AE-9D51-016728E3A3C0}" type="slidenum">
              <a:rPr lang="en-US" altLang="zh-CN"/>
              <a:pPr/>
              <a:t>‹#›</a:t>
            </a:fld>
            <a:endParaRPr lang="en-US" altLang="zh-CN"/>
          </a:p>
        </p:txBody>
      </p:sp>
    </p:spTree>
    <p:extLst>
      <p:ext uri="{BB962C8B-B14F-4D97-AF65-F5344CB8AC3E}">
        <p14:creationId xmlns:p14="http://schemas.microsoft.com/office/powerpoint/2010/main" val="14429688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FC59ED4E-1A7C-415B-BD58-5F55C8F98B6A}" type="datetime1">
              <a:rPr lang="sr-Cyrl-RS" altLang="zh-CN" smtClean="0"/>
              <a:t>30.05.2020.</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sr-Cyrl-BA" altLang="zh-CN" smtClean="0"/>
              <a:t>Мр Сања Ђурић, проф.</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EEF9ADC-0688-4479-A59E-28F5B51F86E6}" type="slidenum">
              <a:rPr lang="en-US" altLang="zh-CN"/>
              <a:pPr/>
              <a:t>‹#›</a:t>
            </a:fld>
            <a:endParaRPr lang="en-US" altLang="zh-CN"/>
          </a:p>
        </p:txBody>
      </p:sp>
    </p:spTree>
    <p:extLst>
      <p:ext uri="{BB962C8B-B14F-4D97-AF65-F5344CB8AC3E}">
        <p14:creationId xmlns:p14="http://schemas.microsoft.com/office/powerpoint/2010/main" val="282190802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Дата 3"/>
          <p:cNvSpPr>
            <a:spLocks noGrp="1"/>
          </p:cNvSpPr>
          <p:nvPr>
            <p:ph type="dt" sz="half" idx="10"/>
          </p:nvPr>
        </p:nvSpPr>
        <p:spPr/>
        <p:txBody>
          <a:bodyPr/>
          <a:lstStyle>
            <a:lvl1pPr>
              <a:defRPr/>
            </a:lvl1pPr>
          </a:lstStyle>
          <a:p>
            <a:fld id="{BABF3679-3B7B-4579-997E-7A3F6472013D}" type="datetime1">
              <a:rPr lang="sr-Cyrl-RS" smtClean="0"/>
              <a:t>30.05.2020.</a:t>
            </a:fld>
            <a:endParaRPr lang="en-US"/>
          </a:p>
        </p:txBody>
      </p:sp>
      <p:sp>
        <p:nvSpPr>
          <p:cNvPr id="5" name="Нижний колонтитул 4"/>
          <p:cNvSpPr>
            <a:spLocks noGrp="1"/>
          </p:cNvSpPr>
          <p:nvPr>
            <p:ph type="ftr" sz="quarter" idx="11"/>
          </p:nvPr>
        </p:nvSpPr>
        <p:spPr/>
        <p:txBody>
          <a:bodyPr/>
          <a:lstStyle>
            <a:lvl1pPr>
              <a:defRPr/>
            </a:lvl1pPr>
          </a:lstStyle>
          <a:p>
            <a:r>
              <a:rPr lang="sr-Cyrl-BA" smtClean="0"/>
              <a:t>Мр Сања Ђурић, проф.</a:t>
            </a:r>
            <a:endParaRPr lang="en-US"/>
          </a:p>
        </p:txBody>
      </p:sp>
      <p:sp>
        <p:nvSpPr>
          <p:cNvPr id="6" name="Номер слайда 5"/>
          <p:cNvSpPr>
            <a:spLocks noGrp="1"/>
          </p:cNvSpPr>
          <p:nvPr>
            <p:ph type="sldNum" sz="quarter" idx="12"/>
          </p:nvPr>
        </p:nvSpPr>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3909010554"/>
      </p:ext>
    </p:extLst>
  </p:cSld>
  <p:clrMapOvr>
    <a:masterClrMapping/>
  </p:clrMapOvr>
  <p:timing>
    <p:tnLst>
      <p:par>
        <p:cTn id="1" dur="indefinite" restart="never" nodeType="tmRoot"/>
      </p:par>
    </p:tnLst>
  </p:timing>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5D6BE90-D1D8-412F-89CF-CC3E02D60B03}" type="datetime1">
              <a:rPr lang="sr-Cyrl-RS" smtClean="0"/>
              <a:t>30.05.2020.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sr-Cyrl-BA" smtClean="0"/>
              <a:t>Мр Сања Ђурић, проф.</a:t>
            </a:r>
            <a:endParaRPr lang="en-US"/>
          </a:p>
        </p:txBody>
      </p:sp>
      <p:sp>
        <p:nvSpPr>
          <p:cNvPr id="7" name="Rectangle 6"/>
          <p:cNvSpPr>
            <a:spLocks noGrp="1" noChangeArrowheads="1"/>
          </p:cNvSpPr>
          <p:nvPr>
            <p:ph type="sldNum" sz="quarter" idx="12"/>
          </p:nvPr>
        </p:nvSpPr>
        <p:spPr>
          <a:ln/>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42423999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Содержимое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Дата 3"/>
          <p:cNvSpPr>
            <a:spLocks noGrp="1"/>
          </p:cNvSpPr>
          <p:nvPr>
            <p:ph type="dt" sz="half" idx="10"/>
          </p:nvPr>
        </p:nvSpPr>
        <p:spPr/>
        <p:txBody>
          <a:bodyPr/>
          <a:lstStyle>
            <a:lvl1pPr>
              <a:defRPr/>
            </a:lvl1pPr>
          </a:lstStyle>
          <a:p>
            <a:fld id="{BABF3679-3B7B-4579-997E-7A3F6472013D}" type="datetime1">
              <a:rPr lang="sr-Cyrl-RS" smtClean="0"/>
              <a:t>30.05.2020.</a:t>
            </a:fld>
            <a:endParaRPr lang="en-US"/>
          </a:p>
        </p:txBody>
      </p:sp>
      <p:sp>
        <p:nvSpPr>
          <p:cNvPr id="5" name="Нижний колонтитул 4"/>
          <p:cNvSpPr>
            <a:spLocks noGrp="1"/>
          </p:cNvSpPr>
          <p:nvPr>
            <p:ph type="ftr" sz="quarter" idx="11"/>
          </p:nvPr>
        </p:nvSpPr>
        <p:spPr/>
        <p:txBody>
          <a:bodyPr/>
          <a:lstStyle>
            <a:lvl1pPr>
              <a:defRPr/>
            </a:lvl1pPr>
          </a:lstStyle>
          <a:p>
            <a:r>
              <a:rPr lang="sr-Cyrl-BA" smtClean="0"/>
              <a:t>Мр Сања Ђурић, проф.</a:t>
            </a:r>
            <a:endParaRPr lang="en-US"/>
          </a:p>
        </p:txBody>
      </p:sp>
      <p:sp>
        <p:nvSpPr>
          <p:cNvPr id="6" name="Номер слайда 5"/>
          <p:cNvSpPr>
            <a:spLocks noGrp="1"/>
          </p:cNvSpPr>
          <p:nvPr>
            <p:ph type="sldNum" sz="quarter" idx="12"/>
          </p:nvPr>
        </p:nvSpPr>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898303758"/>
      </p:ext>
    </p:extLst>
  </p:cSld>
  <p:clrMapOvr>
    <a:masterClrMapping/>
  </p:clrMapOvr>
  <p:timing>
    <p:tnLst>
      <p:par>
        <p:cTn id="1" dur="indefinite" restart="never" nodeType="tmRoot"/>
      </p:par>
    </p:tnLst>
  </p:timing>
  <p:hf sldNum="0" hdr="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Дата 3"/>
          <p:cNvSpPr>
            <a:spLocks noGrp="1"/>
          </p:cNvSpPr>
          <p:nvPr>
            <p:ph type="dt" sz="half" idx="10"/>
          </p:nvPr>
        </p:nvSpPr>
        <p:spPr/>
        <p:txBody>
          <a:bodyPr/>
          <a:lstStyle>
            <a:lvl1pPr>
              <a:defRPr/>
            </a:lvl1pPr>
          </a:lstStyle>
          <a:p>
            <a:fld id="{BABF3679-3B7B-4579-997E-7A3F6472013D}" type="datetime1">
              <a:rPr lang="sr-Cyrl-RS" smtClean="0"/>
              <a:t>30.05.2020.</a:t>
            </a:fld>
            <a:endParaRPr lang="en-US"/>
          </a:p>
        </p:txBody>
      </p:sp>
      <p:sp>
        <p:nvSpPr>
          <p:cNvPr id="5" name="Нижний колонтитул 4"/>
          <p:cNvSpPr>
            <a:spLocks noGrp="1"/>
          </p:cNvSpPr>
          <p:nvPr>
            <p:ph type="ftr" sz="quarter" idx="11"/>
          </p:nvPr>
        </p:nvSpPr>
        <p:spPr/>
        <p:txBody>
          <a:bodyPr/>
          <a:lstStyle>
            <a:lvl1pPr>
              <a:defRPr/>
            </a:lvl1pPr>
          </a:lstStyle>
          <a:p>
            <a:r>
              <a:rPr lang="sr-Cyrl-BA" smtClean="0"/>
              <a:t>Мр Сања Ђурић, проф.</a:t>
            </a:r>
            <a:endParaRPr lang="en-US"/>
          </a:p>
        </p:txBody>
      </p:sp>
      <p:sp>
        <p:nvSpPr>
          <p:cNvPr id="6" name="Номер слайда 5"/>
          <p:cNvSpPr>
            <a:spLocks noGrp="1"/>
          </p:cNvSpPr>
          <p:nvPr>
            <p:ph type="sldNum" sz="quarter" idx="12"/>
          </p:nvPr>
        </p:nvSpPr>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986818539"/>
      </p:ext>
    </p:extLst>
  </p:cSld>
  <p:clrMapOvr>
    <a:masterClrMapping/>
  </p:clrMapOvr>
  <p:timing>
    <p:tnLst>
      <p:par>
        <p:cTn id="1" dur="indefinite" restart="never" nodeType="tmRoot"/>
      </p:par>
    </p:tnLst>
  </p:timing>
  <p:hf sldNum="0" hdr="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Дата 3"/>
          <p:cNvSpPr>
            <a:spLocks noGrp="1"/>
          </p:cNvSpPr>
          <p:nvPr>
            <p:ph type="dt" sz="half" idx="10"/>
          </p:nvPr>
        </p:nvSpPr>
        <p:spPr/>
        <p:txBody>
          <a:bodyPr/>
          <a:lstStyle>
            <a:lvl1pPr>
              <a:defRPr/>
            </a:lvl1pPr>
          </a:lstStyle>
          <a:p>
            <a:fld id="{BABF3679-3B7B-4579-997E-7A3F6472013D}" type="datetime1">
              <a:rPr lang="sr-Cyrl-RS" smtClean="0"/>
              <a:t>30.05.2020.</a:t>
            </a:fld>
            <a:endParaRPr lang="en-US"/>
          </a:p>
        </p:txBody>
      </p:sp>
      <p:sp>
        <p:nvSpPr>
          <p:cNvPr id="6" name="Нижний колонтитул 4"/>
          <p:cNvSpPr>
            <a:spLocks noGrp="1"/>
          </p:cNvSpPr>
          <p:nvPr>
            <p:ph type="ftr" sz="quarter" idx="11"/>
          </p:nvPr>
        </p:nvSpPr>
        <p:spPr/>
        <p:txBody>
          <a:bodyPr/>
          <a:lstStyle>
            <a:lvl1pPr>
              <a:defRPr/>
            </a:lvl1pPr>
          </a:lstStyle>
          <a:p>
            <a:r>
              <a:rPr lang="sr-Cyrl-BA" smtClean="0"/>
              <a:t>Мр Сања Ђурић, проф.</a:t>
            </a:r>
            <a:endParaRPr lang="en-US"/>
          </a:p>
        </p:txBody>
      </p:sp>
      <p:sp>
        <p:nvSpPr>
          <p:cNvPr id="7" name="Номер слайда 5"/>
          <p:cNvSpPr>
            <a:spLocks noGrp="1"/>
          </p:cNvSpPr>
          <p:nvPr>
            <p:ph type="sldNum" sz="quarter" idx="12"/>
          </p:nvPr>
        </p:nvSpPr>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4152542184"/>
      </p:ext>
    </p:extLst>
  </p:cSld>
  <p:clrMapOvr>
    <a:masterClrMapping/>
  </p:clrMapOvr>
  <p:timing>
    <p:tnLst>
      <p:par>
        <p:cTn id="1" dur="indefinite" restart="never" nodeType="tmRoot"/>
      </p:par>
    </p:tnLst>
  </p:timing>
  <p:hf sldNum="0" hdr="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en-US" smtClean="0"/>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Дата 3"/>
          <p:cNvSpPr>
            <a:spLocks noGrp="1"/>
          </p:cNvSpPr>
          <p:nvPr>
            <p:ph type="dt" sz="half" idx="10"/>
          </p:nvPr>
        </p:nvSpPr>
        <p:spPr/>
        <p:txBody>
          <a:bodyPr/>
          <a:lstStyle>
            <a:lvl1pPr>
              <a:defRPr/>
            </a:lvl1pPr>
          </a:lstStyle>
          <a:p>
            <a:fld id="{BABF3679-3B7B-4579-997E-7A3F6472013D}" type="datetime1">
              <a:rPr lang="sr-Cyrl-RS" smtClean="0"/>
              <a:t>30.05.2020.</a:t>
            </a:fld>
            <a:endParaRPr lang="en-US"/>
          </a:p>
        </p:txBody>
      </p:sp>
      <p:sp>
        <p:nvSpPr>
          <p:cNvPr id="8" name="Нижний колонтитул 4"/>
          <p:cNvSpPr>
            <a:spLocks noGrp="1"/>
          </p:cNvSpPr>
          <p:nvPr>
            <p:ph type="ftr" sz="quarter" idx="11"/>
          </p:nvPr>
        </p:nvSpPr>
        <p:spPr/>
        <p:txBody>
          <a:bodyPr/>
          <a:lstStyle>
            <a:lvl1pPr>
              <a:defRPr/>
            </a:lvl1pPr>
          </a:lstStyle>
          <a:p>
            <a:r>
              <a:rPr lang="sr-Cyrl-BA" smtClean="0"/>
              <a:t>Мр Сања Ђурић, проф.</a:t>
            </a:r>
            <a:endParaRPr lang="en-US"/>
          </a:p>
        </p:txBody>
      </p:sp>
      <p:sp>
        <p:nvSpPr>
          <p:cNvPr id="9" name="Номер слайда 5"/>
          <p:cNvSpPr>
            <a:spLocks noGrp="1"/>
          </p:cNvSpPr>
          <p:nvPr>
            <p:ph type="sldNum" sz="quarter" idx="12"/>
          </p:nvPr>
        </p:nvSpPr>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730000441"/>
      </p:ext>
    </p:extLst>
  </p:cSld>
  <p:clrMapOvr>
    <a:masterClrMapping/>
  </p:clrMapOvr>
  <p:timing>
    <p:tnLst>
      <p:par>
        <p:cTn id="1" dur="indefinite" restart="never" nodeType="tmRoot"/>
      </p:par>
    </p:tnLst>
  </p:timing>
  <p:hf sldNum="0" hdr="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Дата 3"/>
          <p:cNvSpPr>
            <a:spLocks noGrp="1"/>
          </p:cNvSpPr>
          <p:nvPr>
            <p:ph type="dt" sz="half" idx="10"/>
          </p:nvPr>
        </p:nvSpPr>
        <p:spPr/>
        <p:txBody>
          <a:bodyPr/>
          <a:lstStyle>
            <a:lvl1pPr>
              <a:defRPr/>
            </a:lvl1pPr>
          </a:lstStyle>
          <a:p>
            <a:fld id="{BABF3679-3B7B-4579-997E-7A3F6472013D}" type="datetime1">
              <a:rPr lang="sr-Cyrl-RS" smtClean="0"/>
              <a:t>30.05.2020.</a:t>
            </a:fld>
            <a:endParaRPr lang="en-US"/>
          </a:p>
        </p:txBody>
      </p:sp>
      <p:sp>
        <p:nvSpPr>
          <p:cNvPr id="4" name="Нижний колонтитул 4"/>
          <p:cNvSpPr>
            <a:spLocks noGrp="1"/>
          </p:cNvSpPr>
          <p:nvPr>
            <p:ph type="ftr" sz="quarter" idx="11"/>
          </p:nvPr>
        </p:nvSpPr>
        <p:spPr/>
        <p:txBody>
          <a:bodyPr/>
          <a:lstStyle>
            <a:lvl1pPr>
              <a:defRPr/>
            </a:lvl1pPr>
          </a:lstStyle>
          <a:p>
            <a:r>
              <a:rPr lang="sr-Cyrl-BA" smtClean="0"/>
              <a:t>Мр Сања Ђурић, проф.</a:t>
            </a:r>
            <a:endParaRPr lang="en-US"/>
          </a:p>
        </p:txBody>
      </p:sp>
      <p:sp>
        <p:nvSpPr>
          <p:cNvPr id="5" name="Номер слайда 5"/>
          <p:cNvSpPr>
            <a:spLocks noGrp="1"/>
          </p:cNvSpPr>
          <p:nvPr>
            <p:ph type="sldNum" sz="quarter" idx="12"/>
          </p:nvPr>
        </p:nvSpPr>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2910214789"/>
      </p:ext>
    </p:extLst>
  </p:cSld>
  <p:clrMapOvr>
    <a:masterClrMapping/>
  </p:clrMapOvr>
  <p:timing>
    <p:tnLst>
      <p:par>
        <p:cTn id="1" dur="indefinite" restart="never" nodeType="tmRoot"/>
      </p:par>
    </p:tnLst>
  </p:timing>
  <p:hf sldNum="0" hdr="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BABF3679-3B7B-4579-997E-7A3F6472013D}" type="datetime1">
              <a:rPr lang="sr-Cyrl-RS" smtClean="0"/>
              <a:t>30.05.2020.</a:t>
            </a:fld>
            <a:endParaRPr lang="en-US"/>
          </a:p>
        </p:txBody>
      </p:sp>
      <p:sp>
        <p:nvSpPr>
          <p:cNvPr id="3" name="Нижний колонтитул 4"/>
          <p:cNvSpPr>
            <a:spLocks noGrp="1"/>
          </p:cNvSpPr>
          <p:nvPr>
            <p:ph type="ftr" sz="quarter" idx="11"/>
          </p:nvPr>
        </p:nvSpPr>
        <p:spPr/>
        <p:txBody>
          <a:bodyPr/>
          <a:lstStyle>
            <a:lvl1pPr>
              <a:defRPr/>
            </a:lvl1pPr>
          </a:lstStyle>
          <a:p>
            <a:r>
              <a:rPr lang="sr-Cyrl-BA" smtClean="0"/>
              <a:t>Мр Сања Ђурић, проф.</a:t>
            </a:r>
            <a:endParaRPr lang="en-US"/>
          </a:p>
        </p:txBody>
      </p:sp>
      <p:sp>
        <p:nvSpPr>
          <p:cNvPr id="4" name="Номер слайда 5"/>
          <p:cNvSpPr>
            <a:spLocks noGrp="1"/>
          </p:cNvSpPr>
          <p:nvPr>
            <p:ph type="sldNum" sz="quarter" idx="12"/>
          </p:nvPr>
        </p:nvSpPr>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3072859691"/>
      </p:ext>
    </p:extLst>
  </p:cSld>
  <p:clrMapOvr>
    <a:masterClrMapping/>
  </p:clrMapOvr>
  <p:hf sldNum="0" hdr="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Дата 3"/>
          <p:cNvSpPr>
            <a:spLocks noGrp="1"/>
          </p:cNvSpPr>
          <p:nvPr>
            <p:ph type="dt" sz="half" idx="10"/>
          </p:nvPr>
        </p:nvSpPr>
        <p:spPr/>
        <p:txBody>
          <a:bodyPr/>
          <a:lstStyle>
            <a:lvl1pPr>
              <a:defRPr/>
            </a:lvl1pPr>
          </a:lstStyle>
          <a:p>
            <a:fld id="{BABF3679-3B7B-4579-997E-7A3F6472013D}" type="datetime1">
              <a:rPr lang="sr-Cyrl-RS" smtClean="0"/>
              <a:t>30.05.2020.</a:t>
            </a:fld>
            <a:endParaRPr lang="en-US"/>
          </a:p>
        </p:txBody>
      </p:sp>
      <p:sp>
        <p:nvSpPr>
          <p:cNvPr id="6" name="Нижний колонтитул 4"/>
          <p:cNvSpPr>
            <a:spLocks noGrp="1"/>
          </p:cNvSpPr>
          <p:nvPr>
            <p:ph type="ftr" sz="quarter" idx="11"/>
          </p:nvPr>
        </p:nvSpPr>
        <p:spPr/>
        <p:txBody>
          <a:bodyPr/>
          <a:lstStyle>
            <a:lvl1pPr>
              <a:defRPr/>
            </a:lvl1pPr>
          </a:lstStyle>
          <a:p>
            <a:r>
              <a:rPr lang="sr-Cyrl-BA" smtClean="0"/>
              <a:t>Мр Сања Ђурић, проф.</a:t>
            </a:r>
            <a:endParaRPr lang="en-US"/>
          </a:p>
        </p:txBody>
      </p:sp>
      <p:sp>
        <p:nvSpPr>
          <p:cNvPr id="7" name="Номер слайда 5"/>
          <p:cNvSpPr>
            <a:spLocks noGrp="1"/>
          </p:cNvSpPr>
          <p:nvPr>
            <p:ph type="sldNum" sz="quarter" idx="12"/>
          </p:nvPr>
        </p:nvSpPr>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4153394150"/>
      </p:ext>
    </p:extLst>
  </p:cSld>
  <p:clrMapOvr>
    <a:masterClrMapping/>
  </p:clrMapOvr>
  <p:timing>
    <p:tnLst>
      <p:par>
        <p:cTn id="1" dur="indefinite" restart="never" nodeType="tmRoot"/>
      </p:par>
    </p:tnLst>
  </p:timing>
  <p:hf sldNum="0" hdr="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Дата 3"/>
          <p:cNvSpPr>
            <a:spLocks noGrp="1"/>
          </p:cNvSpPr>
          <p:nvPr>
            <p:ph type="dt" sz="half" idx="10"/>
          </p:nvPr>
        </p:nvSpPr>
        <p:spPr/>
        <p:txBody>
          <a:bodyPr/>
          <a:lstStyle>
            <a:lvl1pPr>
              <a:defRPr/>
            </a:lvl1pPr>
          </a:lstStyle>
          <a:p>
            <a:fld id="{BABF3679-3B7B-4579-997E-7A3F6472013D}" type="datetime1">
              <a:rPr lang="sr-Cyrl-RS" smtClean="0"/>
              <a:t>30.05.2020.</a:t>
            </a:fld>
            <a:endParaRPr lang="en-US"/>
          </a:p>
        </p:txBody>
      </p:sp>
      <p:sp>
        <p:nvSpPr>
          <p:cNvPr id="6" name="Нижний колонтитул 4"/>
          <p:cNvSpPr>
            <a:spLocks noGrp="1"/>
          </p:cNvSpPr>
          <p:nvPr>
            <p:ph type="ftr" sz="quarter" idx="11"/>
          </p:nvPr>
        </p:nvSpPr>
        <p:spPr/>
        <p:txBody>
          <a:bodyPr/>
          <a:lstStyle>
            <a:lvl1pPr>
              <a:defRPr/>
            </a:lvl1pPr>
          </a:lstStyle>
          <a:p>
            <a:r>
              <a:rPr lang="sr-Cyrl-BA" smtClean="0"/>
              <a:t>Мр Сања Ђурић, проф.</a:t>
            </a:r>
            <a:endParaRPr lang="en-US"/>
          </a:p>
        </p:txBody>
      </p:sp>
      <p:sp>
        <p:nvSpPr>
          <p:cNvPr id="7" name="Номер слайда 5"/>
          <p:cNvSpPr>
            <a:spLocks noGrp="1"/>
          </p:cNvSpPr>
          <p:nvPr>
            <p:ph type="sldNum" sz="quarter" idx="12"/>
          </p:nvPr>
        </p:nvSpPr>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96487268"/>
      </p:ext>
    </p:extLst>
  </p:cSld>
  <p:clrMapOvr>
    <a:masterClrMapping/>
  </p:clrMapOvr>
  <p:timing>
    <p:tnLst>
      <p:par>
        <p:cTn id="1" dur="indefinite" restart="never" nodeType="tmRoot"/>
      </p:par>
    </p:tnLst>
  </p:timing>
  <p:hf sldNum="0" hdr="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Дата 3"/>
          <p:cNvSpPr>
            <a:spLocks noGrp="1"/>
          </p:cNvSpPr>
          <p:nvPr>
            <p:ph type="dt" sz="half" idx="10"/>
          </p:nvPr>
        </p:nvSpPr>
        <p:spPr/>
        <p:txBody>
          <a:bodyPr/>
          <a:lstStyle>
            <a:lvl1pPr>
              <a:defRPr/>
            </a:lvl1pPr>
          </a:lstStyle>
          <a:p>
            <a:fld id="{BABF3679-3B7B-4579-997E-7A3F6472013D}" type="datetime1">
              <a:rPr lang="sr-Cyrl-RS" smtClean="0"/>
              <a:t>30.05.2020.</a:t>
            </a:fld>
            <a:endParaRPr lang="en-US"/>
          </a:p>
        </p:txBody>
      </p:sp>
      <p:sp>
        <p:nvSpPr>
          <p:cNvPr id="5" name="Нижний колонтитул 4"/>
          <p:cNvSpPr>
            <a:spLocks noGrp="1"/>
          </p:cNvSpPr>
          <p:nvPr>
            <p:ph type="ftr" sz="quarter" idx="11"/>
          </p:nvPr>
        </p:nvSpPr>
        <p:spPr/>
        <p:txBody>
          <a:bodyPr/>
          <a:lstStyle>
            <a:lvl1pPr>
              <a:defRPr/>
            </a:lvl1pPr>
          </a:lstStyle>
          <a:p>
            <a:r>
              <a:rPr lang="sr-Cyrl-BA" smtClean="0"/>
              <a:t>Мр Сања Ђурић, проф.</a:t>
            </a:r>
            <a:endParaRPr lang="en-US"/>
          </a:p>
        </p:txBody>
      </p:sp>
      <p:sp>
        <p:nvSpPr>
          <p:cNvPr id="6" name="Номер слайда 5"/>
          <p:cNvSpPr>
            <a:spLocks noGrp="1"/>
          </p:cNvSpPr>
          <p:nvPr>
            <p:ph type="sldNum" sz="quarter" idx="12"/>
          </p:nvPr>
        </p:nvSpPr>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1395708160"/>
      </p:ext>
    </p:extLst>
  </p:cSld>
  <p:clrMapOvr>
    <a:masterClrMapping/>
  </p:clrMapOvr>
  <p:timing>
    <p:tnLst>
      <p:par>
        <p:cTn id="1" dur="indefinite" restart="never" nodeType="tmRoot"/>
      </p:par>
    </p:tnLst>
  </p:timing>
  <p:hf sldNum="0" hdr="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Дата 3"/>
          <p:cNvSpPr>
            <a:spLocks noGrp="1"/>
          </p:cNvSpPr>
          <p:nvPr>
            <p:ph type="dt" sz="half" idx="10"/>
          </p:nvPr>
        </p:nvSpPr>
        <p:spPr/>
        <p:txBody>
          <a:bodyPr/>
          <a:lstStyle>
            <a:lvl1pPr>
              <a:defRPr/>
            </a:lvl1pPr>
          </a:lstStyle>
          <a:p>
            <a:fld id="{BABF3679-3B7B-4579-997E-7A3F6472013D}" type="datetime1">
              <a:rPr lang="sr-Cyrl-RS" smtClean="0"/>
              <a:t>30.05.2020.</a:t>
            </a:fld>
            <a:endParaRPr lang="en-US"/>
          </a:p>
        </p:txBody>
      </p:sp>
      <p:sp>
        <p:nvSpPr>
          <p:cNvPr id="5" name="Нижний колонтитул 4"/>
          <p:cNvSpPr>
            <a:spLocks noGrp="1"/>
          </p:cNvSpPr>
          <p:nvPr>
            <p:ph type="ftr" sz="quarter" idx="11"/>
          </p:nvPr>
        </p:nvSpPr>
        <p:spPr/>
        <p:txBody>
          <a:bodyPr/>
          <a:lstStyle>
            <a:lvl1pPr>
              <a:defRPr/>
            </a:lvl1pPr>
          </a:lstStyle>
          <a:p>
            <a:r>
              <a:rPr lang="sr-Cyrl-BA" smtClean="0"/>
              <a:t>Мр Сања Ђурић, проф.</a:t>
            </a:r>
            <a:endParaRPr lang="en-US"/>
          </a:p>
        </p:txBody>
      </p:sp>
      <p:sp>
        <p:nvSpPr>
          <p:cNvPr id="6" name="Номер слайда 5"/>
          <p:cNvSpPr>
            <a:spLocks noGrp="1"/>
          </p:cNvSpPr>
          <p:nvPr>
            <p:ph type="sldNum" sz="quarter" idx="12"/>
          </p:nvPr>
        </p:nvSpPr>
        <p:spPr/>
        <p:txBody>
          <a:bodyPr/>
          <a:lstStyle>
            <a:lvl1pPr>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3950176300"/>
      </p:ext>
    </p:extLst>
  </p:cSld>
  <p:clrMapOvr>
    <a:masterClrMapping/>
  </p:clrMapOvr>
  <p:timing>
    <p:tnLst>
      <p:par>
        <p:cTn id="1" dur="indefinite" restart="never" nodeType="tmRoot"/>
      </p:par>
    </p:tnLst>
  </p:timing>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charset="-122"/>
              </a:defRPr>
            </a:lvl1pPr>
          </a:lstStyle>
          <a:p>
            <a:fld id="{BABF3679-3B7B-4579-997E-7A3F6472013D}" type="datetime1">
              <a:rPr lang="sr-Cyrl-RS" smtClean="0"/>
              <a:t>30.05.2020.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charset="-122"/>
              </a:defRPr>
            </a:lvl1pPr>
          </a:lstStyle>
          <a:p>
            <a:r>
              <a:rPr lang="sr-Cyrl-BA" smtClean="0"/>
              <a:t>Мр Сања Ђурић, проф.</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3635964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charset="-122"/>
              </a:defRPr>
            </a:lvl1pPr>
          </a:lstStyle>
          <a:p>
            <a:pPr>
              <a:defRPr/>
            </a:pPr>
            <a:fld id="{ED5F2360-D83A-4E03-BF8E-7F48490D414A}" type="datetime1">
              <a:rPr lang="sr-Cyrl-RS" altLang="zh-CN" smtClean="0"/>
              <a:t>30.05.2020.</a:t>
            </a:fld>
            <a:endParaRPr lang="en-US" altLang="zh-CN"/>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charset="-122"/>
              </a:defRPr>
            </a:lvl1pPr>
          </a:lstStyle>
          <a:p>
            <a:pPr>
              <a:defRPr/>
            </a:pPr>
            <a:r>
              <a:rPr lang="sr-Cyrl-BA" altLang="zh-CN" smtClean="0"/>
              <a:t>Мр Сања Ђурић, проф.</a:t>
            </a:r>
            <a:endParaRPr lang="en-US" altLang="zh-CN"/>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DF57F22B-DE03-4E0B-B26B-BF270ACF3BF8}" type="slidenum">
              <a:rPr lang="en-US" altLang="zh-CN"/>
              <a:pPr/>
              <a:t>‹#›</a:t>
            </a:fld>
            <a:endParaRPr lang="en-US" altLang="zh-CN"/>
          </a:p>
        </p:txBody>
      </p:sp>
    </p:spTree>
    <p:extLst>
      <p:ext uri="{BB962C8B-B14F-4D97-AF65-F5344CB8AC3E}">
        <p14:creationId xmlns:p14="http://schemas.microsoft.com/office/powerpoint/2010/main" val="4116091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charset="-122"/>
              </a:defRPr>
            </a:lvl1pPr>
          </a:lstStyle>
          <a:p>
            <a:pPr>
              <a:defRPr/>
            </a:pPr>
            <a:fld id="{A11AB6B1-C508-4C82-BB9D-218A8A1FBD74}" type="datetime1">
              <a:rPr lang="sr-Cyrl-RS" altLang="zh-CN" smtClean="0"/>
              <a:t>30.05.2020.</a:t>
            </a:fld>
            <a:endParaRPr lang="en-US" altLang="zh-CN"/>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charset="-122"/>
              </a:defRPr>
            </a:lvl1pPr>
          </a:lstStyle>
          <a:p>
            <a:pPr>
              <a:defRPr/>
            </a:pPr>
            <a:r>
              <a:rPr lang="sr-Cyrl-BA" altLang="zh-CN" smtClean="0"/>
              <a:t>Мр Сања Ђурић, проф.</a:t>
            </a:r>
            <a:endParaRPr lang="en-US" altLang="zh-CN"/>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71F1E8CD-5756-4542-BCA4-56D96B7FDA62}" type="slidenum">
              <a:rPr lang="en-US" altLang="zh-CN"/>
              <a:pPr/>
              <a:t>‹#›</a:t>
            </a:fld>
            <a:endParaRPr lang="en-US" altLang="zh-CN"/>
          </a:p>
        </p:txBody>
      </p:sp>
    </p:spTree>
    <p:extLst>
      <p:ext uri="{BB962C8B-B14F-4D97-AF65-F5344CB8AC3E}">
        <p14:creationId xmlns:p14="http://schemas.microsoft.com/office/powerpoint/2010/main" val="10366553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charset="-122"/>
              </a:defRPr>
            </a:lvl1pPr>
          </a:lstStyle>
          <a:p>
            <a:fld id="{70444F65-9FEA-45A2-91EC-383BAF4F89F5}" type="datetime1">
              <a:rPr lang="sr-Cyrl-RS" smtClean="0"/>
              <a:t>30.05.2020.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charset="-122"/>
              </a:defRPr>
            </a:lvl1pPr>
          </a:lstStyle>
          <a:p>
            <a:r>
              <a:rPr lang="sr-Cyrl-BA" smtClean="0"/>
              <a:t>Мр Сања Ђурић, проф.</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148915498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charset="-122"/>
              </a:defRPr>
            </a:lvl1pPr>
          </a:lstStyle>
          <a:p>
            <a:pPr>
              <a:defRPr/>
            </a:pPr>
            <a:fld id="{F7E68689-127B-4CC4-864E-D816D3A11029}" type="datetime1">
              <a:rPr lang="sr-Cyrl-RS" altLang="zh-CN" smtClean="0"/>
              <a:t>30.05.2020.</a:t>
            </a:fld>
            <a:endParaRPr lang="en-US" altLang="zh-CN"/>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charset="-122"/>
              </a:defRPr>
            </a:lvl1pPr>
          </a:lstStyle>
          <a:p>
            <a:pPr>
              <a:defRPr/>
            </a:pPr>
            <a:r>
              <a:rPr lang="sr-Cyrl-BA" altLang="zh-CN" smtClean="0"/>
              <a:t>Мр Сања Ђурић, проф.</a:t>
            </a:r>
            <a:endParaRPr lang="en-US" altLang="zh-CN"/>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D0E5292A-BD43-457E-905C-67A99DADA6C5}" type="slidenum">
              <a:rPr lang="en-US" altLang="zh-CN"/>
              <a:pPr/>
              <a:t>‹#›</a:t>
            </a:fld>
            <a:endParaRPr lang="en-US" altLang="zh-CN"/>
          </a:p>
        </p:txBody>
      </p:sp>
    </p:spTree>
    <p:extLst>
      <p:ext uri="{BB962C8B-B14F-4D97-AF65-F5344CB8AC3E}">
        <p14:creationId xmlns:p14="http://schemas.microsoft.com/office/powerpoint/2010/main" val="47709189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charset="-122"/>
              </a:defRPr>
            </a:lvl1pPr>
          </a:lstStyle>
          <a:p>
            <a:pPr>
              <a:defRPr/>
            </a:pPr>
            <a:fld id="{4B4C8D62-1485-49BB-8D6F-B462C6EB1A8E}" type="datetime1">
              <a:rPr lang="sr-Cyrl-RS" altLang="zh-CN" smtClean="0"/>
              <a:t>30.05.2020.</a:t>
            </a:fld>
            <a:endParaRPr lang="en-US" altLang="zh-CN"/>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charset="-122"/>
              </a:defRPr>
            </a:lvl1pPr>
          </a:lstStyle>
          <a:p>
            <a:pPr>
              <a:defRPr/>
            </a:pPr>
            <a:r>
              <a:rPr lang="sr-Cyrl-BA" altLang="zh-CN" smtClean="0"/>
              <a:t>Мр Сања Ђурић, проф.</a:t>
            </a:r>
            <a:endParaRPr lang="en-US" altLang="zh-CN"/>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6FD1001C-A532-458B-9C4B-E54EF115699C}" type="slidenum">
              <a:rPr lang="en-US" altLang="zh-CN"/>
              <a:pPr/>
              <a:t>‹#›</a:t>
            </a:fld>
            <a:endParaRPr lang="en-US" altLang="zh-CN"/>
          </a:p>
        </p:txBody>
      </p:sp>
    </p:spTree>
    <p:extLst>
      <p:ext uri="{BB962C8B-B14F-4D97-AF65-F5344CB8AC3E}">
        <p14:creationId xmlns:p14="http://schemas.microsoft.com/office/powerpoint/2010/main" val="410379097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sldNum="0"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charset="-122"/>
              </a:defRPr>
            </a:lvl1pPr>
          </a:lstStyle>
          <a:p>
            <a:pPr>
              <a:defRPr/>
            </a:pPr>
            <a:fld id="{28479860-0E93-4AE1-95C5-DF5A0CBDF1FE}" type="datetime1">
              <a:rPr lang="sr-Cyrl-RS" altLang="zh-CN" smtClean="0"/>
              <a:t>30.05.2020.</a:t>
            </a:fld>
            <a:endParaRPr lang="en-US" altLang="zh-CN"/>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charset="-122"/>
              </a:defRPr>
            </a:lvl1pPr>
          </a:lstStyle>
          <a:p>
            <a:pPr>
              <a:defRPr/>
            </a:pPr>
            <a:r>
              <a:rPr lang="sr-Cyrl-BA" altLang="zh-CN" smtClean="0"/>
              <a:t>Мр Сања Ђурић, проф.</a:t>
            </a:r>
            <a:endParaRPr lang="en-US" altLang="zh-CN"/>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A4957851-A7D2-431C-95C2-947244821926}" type="slidenum">
              <a:rPr lang="en-US" altLang="zh-CN"/>
              <a:pPr/>
              <a:t>‹#›</a:t>
            </a:fld>
            <a:endParaRPr lang="en-US" altLang="zh-CN"/>
          </a:p>
        </p:txBody>
      </p:sp>
    </p:spTree>
    <p:extLst>
      <p:ext uri="{BB962C8B-B14F-4D97-AF65-F5344CB8AC3E}">
        <p14:creationId xmlns:p14="http://schemas.microsoft.com/office/powerpoint/2010/main" val="48188706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123" name="Rectangle 3"/>
          <p:cNvSpPr>
            <a:spLocks noGrp="1" noChangeArrowheads="1"/>
          </p:cNvSpPr>
          <p:nvPr>
            <p:ph type="body" idx="1"/>
          </p:nvPr>
        </p:nvSpPr>
        <p:spPr bwMode="auto">
          <a:xfrm>
            <a:off x="838200" y="16002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5364" name="Rectangle 4"/>
          <p:cNvSpPr>
            <a:spLocks noGrp="1" noChangeArrowheads="1"/>
          </p:cNvSpPr>
          <p:nvPr>
            <p:ph type="dt" sz="half" idx="2"/>
          </p:nvPr>
        </p:nvSpPr>
        <p:spPr bwMode="auto">
          <a:xfrm>
            <a:off x="838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charset="-122"/>
              </a:defRPr>
            </a:lvl1pPr>
          </a:lstStyle>
          <a:p>
            <a:pPr>
              <a:defRPr/>
            </a:pPr>
            <a:fld id="{033903F9-21C0-40F7-889A-DA62C6920F58}" type="datetime1">
              <a:rPr lang="sr-Cyrl-RS" altLang="zh-CN" smtClean="0"/>
              <a:t>30.05.2020.</a:t>
            </a:fld>
            <a:endParaRPr lang="en-US" altLang="zh-CN"/>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charset="-122"/>
              </a:defRPr>
            </a:lvl1pPr>
          </a:lstStyle>
          <a:p>
            <a:pPr>
              <a:defRPr/>
            </a:pPr>
            <a:r>
              <a:rPr lang="sr-Cyrl-BA" altLang="zh-CN" smtClean="0"/>
              <a:t>Мр Сања Ђурић, проф.</a:t>
            </a:r>
            <a:endParaRPr lang="en-US" altLang="zh-CN"/>
          </a:p>
        </p:txBody>
      </p:sp>
      <p:sp>
        <p:nvSpPr>
          <p:cNvPr id="15366" name="Rectangle 6"/>
          <p:cNvSpPr>
            <a:spLocks noGrp="1" noChangeArrowheads="1"/>
          </p:cNvSpPr>
          <p:nvPr>
            <p:ph type="sldNum" sz="quarter" idx="4"/>
          </p:nvPr>
        </p:nvSpPr>
        <p:spPr bwMode="auto">
          <a:xfrm>
            <a:off x="6172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AED84786-36D5-4FA6-9756-D903F5B756C9}" type="slidenum">
              <a:rPr lang="en-US" altLang="zh-CN"/>
              <a:pPr/>
              <a:t>‹#›</a:t>
            </a:fld>
            <a:endParaRPr lang="en-US" altLang="zh-CN"/>
          </a:p>
        </p:txBody>
      </p:sp>
    </p:spTree>
    <p:extLst>
      <p:ext uri="{BB962C8B-B14F-4D97-AF65-F5344CB8AC3E}">
        <p14:creationId xmlns:p14="http://schemas.microsoft.com/office/powerpoint/2010/main" val="404220590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sr-Latn-RS"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sr-Latn-RS" smtClean="0"/>
              <a:t>Образец текста</a:t>
            </a:r>
          </a:p>
          <a:p>
            <a:pPr lvl="1"/>
            <a:r>
              <a:rPr lang="ru-RU" altLang="sr-Latn-RS" smtClean="0"/>
              <a:t>Второй уровень</a:t>
            </a:r>
          </a:p>
          <a:p>
            <a:pPr lvl="2"/>
            <a:r>
              <a:rPr lang="ru-RU" altLang="sr-Latn-RS" smtClean="0"/>
              <a:t>Третий уровень</a:t>
            </a:r>
          </a:p>
          <a:p>
            <a:pPr lvl="3"/>
            <a:r>
              <a:rPr lang="ru-RU" altLang="sr-Latn-RS" smtClean="0"/>
              <a:t>Четвертый уровень</a:t>
            </a:r>
          </a:p>
          <a:p>
            <a:pPr lvl="4"/>
            <a:r>
              <a:rPr lang="ru-RU" altLang="sr-Latn-RS"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BABF3679-3B7B-4579-997E-7A3F6472013D}" type="datetime1">
              <a:rPr lang="sr-Cyrl-RS" smtClean="0"/>
              <a:t>30.05.2020.</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r>
              <a:rPr lang="sr-Cyrl-BA" smtClean="0"/>
              <a:t>Мр Сања Ђурић, проф.</a:t>
            </a: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32D38C1-5D36-4A86-B279-2F474AE95283}" type="slidenum">
              <a:rPr lang="en-US" smtClean="0"/>
              <a:t>‹#›</a:t>
            </a:fld>
            <a:endParaRPr lang="en-US"/>
          </a:p>
        </p:txBody>
      </p:sp>
    </p:spTree>
    <p:extLst>
      <p:ext uri="{BB962C8B-B14F-4D97-AF65-F5344CB8AC3E}">
        <p14:creationId xmlns:p14="http://schemas.microsoft.com/office/powerpoint/2010/main" val="3820670425"/>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7">
                                            <p:txEl>
                                              <p:pRg st="0" end="0"/>
                                            </p:txEl>
                                          </p:spTgt>
                                        </p:tgtEl>
                                        <p:attrNameLst>
                                          <p:attrName>style.visibility</p:attrName>
                                        </p:attrNameLst>
                                      </p:cBhvr>
                                      <p:to>
                                        <p:strVal val="visible"/>
                                      </p:to>
                                    </p:set>
                                    <p:anim calcmode="discrete" valueType="clr">
                                      <p:cBhvr override="childStyle">
                                        <p:cTn id="14" dur="80"/>
                                        <p:tgtEl>
                                          <p:spTgt spid="10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027">
                                            <p:txEl>
                                              <p:pRg st="0" end="0"/>
                                            </p:txEl>
                                          </p:spTgt>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027">
                                            <p:txEl>
                                              <p:pRg st="1" end="1"/>
                                            </p:txEl>
                                          </p:spTgt>
                                        </p:tgtEl>
                                        <p:attrNameLst>
                                          <p:attrName>style.visibility</p:attrName>
                                        </p:attrNameLst>
                                      </p:cBhvr>
                                      <p:to>
                                        <p:strVal val="visible"/>
                                      </p:to>
                                    </p:set>
                                    <p:anim calcmode="discrete" valueType="clr">
                                      <p:cBhvr override="childStyle">
                                        <p:cTn id="19" dur="80"/>
                                        <p:tgtEl>
                                          <p:spTgt spid="10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27">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027">
                                            <p:txEl>
                                              <p:pRg st="1" end="1"/>
                                            </p:txEl>
                                          </p:spTgt>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027">
                                            <p:txEl>
                                              <p:pRg st="2" end="2"/>
                                            </p:txEl>
                                          </p:spTgt>
                                        </p:tgtEl>
                                        <p:attrNameLst>
                                          <p:attrName>style.visibility</p:attrName>
                                        </p:attrNameLst>
                                      </p:cBhvr>
                                      <p:to>
                                        <p:strVal val="visible"/>
                                      </p:to>
                                    </p:set>
                                    <p:anim calcmode="discrete" valueType="clr">
                                      <p:cBhvr override="childStyle">
                                        <p:cTn id="24" dur="80"/>
                                        <p:tgtEl>
                                          <p:spTgt spid="10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27">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1027">
                                            <p:txEl>
                                              <p:pRg st="2" end="2"/>
                                            </p:txEl>
                                          </p:spTgt>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1027">
                                            <p:txEl>
                                              <p:pRg st="3" end="3"/>
                                            </p:txEl>
                                          </p:spTgt>
                                        </p:tgtEl>
                                        <p:attrNameLst>
                                          <p:attrName>style.visibility</p:attrName>
                                        </p:attrNameLst>
                                      </p:cBhvr>
                                      <p:to>
                                        <p:strVal val="visible"/>
                                      </p:to>
                                    </p:set>
                                    <p:anim calcmode="discrete" valueType="clr">
                                      <p:cBhvr override="childStyle">
                                        <p:cTn id="29" dur="80"/>
                                        <p:tgtEl>
                                          <p:spTgt spid="10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027">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1027">
                                            <p:txEl>
                                              <p:pRg st="3" end="3"/>
                                            </p:txEl>
                                          </p:spTgt>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1027">
                                            <p:txEl>
                                              <p:pRg st="4" end="4"/>
                                            </p:txEl>
                                          </p:spTgt>
                                        </p:tgtEl>
                                        <p:attrNameLst>
                                          <p:attrName>style.visibility</p:attrName>
                                        </p:attrNameLst>
                                      </p:cBhvr>
                                      <p:to>
                                        <p:strVal val="visible"/>
                                      </p:to>
                                    </p:set>
                                    <p:anim calcmode="discrete" valueType="clr">
                                      <p:cBhvr override="childStyle">
                                        <p:cTn id="34" dur="80"/>
                                        <p:tgtEl>
                                          <p:spTgt spid="10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027">
                                            <p:txEl>
                                              <p:pRg st="4" end="4"/>
                                            </p:txEl>
                                          </p:spTgt>
                                        </p:tgtEl>
                                        <p:attrNameLst>
                                          <p:attrName>fillcolor</p:attrName>
                                        </p:attrNameLst>
                                      </p:cBhvr>
                                      <p:tavLst>
                                        <p:tav tm="0">
                                          <p:val>
                                            <p:clrVal>
                                              <a:schemeClr val="accent2"/>
                                            </p:clrVal>
                                          </p:val>
                                        </p:tav>
                                        <p:tav tm="50000">
                                          <p:val>
                                            <p:clrVal>
                                              <a:schemeClr val="hlink"/>
                                            </p:clrVal>
                                          </p:val>
                                        </p:tav>
                                      </p:tavLst>
                                    </p:anim>
                                    <p:set>
                                      <p:cBhvr>
                                        <p:cTn id="36" dur="80"/>
                                        <p:tgtEl>
                                          <p:spTgt spid="102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3.wav"/><Relationship Id="rId1" Type="http://schemas.openxmlformats.org/officeDocument/2006/relationships/slideLayout" Target="../slideLayouts/slideLayout9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9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362200" y="1630017"/>
            <a:ext cx="45719" cy="46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7" name="Rounded Rectangle 6"/>
          <p:cNvSpPr/>
          <p:nvPr/>
        </p:nvSpPr>
        <p:spPr>
          <a:xfrm>
            <a:off x="8001000" y="6324600"/>
            <a:ext cx="990600"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sr-Latn-RS"/>
          </a:p>
        </p:txBody>
      </p:sp>
      <p:sp>
        <p:nvSpPr>
          <p:cNvPr id="3" name="TextBox 2"/>
          <p:cNvSpPr txBox="1"/>
          <p:nvPr/>
        </p:nvSpPr>
        <p:spPr>
          <a:xfrm>
            <a:off x="1143000" y="1041670"/>
            <a:ext cx="7650645"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r-Cyrl-RS" sz="2800" dirty="0" smtClean="0"/>
              <a:t>ОДНОС МЕЂУ ПОЛОВИМА НА РАДНОМ МЈЕСТУ</a:t>
            </a:r>
            <a:endParaRPr lang="sr-Latn-RS" sz="2800" dirty="0"/>
          </a:p>
        </p:txBody>
      </p:sp>
      <p:pic>
        <p:nvPicPr>
          <p:cNvPr id="2" name="Picture 1"/>
          <p:cNvPicPr>
            <a:picLocks noChangeAspect="1"/>
          </p:cNvPicPr>
          <p:nvPr/>
        </p:nvPicPr>
        <p:blipFill>
          <a:blip r:embed="rId3"/>
          <a:stretch>
            <a:fillRect/>
          </a:stretch>
        </p:blipFill>
        <p:spPr>
          <a:xfrm>
            <a:off x="5486400" y="4720037"/>
            <a:ext cx="2161622" cy="1856773"/>
          </a:xfrm>
          <a:prstGeom prst="rect">
            <a:avLst/>
          </a:prstGeom>
        </p:spPr>
      </p:pic>
      <p:pic>
        <p:nvPicPr>
          <p:cNvPr id="8" name="Picture 7"/>
          <p:cNvPicPr>
            <a:picLocks noChangeAspect="1"/>
          </p:cNvPicPr>
          <p:nvPr/>
        </p:nvPicPr>
        <p:blipFill>
          <a:blip r:embed="rId4"/>
          <a:stretch>
            <a:fillRect/>
          </a:stretch>
        </p:blipFill>
        <p:spPr>
          <a:xfrm>
            <a:off x="329647" y="2196907"/>
            <a:ext cx="4638675" cy="981075"/>
          </a:xfrm>
          <a:prstGeom prst="rect">
            <a:avLst/>
          </a:prstGeom>
        </p:spPr>
      </p:pic>
      <p:pic>
        <p:nvPicPr>
          <p:cNvPr id="20" name="Picture 19"/>
          <p:cNvPicPr>
            <a:picLocks noChangeAspect="1"/>
          </p:cNvPicPr>
          <p:nvPr/>
        </p:nvPicPr>
        <p:blipFill>
          <a:blip r:embed="rId5"/>
          <a:stretch>
            <a:fillRect/>
          </a:stretch>
        </p:blipFill>
        <p:spPr>
          <a:xfrm>
            <a:off x="609600" y="4572000"/>
            <a:ext cx="2362200" cy="1238250"/>
          </a:xfrm>
          <a:prstGeom prst="rect">
            <a:avLst/>
          </a:prstGeom>
        </p:spPr>
      </p:pic>
      <p:pic>
        <p:nvPicPr>
          <p:cNvPr id="24" name="Picture 23"/>
          <p:cNvPicPr>
            <a:picLocks noChangeAspect="1"/>
          </p:cNvPicPr>
          <p:nvPr/>
        </p:nvPicPr>
        <p:blipFill>
          <a:blip r:embed="rId6"/>
          <a:stretch>
            <a:fillRect/>
          </a:stretch>
        </p:blipFill>
        <p:spPr>
          <a:xfrm>
            <a:off x="6477000" y="2266950"/>
            <a:ext cx="1238250" cy="1238250"/>
          </a:xfrm>
          <a:prstGeom prst="rect">
            <a:avLst/>
          </a:prstGeom>
        </p:spPr>
      </p:pic>
      <p:sp>
        <p:nvSpPr>
          <p:cNvPr id="26" name="TextBox 25"/>
          <p:cNvSpPr txBox="1"/>
          <p:nvPr/>
        </p:nvSpPr>
        <p:spPr>
          <a:xfrm>
            <a:off x="3124199" y="3810000"/>
            <a:ext cx="289559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r-Cyrl-RS" sz="2400" b="1" dirty="0" smtClean="0">
                <a:solidFill>
                  <a:srgbClr val="C00000"/>
                </a:solidFill>
              </a:rPr>
              <a:t>ЏЕНДЕР ЦЕНТАР РС</a:t>
            </a:r>
            <a:endParaRPr lang="sr-Latn-RS" sz="2400" b="1" dirty="0">
              <a:solidFill>
                <a:srgbClr val="C00000"/>
              </a:solidFill>
            </a:endParaRPr>
          </a:p>
        </p:txBody>
      </p:sp>
      <p:cxnSp>
        <p:nvCxnSpPr>
          <p:cNvPr id="30" name="Straight Arrow Connector 29"/>
          <p:cNvCxnSpPr/>
          <p:nvPr/>
        </p:nvCxnSpPr>
        <p:spPr>
          <a:xfrm>
            <a:off x="2819400" y="3177982"/>
            <a:ext cx="533400" cy="520507"/>
          </a:xfrm>
          <a:prstGeom prst="straightConnector1">
            <a:avLst/>
          </a:prstGeom>
          <a:ln>
            <a:tailEnd type="triangle"/>
          </a:ln>
          <a:effectLst>
            <a:glow rad="139700">
              <a:schemeClr val="accent2">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cxnSp>
        <p:nvCxnSpPr>
          <p:cNvPr id="33" name="Straight Arrow Connector 32"/>
          <p:cNvCxnSpPr/>
          <p:nvPr/>
        </p:nvCxnSpPr>
        <p:spPr>
          <a:xfrm flipV="1">
            <a:off x="2286000" y="4395787"/>
            <a:ext cx="1143000" cy="612967"/>
          </a:xfrm>
          <a:prstGeom prst="straightConnector1">
            <a:avLst/>
          </a:prstGeom>
          <a:ln>
            <a:tailEnd type="triangle"/>
          </a:ln>
          <a:effectLst>
            <a:glow rad="228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p:nvPr/>
        </p:nvCxnSpPr>
        <p:spPr>
          <a:xfrm flipH="1">
            <a:off x="5486400" y="2836069"/>
            <a:ext cx="1066800" cy="901506"/>
          </a:xfrm>
          <a:prstGeom prst="straightConnector1">
            <a:avLst/>
          </a:prstGeom>
          <a:ln>
            <a:tailEnd type="triangle"/>
          </a:ln>
          <a:effectLst>
            <a:glow rad="2286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37" name="Straight Arrow Connector 36"/>
          <p:cNvCxnSpPr/>
          <p:nvPr/>
        </p:nvCxnSpPr>
        <p:spPr>
          <a:xfrm flipH="1" flipV="1">
            <a:off x="5486400" y="4331391"/>
            <a:ext cx="533398" cy="677363"/>
          </a:xfrm>
          <a:prstGeom prst="straightConnector1">
            <a:avLst/>
          </a:prstGeom>
          <a:ln>
            <a:tailEnd type="triangle"/>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60870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par>
                                <p:cTn id="8" presetID="26" presetClass="entr"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80">
                                          <p:stCondLst>
                                            <p:cond delay="0"/>
                                          </p:stCondLst>
                                        </p:cTn>
                                        <p:tgtEl>
                                          <p:spTgt spid="3"/>
                                        </p:tgtEl>
                                      </p:cBhvr>
                                    </p:animEffect>
                                    <p:anim calcmode="lin" valueType="num">
                                      <p:cBhvr>
                                        <p:cTn id="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gtEl>
                                      </p:cBhvr>
                                      <p:to x="100000" y="60000"/>
                                    </p:animScale>
                                    <p:animScale>
                                      <p:cBhvr>
                                        <p:cTn id="17" dur="166" decel="50000">
                                          <p:stCondLst>
                                            <p:cond delay="676"/>
                                          </p:stCondLst>
                                        </p:cTn>
                                        <p:tgtEl>
                                          <p:spTgt spid="3"/>
                                        </p:tgtEl>
                                      </p:cBhvr>
                                      <p:to x="100000" y="100000"/>
                                    </p:animScale>
                                    <p:animScale>
                                      <p:cBhvr>
                                        <p:cTn id="18" dur="26">
                                          <p:stCondLst>
                                            <p:cond delay="1312"/>
                                          </p:stCondLst>
                                        </p:cTn>
                                        <p:tgtEl>
                                          <p:spTgt spid="3"/>
                                        </p:tgtEl>
                                      </p:cBhvr>
                                      <p:to x="100000" y="80000"/>
                                    </p:animScale>
                                    <p:animScale>
                                      <p:cBhvr>
                                        <p:cTn id="19" dur="166" decel="50000">
                                          <p:stCondLst>
                                            <p:cond delay="1338"/>
                                          </p:stCondLst>
                                        </p:cTn>
                                        <p:tgtEl>
                                          <p:spTgt spid="3"/>
                                        </p:tgtEl>
                                      </p:cBhvr>
                                      <p:to x="100000" y="100000"/>
                                    </p:animScale>
                                    <p:animScale>
                                      <p:cBhvr>
                                        <p:cTn id="20" dur="26">
                                          <p:stCondLst>
                                            <p:cond delay="1642"/>
                                          </p:stCondLst>
                                        </p:cTn>
                                        <p:tgtEl>
                                          <p:spTgt spid="3"/>
                                        </p:tgtEl>
                                      </p:cBhvr>
                                      <p:to x="100000" y="90000"/>
                                    </p:animScale>
                                    <p:animScale>
                                      <p:cBhvr>
                                        <p:cTn id="21" dur="166" decel="50000">
                                          <p:stCondLst>
                                            <p:cond delay="1668"/>
                                          </p:stCondLst>
                                        </p:cTn>
                                        <p:tgtEl>
                                          <p:spTgt spid="3"/>
                                        </p:tgtEl>
                                      </p:cBhvr>
                                      <p:to x="100000" y="100000"/>
                                    </p:animScale>
                                    <p:animScale>
                                      <p:cBhvr>
                                        <p:cTn id="22" dur="26">
                                          <p:stCondLst>
                                            <p:cond delay="1808"/>
                                          </p:stCondLst>
                                        </p:cTn>
                                        <p:tgtEl>
                                          <p:spTgt spid="3"/>
                                        </p:tgtEl>
                                      </p:cBhvr>
                                      <p:to x="100000" y="95000"/>
                                    </p:animScale>
                                    <p:animScale>
                                      <p:cBhvr>
                                        <p:cTn id="23" dur="166" decel="50000">
                                          <p:stCondLst>
                                            <p:cond delay="1834"/>
                                          </p:stCondLst>
                                        </p:cTn>
                                        <p:tgtEl>
                                          <p:spTgt spid="3"/>
                                        </p:tgtEl>
                                      </p:cBhvr>
                                      <p:to x="100000" y="100000"/>
                                    </p:animScale>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2000" fill="hold"/>
                                        <p:tgtEl>
                                          <p:spTgt spid="26"/>
                                        </p:tgtEl>
                                        <p:attrNameLst>
                                          <p:attrName>ppt_x</p:attrName>
                                        </p:attrNameLst>
                                      </p:cBhvr>
                                      <p:tavLst>
                                        <p:tav tm="0">
                                          <p:val>
                                            <p:strVal val="#ppt_x"/>
                                          </p:val>
                                        </p:tav>
                                        <p:tav tm="100000">
                                          <p:val>
                                            <p:strVal val="#ppt_x"/>
                                          </p:val>
                                        </p:tav>
                                      </p:tavLst>
                                    </p:anim>
                                    <p:anim calcmode="lin" valueType="num">
                                      <p:cBhvr additive="base">
                                        <p:cTn id="28" dur="20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 presetClass="entr" presetSubtype="4"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1000" fill="hold"/>
                                        <p:tgtEl>
                                          <p:spTgt spid="24"/>
                                        </p:tgtEl>
                                        <p:attrNameLst>
                                          <p:attrName>ppt_x</p:attrName>
                                        </p:attrNameLst>
                                      </p:cBhvr>
                                      <p:tavLst>
                                        <p:tav tm="0">
                                          <p:val>
                                            <p:strVal val="#ppt_x"/>
                                          </p:val>
                                        </p:tav>
                                        <p:tav tm="100000">
                                          <p:val>
                                            <p:strVal val="#ppt_x"/>
                                          </p:val>
                                        </p:tav>
                                      </p:tavLst>
                                    </p:anim>
                                    <p:anim calcmode="lin" valueType="num">
                                      <p:cBhvr additive="base">
                                        <p:cTn id="39" dur="1000" fill="hold"/>
                                        <p:tgtEl>
                                          <p:spTgt spid="24"/>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16" presetClass="entr" presetSubtype="2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1000"/>
                                        <p:tgtEl>
                                          <p:spTgt spid="20"/>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53" presetClass="entr" presetSubtype="16"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1000" fill="hold"/>
                                        <p:tgtEl>
                                          <p:spTgt spid="30"/>
                                        </p:tgtEl>
                                        <p:attrNameLst>
                                          <p:attrName>ppt_w</p:attrName>
                                        </p:attrNameLst>
                                      </p:cBhvr>
                                      <p:tavLst>
                                        <p:tav tm="0">
                                          <p:val>
                                            <p:fltVal val="0"/>
                                          </p:val>
                                        </p:tav>
                                        <p:tav tm="100000">
                                          <p:val>
                                            <p:strVal val="#ppt_w"/>
                                          </p:val>
                                        </p:tav>
                                      </p:tavLst>
                                    </p:anim>
                                    <p:anim calcmode="lin" valueType="num">
                                      <p:cBhvr>
                                        <p:cTn id="54" dur="1000" fill="hold"/>
                                        <p:tgtEl>
                                          <p:spTgt spid="30"/>
                                        </p:tgtEl>
                                        <p:attrNameLst>
                                          <p:attrName>ppt_h</p:attrName>
                                        </p:attrNameLst>
                                      </p:cBhvr>
                                      <p:tavLst>
                                        <p:tav tm="0">
                                          <p:val>
                                            <p:fltVal val="0"/>
                                          </p:val>
                                        </p:tav>
                                        <p:tav tm="100000">
                                          <p:val>
                                            <p:strVal val="#ppt_h"/>
                                          </p:val>
                                        </p:tav>
                                      </p:tavLst>
                                    </p:anim>
                                    <p:animEffect transition="in" filter="fade">
                                      <p:cBhvr>
                                        <p:cTn id="55" dur="1000"/>
                                        <p:tgtEl>
                                          <p:spTgt spid="30"/>
                                        </p:tgtEl>
                                      </p:cBhvr>
                                    </p:animEffect>
                                  </p:childTnLst>
                                </p:cTn>
                              </p:par>
                            </p:childTnLst>
                          </p:cTn>
                        </p:par>
                        <p:par>
                          <p:cTn id="56" fill="hold">
                            <p:stCondLst>
                              <p:cond delay="9000"/>
                            </p:stCondLst>
                            <p:childTnLst>
                              <p:par>
                                <p:cTn id="57" presetID="53" presetClass="entr" presetSubtype="16"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1000" fill="hold"/>
                                        <p:tgtEl>
                                          <p:spTgt spid="35"/>
                                        </p:tgtEl>
                                        <p:attrNameLst>
                                          <p:attrName>ppt_w</p:attrName>
                                        </p:attrNameLst>
                                      </p:cBhvr>
                                      <p:tavLst>
                                        <p:tav tm="0">
                                          <p:val>
                                            <p:fltVal val="0"/>
                                          </p:val>
                                        </p:tav>
                                        <p:tav tm="100000">
                                          <p:val>
                                            <p:strVal val="#ppt_w"/>
                                          </p:val>
                                        </p:tav>
                                      </p:tavLst>
                                    </p:anim>
                                    <p:anim calcmode="lin" valueType="num">
                                      <p:cBhvr>
                                        <p:cTn id="60" dur="1000" fill="hold"/>
                                        <p:tgtEl>
                                          <p:spTgt spid="35"/>
                                        </p:tgtEl>
                                        <p:attrNameLst>
                                          <p:attrName>ppt_h</p:attrName>
                                        </p:attrNameLst>
                                      </p:cBhvr>
                                      <p:tavLst>
                                        <p:tav tm="0">
                                          <p:val>
                                            <p:fltVal val="0"/>
                                          </p:val>
                                        </p:tav>
                                        <p:tav tm="100000">
                                          <p:val>
                                            <p:strVal val="#ppt_h"/>
                                          </p:val>
                                        </p:tav>
                                      </p:tavLst>
                                    </p:anim>
                                    <p:animEffect transition="in" filter="fade">
                                      <p:cBhvr>
                                        <p:cTn id="61" dur="1000"/>
                                        <p:tgtEl>
                                          <p:spTgt spid="35"/>
                                        </p:tgtEl>
                                      </p:cBhvr>
                                    </p:animEffect>
                                  </p:childTnLst>
                                </p:cTn>
                              </p:par>
                            </p:childTnLst>
                          </p:cTn>
                        </p:par>
                        <p:par>
                          <p:cTn id="62" fill="hold">
                            <p:stCondLst>
                              <p:cond delay="10000"/>
                            </p:stCondLst>
                            <p:childTnLst>
                              <p:par>
                                <p:cTn id="63" presetID="53" presetClass="entr" presetSubtype="16"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Effect transition="in" filter="fade">
                                      <p:cBhvr>
                                        <p:cTn id="67" dur="1000"/>
                                        <p:tgtEl>
                                          <p:spTgt spid="33"/>
                                        </p:tgtEl>
                                      </p:cBhvr>
                                    </p:animEffect>
                                  </p:childTnLst>
                                </p:cTn>
                              </p:par>
                            </p:childTnLst>
                          </p:cTn>
                        </p:par>
                        <p:par>
                          <p:cTn id="68" fill="hold">
                            <p:stCondLst>
                              <p:cond delay="11000"/>
                            </p:stCondLst>
                            <p:childTnLst>
                              <p:par>
                                <p:cTn id="69" presetID="53" presetClass="entr" presetSubtype="16"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1000" fill="hold"/>
                                        <p:tgtEl>
                                          <p:spTgt spid="37"/>
                                        </p:tgtEl>
                                        <p:attrNameLst>
                                          <p:attrName>ppt_w</p:attrName>
                                        </p:attrNameLst>
                                      </p:cBhvr>
                                      <p:tavLst>
                                        <p:tav tm="0">
                                          <p:val>
                                            <p:fltVal val="0"/>
                                          </p:val>
                                        </p:tav>
                                        <p:tav tm="100000">
                                          <p:val>
                                            <p:strVal val="#ppt_w"/>
                                          </p:val>
                                        </p:tav>
                                      </p:tavLst>
                                    </p:anim>
                                    <p:anim calcmode="lin" valueType="num">
                                      <p:cBhvr>
                                        <p:cTn id="72" dur="1000" fill="hold"/>
                                        <p:tgtEl>
                                          <p:spTgt spid="37"/>
                                        </p:tgtEl>
                                        <p:attrNameLst>
                                          <p:attrName>ppt_h</p:attrName>
                                        </p:attrNameLst>
                                      </p:cBhvr>
                                      <p:tavLst>
                                        <p:tav tm="0">
                                          <p:val>
                                            <p:fltVal val="0"/>
                                          </p:val>
                                        </p:tav>
                                        <p:tav tm="100000">
                                          <p:val>
                                            <p:strVal val="#ppt_h"/>
                                          </p:val>
                                        </p:tav>
                                      </p:tavLst>
                                    </p:anim>
                                    <p:animEffect transition="in" filter="fade">
                                      <p:cBhvr>
                                        <p:cTn id="7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157" y="1813679"/>
            <a:ext cx="57150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sr-Cyrl-BA" b="1" dirty="0"/>
              <a:t>Родно осјетљиви језик</a:t>
            </a:r>
            <a:r>
              <a:rPr lang="sr-Cyrl-BA" dirty="0"/>
              <a:t> </a:t>
            </a:r>
            <a:r>
              <a:rPr lang="sr-Cyrl-BA" b="1" dirty="0"/>
              <a:t>/ </a:t>
            </a:r>
            <a:r>
              <a:rPr lang="sr-Latn-RS" b="1" dirty="0"/>
              <a:t>Gender sensitive </a:t>
            </a:r>
            <a:r>
              <a:rPr lang="sr-Latn-RS" b="1" dirty="0" smtClean="0"/>
              <a:t>language</a:t>
            </a:r>
            <a:endParaRPr lang="sr-Cyrl-BA" dirty="0" smtClean="0"/>
          </a:p>
        </p:txBody>
      </p:sp>
      <p:sp>
        <p:nvSpPr>
          <p:cNvPr id="4" name="Rounded Rectangle 3"/>
          <p:cNvSpPr/>
          <p:nvPr/>
        </p:nvSpPr>
        <p:spPr>
          <a:xfrm>
            <a:off x="8001000" y="6400800"/>
            <a:ext cx="990600" cy="381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sr-Latn-RS"/>
          </a:p>
        </p:txBody>
      </p:sp>
      <p:pic>
        <p:nvPicPr>
          <p:cNvPr id="5" name="Picture 4"/>
          <p:cNvPicPr>
            <a:picLocks noChangeAspect="1"/>
          </p:cNvPicPr>
          <p:nvPr/>
        </p:nvPicPr>
        <p:blipFill>
          <a:blip r:embed="rId2"/>
          <a:stretch>
            <a:fillRect/>
          </a:stretch>
        </p:blipFill>
        <p:spPr>
          <a:xfrm>
            <a:off x="5943600" y="1219200"/>
            <a:ext cx="3048000" cy="3733800"/>
          </a:xfrm>
          <a:prstGeom prst="rect">
            <a:avLst/>
          </a:prstGeom>
        </p:spPr>
      </p:pic>
      <p:sp>
        <p:nvSpPr>
          <p:cNvPr id="3" name="TextBox 2"/>
          <p:cNvSpPr txBox="1"/>
          <p:nvPr/>
        </p:nvSpPr>
        <p:spPr>
          <a:xfrm>
            <a:off x="533400" y="2345472"/>
            <a:ext cx="4953000" cy="2862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sr-Cyrl-CS" sz="2000" b="1" dirty="0"/>
              <a:t>Употреба </a:t>
            </a:r>
            <a:r>
              <a:rPr lang="ru-RU" sz="2000" b="1" dirty="0"/>
              <a:t>политички коректног језика који промовише равноправност полова и тиме избјегава употребу дискриминаторних форми у порукама које прима шира јавност у циљу остваривањ</a:t>
            </a:r>
            <a:r>
              <a:rPr lang="sr-Cyrl-CS" sz="2000" b="1" dirty="0"/>
              <a:t>а</a:t>
            </a:r>
            <a:r>
              <a:rPr lang="ru-RU" sz="2000" b="1" dirty="0"/>
              <a:t> равноправности полова као људских права у језику. </a:t>
            </a:r>
            <a:r>
              <a:rPr lang="sr-Cyrl-CS" sz="2000" b="1" dirty="0"/>
              <a:t>Навођење професија, звања и титула жена у мушком роду је експлицитна дискриминација.</a:t>
            </a:r>
            <a:endParaRPr lang="sr-Latn-RS" sz="2000" b="1" dirty="0"/>
          </a:p>
        </p:txBody>
      </p:sp>
    </p:spTree>
    <p:extLst>
      <p:ext uri="{BB962C8B-B14F-4D97-AF65-F5344CB8AC3E}">
        <p14:creationId xmlns:p14="http://schemas.microsoft.com/office/powerpoint/2010/main" val="38628693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4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401"/>
                            </p:stCondLst>
                            <p:childTnLst>
                              <p:par>
                                <p:cTn id="8" presetID="21" presetClass="entr" presetSubtype="4"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par>
                          <p:cTn id="11" fill="hold">
                            <p:stCondLst>
                              <p:cond delay="5401"/>
                            </p:stCondLst>
                            <p:childTnLst>
                              <p:par>
                                <p:cTn id="12" presetID="1" presetClass="entr" presetSubtype="0" fill="hold" grpId="0" nodeType="afterEffect">
                                  <p:stCondLst>
                                    <p:cond delay="0"/>
                                  </p:stCondLst>
                                  <p:iterate type="wd">
                                    <p:tmAbs val="400"/>
                                  </p:iterate>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2057400"/>
            <a:ext cx="6019597" cy="1754326"/>
          </a:xfrm>
          <a:prstGeom prst="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a:spAutoFit/>
          </a:bodyPr>
          <a:lstStyle/>
          <a:p>
            <a:pPr algn="ctr"/>
            <a:r>
              <a:rPr lang="sr-Cyrl-R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ДА ЗАКЉУЧИМО</a:t>
            </a:r>
          </a:p>
          <a:p>
            <a:pPr algn="ctr"/>
            <a:r>
              <a:rPr lang="sr-Cyrl-R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ЗАЈЕДНО</a:t>
            </a:r>
            <a:r>
              <a:rPr lang="sr-Cyrl-R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ounded Rectangle 4"/>
          <p:cNvSpPr/>
          <p:nvPr/>
        </p:nvSpPr>
        <p:spPr>
          <a:xfrm>
            <a:off x="8001000" y="6324600"/>
            <a:ext cx="9906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367184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0" y="4676715"/>
            <a:ext cx="2552700" cy="2078845"/>
          </a:xfrm>
          <a:prstGeom prst="rect">
            <a:avLst/>
          </a:prstGeom>
        </p:spPr>
      </p:pic>
      <p:sp>
        <p:nvSpPr>
          <p:cNvPr id="6" name="Rounded Rectangle 5"/>
          <p:cNvSpPr/>
          <p:nvPr/>
        </p:nvSpPr>
        <p:spPr>
          <a:xfrm>
            <a:off x="8001000" y="6324600"/>
            <a:ext cx="990600" cy="381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sr-Latn-RS"/>
          </a:p>
        </p:txBody>
      </p:sp>
      <p:sp>
        <p:nvSpPr>
          <p:cNvPr id="12" name="AutoShape 2" descr="Mark Twain (Tven), citati, aforizmi, izreke | Najbolji Cita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13" name="AutoShape 4" descr="Mark Twain (Tven), citati, aforizmi, izreke | Najbolji Citat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2" name="TextBox 1"/>
          <p:cNvSpPr txBox="1"/>
          <p:nvPr/>
        </p:nvSpPr>
        <p:spPr>
          <a:xfrm>
            <a:off x="762000" y="1752600"/>
            <a:ext cx="7924800" cy="286232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sz="2000" b="1" dirty="0" smtClean="0"/>
              <a:t>"Називати </a:t>
            </a:r>
            <a:r>
              <a:rPr lang="ru-RU" sz="2000" b="1" dirty="0"/>
              <a:t>жене слабијим </a:t>
            </a:r>
            <a:r>
              <a:rPr lang="ru-RU" sz="2000" b="1" dirty="0" smtClean="0"/>
              <a:t>полом </a:t>
            </a:r>
            <a:r>
              <a:rPr lang="ru-RU" sz="2000" b="1" dirty="0"/>
              <a:t>је клевета, то је неправда мушкарца према жени. Ако се под снагом подразумијева сирова снага, онда су </a:t>
            </a:r>
            <a:r>
              <a:rPr lang="sr-Cyrl-RS" sz="2000" b="1" dirty="0" smtClean="0"/>
              <a:t>заиста</a:t>
            </a:r>
            <a:r>
              <a:rPr lang="ru-RU" sz="2000" b="1" dirty="0" smtClean="0"/>
              <a:t> </a:t>
            </a:r>
            <a:r>
              <a:rPr lang="ru-RU" sz="2000" b="1" dirty="0"/>
              <a:t>жене мање бруталне од мушкараца. Ако се под снагом мисли на менталну снагу, онда су жене дефинитивно супериорније од мушкараца. Зар нема она већу интуицију, зар она не жртвује себе више, није ли храбрија? Без ње </a:t>
            </a:r>
            <a:r>
              <a:rPr lang="ru-RU" sz="2000" b="1" dirty="0" smtClean="0"/>
              <a:t>мушкарац </a:t>
            </a:r>
            <a:r>
              <a:rPr lang="ru-RU" sz="2000" b="1" dirty="0"/>
              <a:t>не може. Ако је ненасиље закон нашег постојања, будућност је са женом… К</a:t>
            </a:r>
            <a:r>
              <a:rPr lang="ru-RU" sz="2000" b="1" dirty="0" smtClean="0"/>
              <a:t>о </a:t>
            </a:r>
            <a:r>
              <a:rPr lang="ru-RU" sz="2000" b="1" dirty="0"/>
              <a:t>може </a:t>
            </a:r>
            <a:r>
              <a:rPr lang="ru-RU" sz="2000" b="1" dirty="0" smtClean="0"/>
              <a:t>дјелотворније </a:t>
            </a:r>
            <a:r>
              <a:rPr lang="ru-RU" sz="2000" b="1" dirty="0"/>
              <a:t>играти на емоције од жене</a:t>
            </a:r>
            <a:r>
              <a:rPr lang="ru-RU" sz="2000" b="1" dirty="0" smtClean="0"/>
              <a:t>”.</a:t>
            </a:r>
          </a:p>
          <a:p>
            <a:r>
              <a:rPr lang="ru-RU" sz="2000" b="1" dirty="0"/>
              <a:t> </a:t>
            </a:r>
            <a:r>
              <a:rPr lang="ru-RU" sz="2000" b="1" dirty="0" smtClean="0"/>
              <a:t>                                                                          Махатма Ганди</a:t>
            </a:r>
            <a:r>
              <a:rPr lang="ru-RU" sz="2000" b="1" dirty="0"/>
              <a:t>, </a:t>
            </a:r>
            <a:r>
              <a:rPr lang="ru-RU" sz="2000" b="1" dirty="0" smtClean="0"/>
              <a:t>политичар</a:t>
            </a:r>
            <a:endParaRPr lang="sr-Latn-RS" sz="2000" b="1" dirty="0"/>
          </a:p>
        </p:txBody>
      </p:sp>
    </p:spTree>
    <p:extLst>
      <p:ext uri="{BB962C8B-B14F-4D97-AF65-F5344CB8AC3E}">
        <p14:creationId xmlns:p14="http://schemas.microsoft.com/office/powerpoint/2010/main" val="11206524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4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38801"/>
                            </p:stCondLst>
                            <p:childTnLst>
                              <p:par>
                                <p:cTn id="8" presetID="53" presetClass="entr" presetSubtype="16" fill="hold" nodeType="afterEffect">
                                  <p:stCondLst>
                                    <p:cond delay="200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001000" y="6324600"/>
            <a:ext cx="990600" cy="381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sr-Latn-RS"/>
          </a:p>
        </p:txBody>
      </p:sp>
      <p:sp>
        <p:nvSpPr>
          <p:cNvPr id="12" name="AutoShape 2" descr="Mark Twain (Tven), citati, aforizmi, izreke | Najbolji Cita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13" name="AutoShape 4" descr="Mark Twain (Tven), citati, aforizmi, izreke | Najbolji Citat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3" name="Picture 2"/>
          <p:cNvPicPr>
            <a:picLocks noChangeAspect="1"/>
          </p:cNvPicPr>
          <p:nvPr/>
        </p:nvPicPr>
        <p:blipFill>
          <a:blip r:embed="rId3"/>
          <a:stretch>
            <a:fillRect/>
          </a:stretch>
        </p:blipFill>
        <p:spPr>
          <a:xfrm rot="21019397">
            <a:off x="2662847" y="1317717"/>
            <a:ext cx="3064119" cy="3534382"/>
          </a:xfrm>
          <a:prstGeom prst="rect">
            <a:avLst/>
          </a:prstGeom>
        </p:spPr>
      </p:pic>
      <p:pic>
        <p:nvPicPr>
          <p:cNvPr id="4" name="Picture 3"/>
          <p:cNvPicPr>
            <a:picLocks noChangeAspect="1"/>
          </p:cNvPicPr>
          <p:nvPr/>
        </p:nvPicPr>
        <p:blipFill>
          <a:blip r:embed="rId4"/>
          <a:stretch>
            <a:fillRect/>
          </a:stretch>
        </p:blipFill>
        <p:spPr>
          <a:xfrm rot="615181">
            <a:off x="2387745" y="1381916"/>
            <a:ext cx="3614321" cy="3142127"/>
          </a:xfrm>
          <a:prstGeom prst="rect">
            <a:avLst/>
          </a:prstGeom>
        </p:spPr>
      </p:pic>
      <p:pic>
        <p:nvPicPr>
          <p:cNvPr id="5" name="Picture 4"/>
          <p:cNvPicPr>
            <a:picLocks noChangeAspect="1"/>
          </p:cNvPicPr>
          <p:nvPr/>
        </p:nvPicPr>
        <p:blipFill>
          <a:blip r:embed="rId5"/>
          <a:stretch>
            <a:fillRect/>
          </a:stretch>
        </p:blipFill>
        <p:spPr>
          <a:xfrm>
            <a:off x="2416362" y="1240245"/>
            <a:ext cx="3585851" cy="3712305"/>
          </a:xfrm>
          <a:prstGeom prst="rect">
            <a:avLst/>
          </a:prstGeom>
        </p:spPr>
      </p:pic>
      <p:pic>
        <p:nvPicPr>
          <p:cNvPr id="7" name="Picture 6"/>
          <p:cNvPicPr>
            <a:picLocks noChangeAspect="1"/>
          </p:cNvPicPr>
          <p:nvPr/>
        </p:nvPicPr>
        <p:blipFill>
          <a:blip r:embed="rId6"/>
          <a:stretch>
            <a:fillRect/>
          </a:stretch>
        </p:blipFill>
        <p:spPr>
          <a:xfrm rot="21335174">
            <a:off x="2616300" y="1222713"/>
            <a:ext cx="3283219" cy="3542790"/>
          </a:xfrm>
          <a:prstGeom prst="rect">
            <a:avLst/>
          </a:prstGeom>
        </p:spPr>
      </p:pic>
    </p:spTree>
    <p:extLst>
      <p:ext uri="{BB962C8B-B14F-4D97-AF65-F5344CB8AC3E}">
        <p14:creationId xmlns:p14="http://schemas.microsoft.com/office/powerpoint/2010/main" val="3939736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10" fill="hold">
                            <p:stCondLst>
                              <p:cond delay="500"/>
                            </p:stCondLst>
                            <p:childTnLst>
                              <p:par>
                                <p:cTn id="11" presetID="53" presetClass="entr" presetSubtype="16"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500"/>
                            </p:stCondLst>
                            <p:childTnLst>
                              <p:par>
                                <p:cTn id="17" presetID="53" presetClass="entr" presetSubtype="16"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5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1001" y="366642"/>
            <a:ext cx="6556667" cy="923330"/>
          </a:xfrm>
          <a:prstGeom prst="rect">
            <a:avLst/>
          </a:prstGeom>
          <a:noFill/>
        </p:spPr>
        <p:txBody>
          <a:bodyPr wrap="none" lIns="91440" tIns="45720" rIns="91440" bIns="45720">
            <a:spAutoFit/>
          </a:bodyPr>
          <a:lstStyle/>
          <a:p>
            <a:pPr algn="ctr"/>
            <a:r>
              <a:rPr lang="sr-Cyrl-RS" sz="5400" b="1" dirty="0" smtClean="0">
                <a:ln w="22225">
                  <a:solidFill>
                    <a:schemeClr val="accent2"/>
                  </a:solidFill>
                  <a:prstDash val="solid"/>
                </a:ln>
                <a:solidFill>
                  <a:schemeClr val="accent2">
                    <a:lumMod val="40000"/>
                    <a:lumOff val="60000"/>
                  </a:schemeClr>
                </a:solidFill>
              </a:rPr>
              <a:t>НЕ ЗАБОРАВИМО!</a:t>
            </a:r>
            <a:endParaRPr lang="en-US" sz="5400" b="1" dirty="0">
              <a:ln w="22225">
                <a:solidFill>
                  <a:schemeClr val="accent2"/>
                </a:solidFill>
                <a:prstDash val="solid"/>
              </a:ln>
              <a:solidFill>
                <a:schemeClr val="accent2">
                  <a:lumMod val="40000"/>
                  <a:lumOff val="60000"/>
                </a:schemeClr>
              </a:solidFill>
            </a:endParaRPr>
          </a:p>
        </p:txBody>
      </p:sp>
      <p:sp>
        <p:nvSpPr>
          <p:cNvPr id="4" name="Rectangle 3"/>
          <p:cNvSpPr/>
          <p:nvPr/>
        </p:nvSpPr>
        <p:spPr>
          <a:xfrm>
            <a:off x="823558" y="1219457"/>
            <a:ext cx="7031552" cy="2862322"/>
          </a:xfrm>
          <a:prstGeom prst="rect">
            <a:avLst/>
          </a:prstGeom>
          <a:noFill/>
        </p:spPr>
        <p:txBody>
          <a:bodyPr wrap="square" lIns="91440" tIns="45720" rIns="91440" bIns="45720">
            <a:spAutoFit/>
          </a:bodyPr>
          <a:lstStyle/>
          <a:p>
            <a:pPr algn="ctr"/>
            <a:r>
              <a:rPr lang="sr-Cyrl-RS" sz="3600" b="1" dirty="0" smtClean="0">
                <a:ln w="22225">
                  <a:solidFill>
                    <a:schemeClr val="accent2"/>
                  </a:solidFill>
                  <a:prstDash val="solid"/>
                </a:ln>
                <a:solidFill>
                  <a:schemeClr val="accent2">
                    <a:lumMod val="40000"/>
                    <a:lumOff val="60000"/>
                  </a:schemeClr>
                </a:solidFill>
              </a:rPr>
              <a:t>ПОШТУЈМО  ДА БИСМО ЗАСЛУЖИЛИ ПОШТОВАЊЕ!</a:t>
            </a:r>
          </a:p>
          <a:p>
            <a:pPr algn="ctr"/>
            <a:r>
              <a:rPr lang="sr-Cyrl-RS" sz="3600" b="1" dirty="0" smtClean="0">
                <a:ln w="22225">
                  <a:solidFill>
                    <a:schemeClr val="accent2"/>
                  </a:solidFill>
                  <a:prstDash val="solid"/>
                </a:ln>
                <a:solidFill>
                  <a:schemeClr val="accent2">
                    <a:lumMod val="40000"/>
                    <a:lumOff val="60000"/>
                  </a:schemeClr>
                </a:solidFill>
              </a:rPr>
              <a:t>ИСКРЕНОСТ СЕ ЦИЈЕНИ!</a:t>
            </a:r>
          </a:p>
          <a:p>
            <a:pPr algn="ctr"/>
            <a:endParaRPr lang="sr-Cyrl-RS" sz="3600" b="1" dirty="0" smtClean="0">
              <a:ln w="22225">
                <a:solidFill>
                  <a:schemeClr val="accent2"/>
                </a:solidFill>
                <a:prstDash val="solid"/>
              </a:ln>
              <a:solidFill>
                <a:schemeClr val="accent2">
                  <a:lumMod val="40000"/>
                  <a:lumOff val="60000"/>
                </a:schemeClr>
              </a:solidFill>
            </a:endParaRPr>
          </a:p>
          <a:p>
            <a:pPr algn="ctr"/>
            <a:endParaRPr lang="en-US" sz="36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1610776" y="2822602"/>
            <a:ext cx="5638800" cy="2893100"/>
          </a:xfrm>
          <a:prstGeom prst="rect">
            <a:avLst/>
          </a:prstGeom>
          <a:noFill/>
        </p:spPr>
        <p:txBody>
          <a:bodyPr wrap="square" lIns="91440" tIns="45720" rIns="91440" bIns="45720">
            <a:spAutoFit/>
          </a:bodyPr>
          <a:lstStyle/>
          <a:p>
            <a:pPr algn="ctr"/>
            <a:r>
              <a:rPr lang="sr-Cyrl-RS" sz="3200" b="1" dirty="0" smtClean="0">
                <a:ln w="22225">
                  <a:solidFill>
                    <a:schemeClr val="accent2"/>
                  </a:solidFill>
                  <a:prstDash val="solid"/>
                </a:ln>
                <a:solidFill>
                  <a:schemeClr val="accent2">
                    <a:lumMod val="40000"/>
                    <a:lumOff val="60000"/>
                  </a:schemeClr>
                </a:solidFill>
              </a:rPr>
              <a:t>ПОВЈЕРЕЊЕ СЕ СТИЧЕ!</a:t>
            </a:r>
          </a:p>
          <a:p>
            <a:pPr algn="ctr"/>
            <a:r>
              <a:rPr lang="sr-Cyrl-RS" sz="3200" b="1" dirty="0" smtClean="0">
                <a:ln w="22225">
                  <a:solidFill>
                    <a:schemeClr val="accent2"/>
                  </a:solidFill>
                  <a:prstDash val="solid"/>
                </a:ln>
                <a:solidFill>
                  <a:schemeClr val="accent2">
                    <a:lumMod val="40000"/>
                    <a:lumOff val="60000"/>
                  </a:schemeClr>
                </a:solidFill>
              </a:rPr>
              <a:t>УСПЈЕШНО СТЕ САВЛАДАЛИ ЈОШ ЈЕДНУ ЖИВОТНУ ЛЕКЦИЈУ! </a:t>
            </a:r>
          </a:p>
          <a:p>
            <a:pPr algn="ctr"/>
            <a:endParaRPr lang="en-US" sz="5400" b="1" dirty="0">
              <a:ln w="22225">
                <a:solidFill>
                  <a:schemeClr val="accent2"/>
                </a:solidFill>
                <a:prstDash val="solid"/>
              </a:ln>
              <a:solidFill>
                <a:schemeClr val="accent2">
                  <a:lumMod val="40000"/>
                  <a:lumOff val="60000"/>
                </a:schemeClr>
              </a:solidFill>
            </a:endParaRPr>
          </a:p>
        </p:txBody>
      </p:sp>
      <p:sp>
        <p:nvSpPr>
          <p:cNvPr id="9" name="Rounded Rectangle 8"/>
          <p:cNvSpPr/>
          <p:nvPr/>
        </p:nvSpPr>
        <p:spPr>
          <a:xfrm>
            <a:off x="7945952" y="6400800"/>
            <a:ext cx="1045648"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sr-Latn-RS"/>
          </a:p>
        </p:txBody>
      </p:sp>
      <p:sp>
        <p:nvSpPr>
          <p:cNvPr id="10" name="TextBox 9"/>
          <p:cNvSpPr txBox="1"/>
          <p:nvPr/>
        </p:nvSpPr>
        <p:spPr>
          <a:xfrm>
            <a:off x="3352800" y="5562600"/>
            <a:ext cx="3657600" cy="685800"/>
          </a:xfrm>
          <a:prstGeom prst="rect">
            <a:avLst/>
          </a:prstGeom>
          <a:noFill/>
        </p:spPr>
        <p:txBody>
          <a:bodyPr wrap="square" rtlCol="0">
            <a:spAutoFit/>
          </a:bodyPr>
          <a:lstStyle/>
          <a:p>
            <a:endParaRPr lang="sr-Latn-RS" dirty="0"/>
          </a:p>
        </p:txBody>
      </p:sp>
      <p:sp>
        <p:nvSpPr>
          <p:cNvPr id="11" name="Rectangle 10"/>
          <p:cNvSpPr/>
          <p:nvPr/>
        </p:nvSpPr>
        <p:spPr>
          <a:xfrm>
            <a:off x="2853158" y="5601157"/>
            <a:ext cx="4764510" cy="923330"/>
          </a:xfrm>
          <a:prstGeom prst="rect">
            <a:avLst/>
          </a:prstGeom>
          <a:noFill/>
        </p:spPr>
        <p:txBody>
          <a:bodyPr wrap="none" lIns="91440" tIns="45720" rIns="91440" bIns="45720">
            <a:spAutoFit/>
          </a:bodyPr>
          <a:lstStyle/>
          <a:p>
            <a:pPr algn="ctr"/>
            <a:r>
              <a:rPr lang="sr-Cyrl-RS" sz="5400" b="1" dirty="0" smtClean="0">
                <a:ln w="22225">
                  <a:solidFill>
                    <a:schemeClr val="accent2"/>
                  </a:solidFill>
                  <a:prstDash val="solid"/>
                </a:ln>
                <a:solidFill>
                  <a:srgbClr val="FF0000"/>
                </a:solidFill>
              </a:rPr>
              <a:t>ЧЕСТИТАМО!</a:t>
            </a:r>
            <a:endParaRPr lang="en-US"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6328778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2000"/>
                                        <p:tgtEl>
                                          <p:spTgt spid="4">
                                            <p:txEl>
                                              <p:pRg st="0" end="0"/>
                                            </p:txEl>
                                          </p:spTgt>
                                        </p:tgtEl>
                                      </p:cBhvr>
                                    </p:animEffect>
                                  </p:childTnLst>
                                </p:cTn>
                              </p:par>
                            </p:childTnLst>
                          </p:cTn>
                        </p:par>
                        <p:par>
                          <p:cTn id="16" fill="hold">
                            <p:stCondLst>
                              <p:cond delay="3000"/>
                            </p:stCondLst>
                            <p:childTnLst>
                              <p:par>
                                <p:cTn id="17" presetID="31"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2" dur="2000"/>
                                        <p:tgtEl>
                                          <p:spTgt spid="4">
                                            <p:txEl>
                                              <p:pRg st="1" end="1"/>
                                            </p:txEl>
                                          </p:spTgt>
                                        </p:tgtEl>
                                      </p:cBhvr>
                                    </p:animEffect>
                                  </p:childTnLst>
                                </p:cTn>
                              </p:par>
                            </p:childTnLst>
                          </p:cTn>
                        </p:par>
                        <p:par>
                          <p:cTn id="23" fill="hold">
                            <p:stCondLst>
                              <p:cond delay="5000"/>
                            </p:stCondLst>
                            <p:childTnLst>
                              <p:par>
                                <p:cTn id="24" presetID="16" presetClass="entr" presetSubtype="37"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outVertical)">
                                      <p:cBhvr>
                                        <p:cTn id="26" dur="2000"/>
                                        <p:tgtEl>
                                          <p:spTgt spid="6"/>
                                        </p:tgtEl>
                                      </p:cBhvr>
                                    </p:animEffect>
                                  </p:childTnLst>
                                </p:cTn>
                              </p:par>
                            </p:childTnLst>
                          </p:cTn>
                        </p:par>
                        <p:par>
                          <p:cTn id="27" fill="hold">
                            <p:stCondLst>
                              <p:cond delay="7000"/>
                            </p:stCondLst>
                            <p:childTnLst>
                              <p:par>
                                <p:cTn id="28" presetID="45" presetClass="entr" presetSubtype="0" repeatCount="indefinite" fill="hold" grpId="0" nodeType="afterEffect">
                                  <p:stCondLst>
                                    <p:cond delay="0"/>
                                  </p:stCondLst>
                                  <p:endCondLst>
                                    <p:cond evt="onNext" delay="0">
                                      <p:tgtEl>
                                        <p:sldTgt/>
                                      </p:tgtEl>
                                    </p:cond>
                                  </p:end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2000"/>
                                        <p:tgtEl>
                                          <p:spTgt spid="11">
                                            <p:txEl>
                                              <p:pRg st="0" end="0"/>
                                            </p:txEl>
                                          </p:spTgt>
                                        </p:tgtEl>
                                      </p:cBhvr>
                                    </p:animEffect>
                                    <p:anim calcmode="lin" valueType="num">
                                      <p:cBhvr>
                                        <p:cTn id="31" dur="2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11">
                                            <p:txEl>
                                              <p:pRg st="0" end="0"/>
                                            </p:txEl>
                                          </p:spTgt>
                                        </p:tgtEl>
                                        <p:attrNameLst>
                                          <p:attrName>ppt_h</p:attrName>
                                        </p:attrNameLst>
                                      </p:cBhvr>
                                      <p:tavLst>
                                        <p:tav tm="0">
                                          <p:val>
                                            <p:strVal val="#ppt_h"/>
                                          </p:val>
                                        </p:tav>
                                        <p:tav tm="100000">
                                          <p:val>
                                            <p:strVal val="#ppt_h"/>
                                          </p:val>
                                        </p:tav>
                                      </p:tavLst>
                                    </p:anim>
                                  </p:childTnLst>
                                  <p:subTnLst>
                                    <p:audio>
                                      <p:cMediaNode vol="10000">
                                        <p:cTn display="0" masterRel="sameClick">
                                          <p:stCondLst>
                                            <p:cond evt="begin" delay="0">
                                              <p:tn val="28"/>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6" grpId="0"/>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2707" y="158651"/>
            <a:ext cx="476921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r-Cyrl-RS" sz="2800" dirty="0" smtClean="0"/>
              <a:t>УНИВЕРЗАЛНА ДЕКЛАРАЦИЈА О ЉУДСКИМ ПРАВИМА</a:t>
            </a:r>
            <a:endParaRPr lang="sr-Latn-RS" sz="2800" dirty="0"/>
          </a:p>
        </p:txBody>
      </p:sp>
      <p:sp>
        <p:nvSpPr>
          <p:cNvPr id="5" name="Rounded Rectangle 4"/>
          <p:cNvSpPr/>
          <p:nvPr/>
        </p:nvSpPr>
        <p:spPr>
          <a:xfrm>
            <a:off x="1003852" y="1419736"/>
            <a:ext cx="163954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BA" b="1" dirty="0"/>
              <a:t>право на рад</a:t>
            </a:r>
            <a:endParaRPr lang="sr-Latn-RS" b="1" dirty="0">
              <a:solidFill>
                <a:schemeClr val="tx1"/>
              </a:solidFill>
            </a:endParaRPr>
          </a:p>
        </p:txBody>
      </p:sp>
      <p:sp>
        <p:nvSpPr>
          <p:cNvPr id="6" name="Rounded Rectangle 5"/>
          <p:cNvSpPr/>
          <p:nvPr/>
        </p:nvSpPr>
        <p:spPr>
          <a:xfrm>
            <a:off x="2788919" y="1423050"/>
            <a:ext cx="19487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BA" b="1" dirty="0"/>
              <a:t>слободан избор запослења</a:t>
            </a:r>
            <a:endParaRPr lang="sr-Latn-RS" b="1" dirty="0">
              <a:solidFill>
                <a:schemeClr val="tx1"/>
              </a:solidFill>
            </a:endParaRPr>
          </a:p>
        </p:txBody>
      </p:sp>
      <p:sp>
        <p:nvSpPr>
          <p:cNvPr id="9" name="Oval 8"/>
          <p:cNvSpPr/>
          <p:nvPr/>
        </p:nvSpPr>
        <p:spPr>
          <a:xfrm>
            <a:off x="2362200" y="1630017"/>
            <a:ext cx="45719" cy="46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Oval 9"/>
          <p:cNvSpPr/>
          <p:nvPr/>
        </p:nvSpPr>
        <p:spPr>
          <a:xfrm>
            <a:off x="4593124" y="1371698"/>
            <a:ext cx="2589348" cy="1371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правични </a:t>
            </a:r>
            <a:r>
              <a:rPr lang="ru-RU" b="1" dirty="0"/>
              <a:t>и </a:t>
            </a:r>
            <a:r>
              <a:rPr lang="ru-RU" b="1" dirty="0" smtClean="0"/>
              <a:t>задовољавајући услови </a:t>
            </a:r>
            <a:r>
              <a:rPr lang="ru-RU" b="1" dirty="0"/>
              <a:t>рада</a:t>
            </a:r>
            <a:endParaRPr lang="sr-Latn-RS" b="1" dirty="0">
              <a:solidFill>
                <a:schemeClr val="tx1"/>
              </a:solidFill>
            </a:endParaRPr>
          </a:p>
        </p:txBody>
      </p:sp>
      <p:sp>
        <p:nvSpPr>
          <p:cNvPr id="12" name="Oval 11"/>
          <p:cNvSpPr/>
          <p:nvPr/>
        </p:nvSpPr>
        <p:spPr>
          <a:xfrm>
            <a:off x="1447666" y="3350909"/>
            <a:ext cx="3133722" cy="1305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право на једнаку плату за једнаки рад</a:t>
            </a:r>
            <a:endParaRPr lang="sr-Latn-RS" b="1" dirty="0">
              <a:solidFill>
                <a:schemeClr val="tx1"/>
              </a:solidFill>
            </a:endParaRPr>
          </a:p>
        </p:txBody>
      </p:sp>
      <p:sp>
        <p:nvSpPr>
          <p:cNvPr id="13" name="Oval 12"/>
          <p:cNvSpPr/>
          <p:nvPr/>
        </p:nvSpPr>
        <p:spPr>
          <a:xfrm>
            <a:off x="4596454" y="3272987"/>
            <a:ext cx="2871145"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право на праведну и задовољавајућу накнаду</a:t>
            </a:r>
            <a:endParaRPr lang="sr-Latn-RS" b="1" dirty="0">
              <a:solidFill>
                <a:schemeClr val="tx1"/>
              </a:solidFill>
            </a:endParaRPr>
          </a:p>
        </p:txBody>
      </p:sp>
      <p:sp>
        <p:nvSpPr>
          <p:cNvPr id="14" name="Oval 13"/>
          <p:cNvSpPr/>
          <p:nvPr/>
        </p:nvSpPr>
        <p:spPr>
          <a:xfrm>
            <a:off x="2172443" y="5289224"/>
            <a:ext cx="2565209" cy="108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BA" b="1" dirty="0"/>
              <a:t>право да оснива синдикат</a:t>
            </a:r>
            <a:endParaRPr lang="sr-Latn-RS" b="1" dirty="0">
              <a:solidFill>
                <a:schemeClr val="tx1"/>
              </a:solidFill>
            </a:endParaRPr>
          </a:p>
        </p:txBody>
      </p:sp>
      <p:sp>
        <p:nvSpPr>
          <p:cNvPr id="15" name="Oval 14"/>
          <p:cNvSpPr/>
          <p:nvPr/>
        </p:nvSpPr>
        <p:spPr>
          <a:xfrm>
            <a:off x="5357605" y="5266360"/>
            <a:ext cx="2445034" cy="105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1">
                    <a:lumMod val="20000"/>
                    <a:lumOff val="80000"/>
                  </a:schemeClr>
                </a:solidFill>
              </a:rPr>
              <a:t>п</a:t>
            </a:r>
            <a:r>
              <a:rPr lang="sr-Cyrl-RS" b="1" dirty="0" smtClean="0">
                <a:solidFill>
                  <a:schemeClr val="accent1">
                    <a:lumMod val="20000"/>
                    <a:lumOff val="80000"/>
                  </a:schemeClr>
                </a:solidFill>
              </a:rPr>
              <a:t>раво </a:t>
            </a:r>
            <a:r>
              <a:rPr lang="sr-Cyrl-RS" b="1" dirty="0" err="1" smtClean="0">
                <a:solidFill>
                  <a:schemeClr val="accent1">
                    <a:lumMod val="20000"/>
                    <a:lumOff val="80000"/>
                  </a:schemeClr>
                </a:solidFill>
              </a:rPr>
              <a:t>учлањења</a:t>
            </a:r>
            <a:r>
              <a:rPr lang="sr-Cyrl-RS" b="1" dirty="0" smtClean="0">
                <a:solidFill>
                  <a:schemeClr val="accent1">
                    <a:lumMod val="20000"/>
                    <a:lumOff val="80000"/>
                  </a:schemeClr>
                </a:solidFill>
              </a:rPr>
              <a:t> у синдикат</a:t>
            </a:r>
            <a:endParaRPr lang="sr-Latn-RS" b="1" dirty="0">
              <a:solidFill>
                <a:schemeClr val="accent1">
                  <a:lumMod val="20000"/>
                  <a:lumOff val="80000"/>
                </a:schemeClr>
              </a:solidFill>
            </a:endParaRPr>
          </a:p>
        </p:txBody>
      </p:sp>
      <p:cxnSp>
        <p:nvCxnSpPr>
          <p:cNvPr id="17" name="Straight Arrow Connector 16"/>
          <p:cNvCxnSpPr/>
          <p:nvPr/>
        </p:nvCxnSpPr>
        <p:spPr>
          <a:xfrm flipH="1">
            <a:off x="1903448" y="1112758"/>
            <a:ext cx="544766" cy="326961"/>
          </a:xfrm>
          <a:prstGeom prst="straightConnector1">
            <a:avLst/>
          </a:prstGeom>
          <a:ln>
            <a:solidFill>
              <a:schemeClr val="accent2">
                <a:lumMod val="60000"/>
                <a:lumOff val="40000"/>
              </a:schemeClr>
            </a:solidFill>
            <a:tailEnd type="triangle"/>
          </a:ln>
          <a:effectLst>
            <a:glow rad="101600">
              <a:schemeClr val="accent2">
                <a:satMod val="175000"/>
                <a:alpha val="40000"/>
              </a:schemeClr>
            </a:glow>
          </a:effectLst>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flipH="1">
            <a:off x="3781221" y="1083307"/>
            <a:ext cx="82324" cy="461350"/>
          </a:xfrm>
          <a:prstGeom prst="straightConnector1">
            <a:avLst/>
          </a:prstGeom>
          <a:ln>
            <a:tailEnd type="triangle"/>
          </a:ln>
          <a:effectLst>
            <a:glow rad="63500">
              <a:schemeClr val="accent2">
                <a:satMod val="175000"/>
                <a:alpha val="40000"/>
              </a:schemeClr>
            </a:glow>
          </a:effectLst>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p:nvPr/>
        </p:nvCxnSpPr>
        <p:spPr>
          <a:xfrm>
            <a:off x="5312414" y="1011654"/>
            <a:ext cx="161053" cy="496837"/>
          </a:xfrm>
          <a:prstGeom prst="straightConnector1">
            <a:avLst/>
          </a:prstGeom>
          <a:ln>
            <a:tailEnd type="triangle"/>
          </a:ln>
          <a:effectLst>
            <a:glow rad="101600">
              <a:schemeClr val="accent4">
                <a:satMod val="175000"/>
                <a:alpha val="40000"/>
              </a:schemeClr>
            </a:glow>
          </a:effectLst>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p:nvPr/>
        </p:nvCxnSpPr>
        <p:spPr>
          <a:xfrm flipH="1">
            <a:off x="3089803" y="2388802"/>
            <a:ext cx="165092" cy="1007126"/>
          </a:xfrm>
          <a:prstGeom prst="straightConnector1">
            <a:avLst/>
          </a:prstGeom>
          <a:ln>
            <a:tailEnd type="triangle"/>
          </a:ln>
          <a:effectLst>
            <a:glow rad="101600">
              <a:schemeClr val="accent4">
                <a:satMod val="175000"/>
                <a:alpha val="40000"/>
              </a:schemeClr>
            </a:glow>
          </a:effectLst>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4419600" y="2388802"/>
            <a:ext cx="642523" cy="1071598"/>
          </a:xfrm>
          <a:prstGeom prst="straightConnector1">
            <a:avLst/>
          </a:prstGeom>
          <a:ln>
            <a:tailEnd type="triangle"/>
          </a:ln>
          <a:effectLst>
            <a:glow rad="101600">
              <a:schemeClr val="accent6">
                <a:satMod val="175000"/>
                <a:alpha val="40000"/>
              </a:schemeClr>
            </a:glow>
          </a:effectLst>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a:xfrm>
            <a:off x="3089802" y="4596319"/>
            <a:ext cx="100737" cy="760228"/>
          </a:xfrm>
          <a:prstGeom prst="straightConnector1">
            <a:avLst/>
          </a:prstGeom>
          <a:ln>
            <a:tailEnd type="triangle"/>
          </a:ln>
          <a:effectLst>
            <a:glow rad="139700">
              <a:schemeClr val="accent2">
                <a:satMod val="175000"/>
                <a:alpha val="40000"/>
              </a:schemeClr>
            </a:glow>
          </a:effectLst>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a:xfrm>
            <a:off x="6096000" y="4568387"/>
            <a:ext cx="283788" cy="720837"/>
          </a:xfrm>
          <a:prstGeom prst="straightConnector1">
            <a:avLst/>
          </a:prstGeom>
          <a:ln>
            <a:tailEnd type="triangle"/>
          </a:ln>
          <a:effectLst>
            <a:glow rad="101600">
              <a:schemeClr val="accent1">
                <a:satMod val="175000"/>
                <a:alpha val="40000"/>
              </a:schemeClr>
            </a:glow>
          </a:effectLst>
        </p:spPr>
        <p:style>
          <a:lnRef idx="3">
            <a:schemeClr val="accent4"/>
          </a:lnRef>
          <a:fillRef idx="0">
            <a:schemeClr val="accent4"/>
          </a:fillRef>
          <a:effectRef idx="2">
            <a:schemeClr val="accent4"/>
          </a:effectRef>
          <a:fontRef idx="minor">
            <a:schemeClr val="tx1"/>
          </a:fontRef>
        </p:style>
      </p:cxnSp>
      <p:sp>
        <p:nvSpPr>
          <p:cNvPr id="7" name="Rounded Rectangle 6"/>
          <p:cNvSpPr/>
          <p:nvPr/>
        </p:nvSpPr>
        <p:spPr>
          <a:xfrm>
            <a:off x="8001000" y="6324600"/>
            <a:ext cx="990600"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sr-Latn-RS"/>
          </a:p>
        </p:txBody>
      </p:sp>
      <p:sp>
        <p:nvSpPr>
          <p:cNvPr id="3" name="Oval 2"/>
          <p:cNvSpPr/>
          <p:nvPr/>
        </p:nvSpPr>
        <p:spPr>
          <a:xfrm>
            <a:off x="6580122" y="2471616"/>
            <a:ext cx="2605456" cy="9047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BA" b="1" dirty="0" smtClean="0"/>
              <a:t>заштита </a:t>
            </a:r>
            <a:r>
              <a:rPr lang="sr-Cyrl-BA" b="1" dirty="0"/>
              <a:t>од незапослености</a:t>
            </a:r>
            <a:endParaRPr lang="sr-Latn-RS" b="1" dirty="0">
              <a:solidFill>
                <a:schemeClr val="tx2"/>
              </a:solidFill>
            </a:endParaRPr>
          </a:p>
        </p:txBody>
      </p:sp>
      <p:cxnSp>
        <p:nvCxnSpPr>
          <p:cNvPr id="8" name="Straight Arrow Connector 7"/>
          <p:cNvCxnSpPr/>
          <p:nvPr/>
        </p:nvCxnSpPr>
        <p:spPr>
          <a:xfrm>
            <a:off x="6096000" y="841911"/>
            <a:ext cx="1655184" cy="1559151"/>
          </a:xfrm>
          <a:prstGeom prst="straightConnector1">
            <a:avLst/>
          </a:prstGeom>
          <a:ln>
            <a:tailEnd type="triangle"/>
          </a:ln>
          <a:effectLst>
            <a:glow rad="1016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4195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3000"/>
                            </p:stCondLst>
                            <p:childTnLst>
                              <p:par>
                                <p:cTn id="15" presetID="21"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par>
                          <p:cTn id="18" fill="hold">
                            <p:stCondLst>
                              <p:cond delay="50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Effect transition="in" filter="fade">
                                      <p:cBhvr>
                                        <p:cTn id="23" dur="1000"/>
                                        <p:tgtEl>
                                          <p:spTgt spid="19"/>
                                        </p:tgtEl>
                                      </p:cBhvr>
                                    </p:animEffect>
                                  </p:childTnLst>
                                </p:cTn>
                              </p:par>
                            </p:childTnLst>
                          </p:cTn>
                        </p:par>
                        <p:par>
                          <p:cTn id="24" fill="hold">
                            <p:stCondLst>
                              <p:cond delay="6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2000"/>
                                        <p:tgtEl>
                                          <p:spTgt spid="6"/>
                                        </p:tgtEl>
                                      </p:cBhvr>
                                    </p:animEffect>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31"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000" fill="hold"/>
                                        <p:tgtEl>
                                          <p:spTgt spid="10"/>
                                        </p:tgtEl>
                                        <p:attrNameLst>
                                          <p:attrName>ppt_w</p:attrName>
                                        </p:attrNameLst>
                                      </p:cBhvr>
                                      <p:tavLst>
                                        <p:tav tm="0">
                                          <p:val>
                                            <p:fltVal val="0"/>
                                          </p:val>
                                        </p:tav>
                                        <p:tav tm="100000">
                                          <p:val>
                                            <p:strVal val="#ppt_w"/>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 calcmode="lin" valueType="num">
                                      <p:cBhvr>
                                        <p:cTn id="39" dur="2000" fill="hold"/>
                                        <p:tgtEl>
                                          <p:spTgt spid="10"/>
                                        </p:tgtEl>
                                        <p:attrNameLst>
                                          <p:attrName>style.rotation</p:attrName>
                                        </p:attrNameLst>
                                      </p:cBhvr>
                                      <p:tavLst>
                                        <p:tav tm="0">
                                          <p:val>
                                            <p:fltVal val="90"/>
                                          </p:val>
                                        </p:tav>
                                        <p:tav tm="100000">
                                          <p:val>
                                            <p:fltVal val="0"/>
                                          </p:val>
                                        </p:tav>
                                      </p:tavLst>
                                    </p:anim>
                                    <p:animEffect transition="in" filter="fade">
                                      <p:cBhvr>
                                        <p:cTn id="40" dur="2000"/>
                                        <p:tgtEl>
                                          <p:spTgt spid="10"/>
                                        </p:tgtEl>
                                      </p:cBhvr>
                                    </p:animEffect>
                                  </p:childTnLst>
                                </p:cTn>
                              </p:par>
                            </p:childTnLst>
                          </p:cTn>
                        </p:par>
                        <p:par>
                          <p:cTn id="41" fill="hold">
                            <p:stCondLst>
                              <p:cond delay="11000"/>
                            </p:stCondLst>
                            <p:childTnLst>
                              <p:par>
                                <p:cTn id="42" presetID="53" presetClass="entr" presetSubtype="16"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Effect transition="in" filter="fade">
                                      <p:cBhvr>
                                        <p:cTn id="46" dur="1000"/>
                                        <p:tgtEl>
                                          <p:spTgt spid="8"/>
                                        </p:tgtEl>
                                      </p:cBhvr>
                                    </p:animEffect>
                                  </p:childTnLst>
                                </p:cTn>
                              </p:par>
                            </p:childTnLst>
                          </p:cTn>
                        </p:par>
                        <p:par>
                          <p:cTn id="47" fill="hold">
                            <p:stCondLst>
                              <p:cond delay="12000"/>
                            </p:stCondLst>
                            <p:childTnLst>
                              <p:par>
                                <p:cTn id="48" presetID="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2000" fill="hold"/>
                                        <p:tgtEl>
                                          <p:spTgt spid="3"/>
                                        </p:tgtEl>
                                        <p:attrNameLst>
                                          <p:attrName>ppt_x</p:attrName>
                                        </p:attrNameLst>
                                      </p:cBhvr>
                                      <p:tavLst>
                                        <p:tav tm="0">
                                          <p:val>
                                            <p:strVal val="#ppt_x"/>
                                          </p:val>
                                        </p:tav>
                                        <p:tav tm="100000">
                                          <p:val>
                                            <p:strVal val="#ppt_x"/>
                                          </p:val>
                                        </p:tav>
                                      </p:tavLst>
                                    </p:anim>
                                    <p:anim calcmode="lin" valueType="num">
                                      <p:cBhvr additive="base">
                                        <p:cTn id="51" dur="2000" fill="hold"/>
                                        <p:tgtEl>
                                          <p:spTgt spid="3"/>
                                        </p:tgtEl>
                                        <p:attrNameLst>
                                          <p:attrName>ppt_y</p:attrName>
                                        </p:attrNameLst>
                                      </p:cBhvr>
                                      <p:tavLst>
                                        <p:tav tm="0">
                                          <p:val>
                                            <p:strVal val="1+#ppt_h/2"/>
                                          </p:val>
                                        </p:tav>
                                        <p:tav tm="100000">
                                          <p:val>
                                            <p:strVal val="#ppt_y"/>
                                          </p:val>
                                        </p:tav>
                                      </p:tavLst>
                                    </p:anim>
                                  </p:childTnLst>
                                </p:cTn>
                              </p:par>
                            </p:childTnLst>
                          </p:cTn>
                        </p:par>
                        <p:par>
                          <p:cTn id="52" fill="hold">
                            <p:stCondLst>
                              <p:cond delay="14000"/>
                            </p:stCondLst>
                            <p:childTnLst>
                              <p:par>
                                <p:cTn id="53" presetID="53" presetClass="entr" presetSubtype="16"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fltVal val="0"/>
                                          </p:val>
                                        </p:tav>
                                        <p:tav tm="100000">
                                          <p:val>
                                            <p:strVal val="#ppt_w"/>
                                          </p:val>
                                        </p:tav>
                                      </p:tavLst>
                                    </p:anim>
                                    <p:anim calcmode="lin" valueType="num">
                                      <p:cBhvr>
                                        <p:cTn id="56" dur="1000" fill="hold"/>
                                        <p:tgtEl>
                                          <p:spTgt spid="25"/>
                                        </p:tgtEl>
                                        <p:attrNameLst>
                                          <p:attrName>ppt_h</p:attrName>
                                        </p:attrNameLst>
                                      </p:cBhvr>
                                      <p:tavLst>
                                        <p:tav tm="0">
                                          <p:val>
                                            <p:fltVal val="0"/>
                                          </p:val>
                                        </p:tav>
                                        <p:tav tm="100000">
                                          <p:val>
                                            <p:strVal val="#ppt_h"/>
                                          </p:val>
                                        </p:tav>
                                      </p:tavLst>
                                    </p:anim>
                                    <p:animEffect transition="in" filter="fade">
                                      <p:cBhvr>
                                        <p:cTn id="57" dur="1000"/>
                                        <p:tgtEl>
                                          <p:spTgt spid="25"/>
                                        </p:tgtEl>
                                      </p:cBhvr>
                                    </p:animEffect>
                                  </p:childTnLst>
                                </p:cTn>
                              </p:par>
                            </p:childTnLst>
                          </p:cTn>
                        </p:par>
                        <p:par>
                          <p:cTn id="58" fill="hold">
                            <p:stCondLst>
                              <p:cond delay="15000"/>
                            </p:stCondLst>
                            <p:childTnLst>
                              <p:par>
                                <p:cTn id="59" presetID="14" presetClass="entr" presetSubtype="1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randombar(horizontal)">
                                      <p:cBhvr>
                                        <p:cTn id="61" dur="2000"/>
                                        <p:tgtEl>
                                          <p:spTgt spid="12"/>
                                        </p:tgtEl>
                                      </p:cBhvr>
                                    </p:animEffect>
                                  </p:childTnLst>
                                </p:cTn>
                              </p:par>
                            </p:childTnLst>
                          </p:cTn>
                        </p:par>
                        <p:par>
                          <p:cTn id="62" fill="hold">
                            <p:stCondLst>
                              <p:cond delay="17000"/>
                            </p:stCondLst>
                            <p:childTnLst>
                              <p:par>
                                <p:cTn id="63" presetID="53" presetClass="entr" presetSubtype="16"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1000" fill="hold"/>
                                        <p:tgtEl>
                                          <p:spTgt spid="29"/>
                                        </p:tgtEl>
                                        <p:attrNameLst>
                                          <p:attrName>ppt_w</p:attrName>
                                        </p:attrNameLst>
                                      </p:cBhvr>
                                      <p:tavLst>
                                        <p:tav tm="0">
                                          <p:val>
                                            <p:fltVal val="0"/>
                                          </p:val>
                                        </p:tav>
                                        <p:tav tm="100000">
                                          <p:val>
                                            <p:strVal val="#ppt_w"/>
                                          </p:val>
                                        </p:tav>
                                      </p:tavLst>
                                    </p:anim>
                                    <p:anim calcmode="lin" valueType="num">
                                      <p:cBhvr>
                                        <p:cTn id="66" dur="1000" fill="hold"/>
                                        <p:tgtEl>
                                          <p:spTgt spid="29"/>
                                        </p:tgtEl>
                                        <p:attrNameLst>
                                          <p:attrName>ppt_h</p:attrName>
                                        </p:attrNameLst>
                                      </p:cBhvr>
                                      <p:tavLst>
                                        <p:tav tm="0">
                                          <p:val>
                                            <p:fltVal val="0"/>
                                          </p:val>
                                        </p:tav>
                                        <p:tav tm="100000">
                                          <p:val>
                                            <p:strVal val="#ppt_h"/>
                                          </p:val>
                                        </p:tav>
                                      </p:tavLst>
                                    </p:anim>
                                    <p:animEffect transition="in" filter="fade">
                                      <p:cBhvr>
                                        <p:cTn id="67" dur="1000"/>
                                        <p:tgtEl>
                                          <p:spTgt spid="29"/>
                                        </p:tgtEl>
                                      </p:cBhvr>
                                    </p:animEffect>
                                  </p:childTnLst>
                                </p:cTn>
                              </p:par>
                            </p:childTnLst>
                          </p:cTn>
                        </p:par>
                        <p:par>
                          <p:cTn id="68" fill="hold">
                            <p:stCondLst>
                              <p:cond delay="18000"/>
                            </p:stCondLst>
                            <p:childTnLst>
                              <p:par>
                                <p:cTn id="69" presetID="45"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0"/>
                                        <p:tgtEl>
                                          <p:spTgt spid="14"/>
                                        </p:tgtEl>
                                      </p:cBhvr>
                                    </p:animEffect>
                                    <p:anim calcmode="lin" valueType="num">
                                      <p:cBhvr>
                                        <p:cTn id="72" dur="2000" fill="hold"/>
                                        <p:tgtEl>
                                          <p:spTgt spid="14"/>
                                        </p:tgtEl>
                                        <p:attrNameLst>
                                          <p:attrName>ppt_w</p:attrName>
                                        </p:attrNameLst>
                                      </p:cBhvr>
                                      <p:tavLst>
                                        <p:tav tm="0" fmla="#ppt_w*sin(2.5*pi*$)">
                                          <p:val>
                                            <p:fltVal val="0"/>
                                          </p:val>
                                        </p:tav>
                                        <p:tav tm="100000">
                                          <p:val>
                                            <p:fltVal val="1"/>
                                          </p:val>
                                        </p:tav>
                                      </p:tavLst>
                                    </p:anim>
                                    <p:anim calcmode="lin" valueType="num">
                                      <p:cBhvr>
                                        <p:cTn id="73" dur="2000" fill="hold"/>
                                        <p:tgtEl>
                                          <p:spTgt spid="14"/>
                                        </p:tgtEl>
                                        <p:attrNameLst>
                                          <p:attrName>ppt_h</p:attrName>
                                        </p:attrNameLst>
                                      </p:cBhvr>
                                      <p:tavLst>
                                        <p:tav tm="0">
                                          <p:val>
                                            <p:strVal val="#ppt_h"/>
                                          </p:val>
                                        </p:tav>
                                        <p:tav tm="100000">
                                          <p:val>
                                            <p:strVal val="#ppt_h"/>
                                          </p:val>
                                        </p:tav>
                                      </p:tavLst>
                                    </p:anim>
                                  </p:childTnLst>
                                </p:cTn>
                              </p:par>
                            </p:childTnLst>
                          </p:cTn>
                        </p:par>
                        <p:par>
                          <p:cTn id="74" fill="hold">
                            <p:stCondLst>
                              <p:cond delay="20000"/>
                            </p:stCondLst>
                            <p:childTnLst>
                              <p:par>
                                <p:cTn id="75" presetID="53" presetClass="entr" presetSubtype="16" fill="hold"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1000" fill="hold"/>
                                        <p:tgtEl>
                                          <p:spTgt spid="31"/>
                                        </p:tgtEl>
                                        <p:attrNameLst>
                                          <p:attrName>ppt_w</p:attrName>
                                        </p:attrNameLst>
                                      </p:cBhvr>
                                      <p:tavLst>
                                        <p:tav tm="0">
                                          <p:val>
                                            <p:fltVal val="0"/>
                                          </p:val>
                                        </p:tav>
                                        <p:tav tm="100000">
                                          <p:val>
                                            <p:strVal val="#ppt_w"/>
                                          </p:val>
                                        </p:tav>
                                      </p:tavLst>
                                    </p:anim>
                                    <p:anim calcmode="lin" valueType="num">
                                      <p:cBhvr>
                                        <p:cTn id="78" dur="1000" fill="hold"/>
                                        <p:tgtEl>
                                          <p:spTgt spid="31"/>
                                        </p:tgtEl>
                                        <p:attrNameLst>
                                          <p:attrName>ppt_h</p:attrName>
                                        </p:attrNameLst>
                                      </p:cBhvr>
                                      <p:tavLst>
                                        <p:tav tm="0">
                                          <p:val>
                                            <p:fltVal val="0"/>
                                          </p:val>
                                        </p:tav>
                                        <p:tav tm="100000">
                                          <p:val>
                                            <p:strVal val="#ppt_h"/>
                                          </p:val>
                                        </p:tav>
                                      </p:tavLst>
                                    </p:anim>
                                    <p:animEffect transition="in" filter="fade">
                                      <p:cBhvr>
                                        <p:cTn id="79" dur="1000"/>
                                        <p:tgtEl>
                                          <p:spTgt spid="31"/>
                                        </p:tgtEl>
                                      </p:cBhvr>
                                    </p:animEffect>
                                  </p:childTnLst>
                                </p:cTn>
                              </p:par>
                            </p:childTnLst>
                          </p:cTn>
                        </p:par>
                        <p:par>
                          <p:cTn id="80" fill="hold">
                            <p:stCondLst>
                              <p:cond delay="21000"/>
                            </p:stCondLst>
                            <p:childTnLst>
                              <p:par>
                                <p:cTn id="81" presetID="45"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0"/>
                                        <p:tgtEl>
                                          <p:spTgt spid="15"/>
                                        </p:tgtEl>
                                      </p:cBhvr>
                                    </p:animEffect>
                                    <p:anim calcmode="lin" valueType="num">
                                      <p:cBhvr>
                                        <p:cTn id="84" dur="2000" fill="hold"/>
                                        <p:tgtEl>
                                          <p:spTgt spid="15"/>
                                        </p:tgtEl>
                                        <p:attrNameLst>
                                          <p:attrName>ppt_w</p:attrName>
                                        </p:attrNameLst>
                                      </p:cBhvr>
                                      <p:tavLst>
                                        <p:tav tm="0" fmla="#ppt_w*sin(2.5*pi*$)">
                                          <p:val>
                                            <p:fltVal val="0"/>
                                          </p:val>
                                        </p:tav>
                                        <p:tav tm="100000">
                                          <p:val>
                                            <p:fltVal val="1"/>
                                          </p:val>
                                        </p:tav>
                                      </p:tavLst>
                                    </p:anim>
                                    <p:anim calcmode="lin" valueType="num">
                                      <p:cBhvr>
                                        <p:cTn id="85" dur="2000" fill="hold"/>
                                        <p:tgtEl>
                                          <p:spTgt spid="15"/>
                                        </p:tgtEl>
                                        <p:attrNameLst>
                                          <p:attrName>ppt_h</p:attrName>
                                        </p:attrNameLst>
                                      </p:cBhvr>
                                      <p:tavLst>
                                        <p:tav tm="0">
                                          <p:val>
                                            <p:strVal val="#ppt_h"/>
                                          </p:val>
                                        </p:tav>
                                        <p:tav tm="100000">
                                          <p:val>
                                            <p:strVal val="#ppt_h"/>
                                          </p:val>
                                        </p:tav>
                                      </p:tavLst>
                                    </p:anim>
                                  </p:childTnLst>
                                </p:cTn>
                              </p:par>
                            </p:childTnLst>
                          </p:cTn>
                        </p:par>
                        <p:par>
                          <p:cTn id="86" fill="hold">
                            <p:stCondLst>
                              <p:cond delay="23000"/>
                            </p:stCondLst>
                            <p:childTnLst>
                              <p:par>
                                <p:cTn id="87" presetID="21" presetClass="entr" presetSubtype="8"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heel(8)">
                                      <p:cBhvr>
                                        <p:cTn id="89" dur="2000"/>
                                        <p:tgtEl>
                                          <p:spTgt spid="13"/>
                                        </p:tgtEl>
                                      </p:cBhvr>
                                    </p:animEffect>
                                  </p:childTnLst>
                                </p:cTn>
                              </p:par>
                            </p:childTnLst>
                          </p:cTn>
                        </p:par>
                        <p:par>
                          <p:cTn id="90" fill="hold">
                            <p:stCondLst>
                              <p:cond delay="25000"/>
                            </p:stCondLst>
                            <p:childTnLst>
                              <p:par>
                                <p:cTn id="91" presetID="53" presetClass="entr" presetSubtype="16" fill="hold"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Effect transition="in" filter="fade">
                                      <p:cBhvr>
                                        <p:cTn id="9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0" grpId="0" animBg="1"/>
      <p:bldP spid="12" grpId="0" animBg="1"/>
      <p:bldP spid="13" grpId="0" animBg="1"/>
      <p:bldP spid="14" grpId="0" animBg="1"/>
      <p:bldP spid="15"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034" y="40477"/>
            <a:ext cx="7258010" cy="858837"/>
          </a:xfrm>
        </p:spPr>
        <p:style>
          <a:lnRef idx="1">
            <a:schemeClr val="dk1"/>
          </a:lnRef>
          <a:fillRef idx="2">
            <a:schemeClr val="dk1"/>
          </a:fillRef>
          <a:effectRef idx="1">
            <a:schemeClr val="dk1"/>
          </a:effectRef>
          <a:fontRef idx="minor">
            <a:schemeClr val="dk1"/>
          </a:fontRef>
        </p:style>
        <p:txBody>
          <a:bodyPr/>
          <a:lstStyle/>
          <a:p>
            <a:r>
              <a:rPr lang="ru-RU" sz="3600" dirty="0" smtClean="0"/>
              <a:t>Међународни пакт о економским, културним и социјалним правима</a:t>
            </a:r>
            <a:endParaRPr lang="sr-Latn-RS" sz="3600" dirty="0"/>
          </a:p>
        </p:txBody>
      </p:sp>
      <p:sp>
        <p:nvSpPr>
          <p:cNvPr id="4" name="TextBox 3"/>
          <p:cNvSpPr txBox="1"/>
          <p:nvPr/>
        </p:nvSpPr>
        <p:spPr>
          <a:xfrm>
            <a:off x="260939" y="963153"/>
            <a:ext cx="865501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2400" dirty="0" smtClean="0"/>
              <a:t>Гарантује </a:t>
            </a:r>
            <a:r>
              <a:rPr lang="ru-RU" sz="2400" dirty="0"/>
              <a:t>правичну плату и једнаку награду за рад једнаке вриједности без икакве </a:t>
            </a:r>
            <a:r>
              <a:rPr lang="ru-RU" sz="2400" dirty="0" smtClean="0"/>
              <a:t>разлике.</a:t>
            </a:r>
            <a:endParaRPr lang="sr-Cyrl-BA" sz="2400" dirty="0" smtClean="0"/>
          </a:p>
        </p:txBody>
      </p:sp>
      <p:sp>
        <p:nvSpPr>
          <p:cNvPr id="5" name="Horizontal Scroll 4"/>
          <p:cNvSpPr/>
          <p:nvPr/>
        </p:nvSpPr>
        <p:spPr>
          <a:xfrm>
            <a:off x="170762" y="3372838"/>
            <a:ext cx="2108753" cy="59966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tx1"/>
                </a:solidFill>
              </a:rPr>
              <a:t>м</a:t>
            </a:r>
            <a:r>
              <a:rPr lang="sr-Cyrl-RS" b="1" dirty="0" smtClean="0">
                <a:solidFill>
                  <a:schemeClr val="tx1"/>
                </a:solidFill>
              </a:rPr>
              <a:t>ајци (породиљи)</a:t>
            </a:r>
            <a:endParaRPr lang="sr-Latn-RS" b="1" dirty="0">
              <a:solidFill>
                <a:schemeClr val="tx1"/>
              </a:solidFill>
            </a:endParaRPr>
          </a:p>
        </p:txBody>
      </p:sp>
      <p:sp>
        <p:nvSpPr>
          <p:cNvPr id="6" name="Horizontal Scroll 5"/>
          <p:cNvSpPr/>
          <p:nvPr/>
        </p:nvSpPr>
        <p:spPr>
          <a:xfrm>
            <a:off x="2647537" y="3261459"/>
            <a:ext cx="1755497" cy="62947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solidFill>
                  <a:schemeClr val="tx1"/>
                </a:solidFill>
              </a:rPr>
              <a:t>прије</a:t>
            </a:r>
            <a:endParaRPr lang="sr-Latn-RS" b="1" dirty="0">
              <a:solidFill>
                <a:schemeClr val="tx1"/>
              </a:solidFill>
            </a:endParaRPr>
          </a:p>
        </p:txBody>
      </p:sp>
      <p:sp>
        <p:nvSpPr>
          <p:cNvPr id="7" name="Horizontal Scroll 6"/>
          <p:cNvSpPr/>
          <p:nvPr/>
        </p:nvSpPr>
        <p:spPr>
          <a:xfrm>
            <a:off x="4852742" y="3223331"/>
            <a:ext cx="2375453" cy="609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tx1"/>
                </a:solidFill>
              </a:rPr>
              <a:t>п</a:t>
            </a:r>
            <a:r>
              <a:rPr lang="sr-Cyrl-RS" b="1" dirty="0" smtClean="0">
                <a:solidFill>
                  <a:schemeClr val="tx1"/>
                </a:solidFill>
              </a:rPr>
              <a:t>ослије порођаја</a:t>
            </a:r>
            <a:endParaRPr lang="sr-Latn-RS" b="1" dirty="0">
              <a:solidFill>
                <a:schemeClr val="tx1"/>
              </a:solidFill>
            </a:endParaRPr>
          </a:p>
        </p:txBody>
      </p:sp>
      <p:cxnSp>
        <p:nvCxnSpPr>
          <p:cNvPr id="9" name="Straight Arrow Connector 8"/>
          <p:cNvCxnSpPr/>
          <p:nvPr/>
        </p:nvCxnSpPr>
        <p:spPr>
          <a:xfrm flipH="1">
            <a:off x="1555655" y="2556725"/>
            <a:ext cx="1435128" cy="857513"/>
          </a:xfrm>
          <a:prstGeom prst="straightConnector1">
            <a:avLst/>
          </a:prstGeom>
          <a:ln>
            <a:solidFill>
              <a:srgbClr val="00B050"/>
            </a:solidFill>
            <a:tailEnd type="triangle"/>
          </a:ln>
          <a:effectLst>
            <a:glow rad="63500">
              <a:schemeClr val="accent2">
                <a:satMod val="175000"/>
                <a:alpha val="40000"/>
              </a:schemeClr>
            </a:glow>
          </a:effectLst>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H="1">
            <a:off x="3555655" y="2591041"/>
            <a:ext cx="104377" cy="677761"/>
          </a:xfrm>
          <a:prstGeom prst="straightConnector1">
            <a:avLst/>
          </a:prstGeom>
          <a:ln>
            <a:solidFill>
              <a:srgbClr val="FF0000"/>
            </a:solidFill>
            <a:tailEnd type="triangle"/>
          </a:ln>
          <a:effectLst>
            <a:glow rad="139700">
              <a:schemeClr val="accent2">
                <a:satMod val="175000"/>
                <a:alpha val="40000"/>
              </a:schemeClr>
            </a:glow>
          </a:effectLst>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a:off x="4657242" y="2565965"/>
            <a:ext cx="1035604" cy="694048"/>
          </a:xfrm>
          <a:prstGeom prst="straightConnector1">
            <a:avLst/>
          </a:prstGeom>
          <a:ln>
            <a:solidFill>
              <a:srgbClr val="FFFF00"/>
            </a:solidFill>
            <a:tailEnd type="triangle"/>
          </a:ln>
          <a:effectLst>
            <a:glow rad="228600">
              <a:schemeClr val="accent2">
                <a:satMod val="175000"/>
                <a:alpha val="40000"/>
              </a:schemeClr>
            </a:glow>
          </a:effectLst>
        </p:spPr>
        <p:style>
          <a:lnRef idx="3">
            <a:schemeClr val="accent4"/>
          </a:lnRef>
          <a:fillRef idx="0">
            <a:schemeClr val="accent4"/>
          </a:fillRef>
          <a:effectRef idx="2">
            <a:schemeClr val="accent4"/>
          </a:effectRef>
          <a:fontRef idx="minor">
            <a:schemeClr val="tx1"/>
          </a:fontRef>
        </p:style>
      </p:cxnSp>
      <p:sp>
        <p:nvSpPr>
          <p:cNvPr id="14" name="TextBox 13"/>
          <p:cNvSpPr txBox="1"/>
          <p:nvPr/>
        </p:nvSpPr>
        <p:spPr>
          <a:xfrm>
            <a:off x="1308200" y="4869460"/>
            <a:ext cx="5945395" cy="120032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ru-RU" sz="2400" b="1" dirty="0" smtClean="0">
                <a:solidFill>
                  <a:srgbClr val="FFFF00"/>
                </a:solidFill>
              </a:rPr>
              <a:t>Плаћено </a:t>
            </a:r>
            <a:r>
              <a:rPr lang="ru-RU" sz="2400" b="1" dirty="0">
                <a:solidFill>
                  <a:srgbClr val="FFFF00"/>
                </a:solidFill>
              </a:rPr>
              <a:t>одсуство или одсуство уз одговарајућа давања социјалног осигурања. </a:t>
            </a:r>
            <a:endParaRPr lang="sr-Latn-RS" sz="2400" b="1" dirty="0">
              <a:solidFill>
                <a:srgbClr val="FFFF00"/>
              </a:solidFill>
            </a:endParaRPr>
          </a:p>
        </p:txBody>
      </p:sp>
      <p:sp>
        <p:nvSpPr>
          <p:cNvPr id="25" name="Rounded Rectangle 24"/>
          <p:cNvSpPr/>
          <p:nvPr/>
        </p:nvSpPr>
        <p:spPr>
          <a:xfrm>
            <a:off x="8001000" y="6248400"/>
            <a:ext cx="9906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sr-Latn-RS"/>
          </a:p>
        </p:txBody>
      </p:sp>
      <p:sp>
        <p:nvSpPr>
          <p:cNvPr id="12" name="TextBox 11"/>
          <p:cNvSpPr txBox="1"/>
          <p:nvPr/>
        </p:nvSpPr>
        <p:spPr>
          <a:xfrm>
            <a:off x="1813433" y="1811560"/>
            <a:ext cx="5687617"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r-Cyrl-BA" sz="2000" b="1" dirty="0" smtClean="0"/>
              <a:t>Женама </a:t>
            </a:r>
            <a:r>
              <a:rPr lang="sr-Cyrl-BA" sz="2000" b="1" dirty="0"/>
              <a:t>морају бити зајамчени услови који нису лошији од оних које уживају </a:t>
            </a:r>
            <a:r>
              <a:rPr lang="sr-Cyrl-BA" sz="2000" b="1" dirty="0" smtClean="0"/>
              <a:t>мушкарци.</a:t>
            </a:r>
            <a:endParaRPr lang="sr-Latn-RS" sz="2000" b="1" dirty="0"/>
          </a:p>
        </p:txBody>
      </p:sp>
      <p:sp>
        <p:nvSpPr>
          <p:cNvPr id="27" name="Down Arrow 26"/>
          <p:cNvSpPr/>
          <p:nvPr/>
        </p:nvSpPr>
        <p:spPr>
          <a:xfrm>
            <a:off x="3958259" y="774368"/>
            <a:ext cx="444775" cy="195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8" name="Straight Arrow Connector 7"/>
          <p:cNvCxnSpPr/>
          <p:nvPr/>
        </p:nvCxnSpPr>
        <p:spPr>
          <a:xfrm flipH="1" flipV="1">
            <a:off x="1813433" y="3939220"/>
            <a:ext cx="320167" cy="908270"/>
          </a:xfrm>
          <a:prstGeom prst="straightConnector1">
            <a:avLst/>
          </a:prstGeom>
          <a:ln>
            <a:tailEnd type="triangle"/>
          </a:ln>
          <a:effectLst>
            <a:glow rad="101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V="1">
            <a:off x="3525285" y="3832931"/>
            <a:ext cx="134747" cy="955681"/>
          </a:xfrm>
          <a:prstGeom prst="straightConnector1">
            <a:avLst/>
          </a:prstGeom>
          <a:ln>
            <a:tailEnd type="triangle"/>
          </a:ln>
          <a:effectLst>
            <a:glow rad="1016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22" name="Straight Arrow Connector 21"/>
          <p:cNvCxnSpPr>
            <a:endCxn id="7" idx="2"/>
          </p:cNvCxnSpPr>
          <p:nvPr/>
        </p:nvCxnSpPr>
        <p:spPr>
          <a:xfrm flipV="1">
            <a:off x="5494916" y="3756731"/>
            <a:ext cx="545553" cy="1090759"/>
          </a:xfrm>
          <a:prstGeom prst="straightConnector1">
            <a:avLst/>
          </a:prstGeom>
          <a:ln>
            <a:tailEnd type="triangle"/>
          </a:ln>
          <a:effectLst>
            <a:glow rad="228600">
              <a:schemeClr val="accent4">
                <a:satMod val="175000"/>
                <a:alpha val="40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108246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with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 calcmode="lin" valueType="num">
                                      <p:cBhvr>
                                        <p:cTn id="7" dur="1000" fill="hold"/>
                                        <p:tgtEl>
                                          <p:spTgt spid="2">
                                            <p:txEl>
                                              <p:charRg st="4294967295" end="4294967295"/>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2">
                                            <p:txEl>
                                              <p:charRg st="4294967295" end="4294967295"/>
                                            </p:txEl>
                                          </p:spTgt>
                                        </p:tgtEl>
                                      </p:cBhvr>
                                    </p:animEffect>
                                  </p:childTnLst>
                                </p:cTn>
                              </p:par>
                              <p:par>
                                <p:cTn id="10" presetID="2" presetClass="entr" presetSubtype="3"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1+#ppt_w/2"/>
                                          </p:val>
                                        </p:tav>
                                        <p:tav tm="100000">
                                          <p:val>
                                            <p:strVal val="#ppt_x"/>
                                          </p:val>
                                        </p:tav>
                                      </p:tavLst>
                                    </p:anim>
                                    <p:anim calcmode="lin" valueType="num">
                                      <p:cBhvr additive="base">
                                        <p:cTn id="13" dur="20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ppt_w</p:attrName>
                                        </p:attrNameLst>
                                      </p:cBhvr>
                                      <p:tavLst>
                                        <p:tav tm="0">
                                          <p:val>
                                            <p:fltVal val="0"/>
                                          </p:val>
                                        </p:tav>
                                        <p:tav tm="100000">
                                          <p:val>
                                            <p:strVal val="#ppt_w"/>
                                          </p:val>
                                        </p:tav>
                                      </p:tavLst>
                                    </p:anim>
                                    <p:anim calcmode="lin" valueType="num">
                                      <p:cBhvr>
                                        <p:cTn id="18" dur="1000" fill="hold"/>
                                        <p:tgtEl>
                                          <p:spTgt spid="27"/>
                                        </p:tgtEl>
                                        <p:attrNameLst>
                                          <p:attrName>ppt_h</p:attrName>
                                        </p:attrNameLst>
                                      </p:cBhvr>
                                      <p:tavLst>
                                        <p:tav tm="0">
                                          <p:val>
                                            <p:fltVal val="0"/>
                                          </p:val>
                                        </p:tav>
                                        <p:tav tm="100000">
                                          <p:val>
                                            <p:strVal val="#ppt_h"/>
                                          </p:val>
                                        </p:tav>
                                      </p:tavLst>
                                    </p:anim>
                                    <p:animEffect transition="in" filter="fade">
                                      <p:cBhvr>
                                        <p:cTn id="19" dur="1000"/>
                                        <p:tgtEl>
                                          <p:spTgt spid="27"/>
                                        </p:tgtEl>
                                      </p:cBhvr>
                                    </p:animEffect>
                                  </p:childTnLst>
                                </p:cTn>
                              </p:par>
                            </p:childTnLst>
                          </p:cTn>
                        </p:par>
                        <p:par>
                          <p:cTn id="20" fill="hold">
                            <p:stCondLst>
                              <p:cond delay="3000"/>
                            </p:stCondLst>
                            <p:childTnLst>
                              <p:par>
                                <p:cTn id="21" presetID="2" presetClass="entr" presetSubtype="9"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2000" fill="hold"/>
                                        <p:tgtEl>
                                          <p:spTgt spid="4"/>
                                        </p:tgtEl>
                                        <p:attrNameLst>
                                          <p:attrName>ppt_x</p:attrName>
                                        </p:attrNameLst>
                                      </p:cBhvr>
                                      <p:tavLst>
                                        <p:tav tm="0">
                                          <p:val>
                                            <p:strVal val="0-#ppt_w/2"/>
                                          </p:val>
                                        </p:tav>
                                        <p:tav tm="100000">
                                          <p:val>
                                            <p:strVal val="#ppt_x"/>
                                          </p:val>
                                        </p:tav>
                                      </p:tavLst>
                                    </p:anim>
                                    <p:anim calcmode="lin" valueType="num">
                                      <p:cBhvr additive="base">
                                        <p:cTn id="24" dur="2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fill="hold"/>
                                        <p:tgtEl>
                                          <p:spTgt spid="12"/>
                                        </p:tgtEl>
                                        <p:attrNameLst>
                                          <p:attrName>ppt_x</p:attrName>
                                        </p:attrNameLst>
                                      </p:cBhvr>
                                      <p:tavLst>
                                        <p:tav tm="0">
                                          <p:val>
                                            <p:strVal val="#ppt_x"/>
                                          </p:val>
                                        </p:tav>
                                        <p:tav tm="100000">
                                          <p:val>
                                            <p:strVal val="#ppt_x"/>
                                          </p:val>
                                        </p:tav>
                                      </p:tavLst>
                                    </p:anim>
                                    <p:anim calcmode="lin" valueType="num">
                                      <p:cBhvr additive="base">
                                        <p:cTn id="29" dur="10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53" presetClass="entr" presetSubtype="1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Effect transition="in" filter="fade">
                                      <p:cBhvr>
                                        <p:cTn id="35" dur="1000"/>
                                        <p:tgtEl>
                                          <p:spTgt spid="9"/>
                                        </p:tgtEl>
                                      </p:cBhvr>
                                    </p:animEffect>
                                  </p:childTnLst>
                                </p:cTn>
                              </p:par>
                            </p:childTnLst>
                          </p:cTn>
                        </p:par>
                        <p:par>
                          <p:cTn id="36" fill="hold">
                            <p:stCondLst>
                              <p:cond delay="7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000" fill="hold"/>
                                        <p:tgtEl>
                                          <p:spTgt spid="5"/>
                                        </p:tgtEl>
                                        <p:attrNameLst>
                                          <p:attrName>ppt_w</p:attrName>
                                        </p:attrNameLst>
                                      </p:cBhvr>
                                      <p:tavLst>
                                        <p:tav tm="0">
                                          <p:val>
                                            <p:fltVal val="0"/>
                                          </p:val>
                                        </p:tav>
                                        <p:tav tm="100000">
                                          <p:val>
                                            <p:strVal val="#ppt_w"/>
                                          </p:val>
                                        </p:tav>
                                      </p:tavLst>
                                    </p:anim>
                                    <p:anim calcmode="lin" valueType="num">
                                      <p:cBhvr>
                                        <p:cTn id="40" dur="2000" fill="hold"/>
                                        <p:tgtEl>
                                          <p:spTgt spid="5"/>
                                        </p:tgtEl>
                                        <p:attrNameLst>
                                          <p:attrName>ppt_h</p:attrName>
                                        </p:attrNameLst>
                                      </p:cBhvr>
                                      <p:tavLst>
                                        <p:tav tm="0">
                                          <p:val>
                                            <p:fltVal val="0"/>
                                          </p:val>
                                        </p:tav>
                                        <p:tav tm="100000">
                                          <p:val>
                                            <p:strVal val="#ppt_h"/>
                                          </p:val>
                                        </p:tav>
                                      </p:tavLst>
                                    </p:anim>
                                    <p:anim calcmode="lin" valueType="num">
                                      <p:cBhvr>
                                        <p:cTn id="41" dur="2000" fill="hold"/>
                                        <p:tgtEl>
                                          <p:spTgt spid="5"/>
                                        </p:tgtEl>
                                        <p:attrNameLst>
                                          <p:attrName>style.rotation</p:attrName>
                                        </p:attrNameLst>
                                      </p:cBhvr>
                                      <p:tavLst>
                                        <p:tav tm="0">
                                          <p:val>
                                            <p:fltVal val="90"/>
                                          </p:val>
                                        </p:tav>
                                        <p:tav tm="100000">
                                          <p:val>
                                            <p:fltVal val="0"/>
                                          </p:val>
                                        </p:tav>
                                      </p:tavLst>
                                    </p:anim>
                                    <p:animEffect transition="in" filter="fade">
                                      <p:cBhvr>
                                        <p:cTn id="42" dur="2000"/>
                                        <p:tgtEl>
                                          <p:spTgt spid="5"/>
                                        </p:tgtEl>
                                      </p:cBhvr>
                                    </p:animEffect>
                                  </p:childTnLst>
                                </p:cTn>
                              </p:par>
                            </p:childTnLst>
                          </p:cTn>
                        </p:par>
                        <p:par>
                          <p:cTn id="43" fill="hold">
                            <p:stCondLst>
                              <p:cond delay="9000"/>
                            </p:stCondLst>
                            <p:childTnLst>
                              <p:par>
                                <p:cTn id="44" presetID="53" presetClass="entr" presetSubtype="16"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fltVal val="0"/>
                                          </p:val>
                                        </p:tav>
                                        <p:tav tm="100000">
                                          <p:val>
                                            <p:strVal val="#ppt_h"/>
                                          </p:val>
                                        </p:tav>
                                      </p:tavLst>
                                    </p:anim>
                                    <p:animEffect transition="in" filter="fade">
                                      <p:cBhvr>
                                        <p:cTn id="48" dur="1000"/>
                                        <p:tgtEl>
                                          <p:spTgt spid="11"/>
                                        </p:tgtEl>
                                      </p:cBhvr>
                                    </p:animEffect>
                                  </p:childTnLst>
                                </p:cTn>
                              </p:par>
                            </p:childTnLst>
                          </p:cTn>
                        </p:par>
                        <p:par>
                          <p:cTn id="49" fill="hold">
                            <p:stCondLst>
                              <p:cond delay="10000"/>
                            </p:stCondLst>
                            <p:childTnLst>
                              <p:par>
                                <p:cTn id="50" presetID="6" presetClass="entr" presetSubtype="16"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000"/>
                                        <p:tgtEl>
                                          <p:spTgt spid="6"/>
                                        </p:tgtEl>
                                      </p:cBhvr>
                                    </p:animEffect>
                                  </p:childTnLst>
                                </p:cTn>
                              </p:par>
                            </p:childTnLst>
                          </p:cTn>
                        </p:par>
                        <p:par>
                          <p:cTn id="53" fill="hold">
                            <p:stCondLst>
                              <p:cond delay="12000"/>
                            </p:stCondLst>
                            <p:childTnLst>
                              <p:par>
                                <p:cTn id="54" presetID="53" presetClass="entr" presetSubtype="16"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Effect transition="in" filter="fade">
                                      <p:cBhvr>
                                        <p:cTn id="58" dur="1000"/>
                                        <p:tgtEl>
                                          <p:spTgt spid="13"/>
                                        </p:tgtEl>
                                      </p:cBhvr>
                                    </p:animEffect>
                                  </p:childTnLst>
                                </p:cTn>
                              </p:par>
                            </p:childTnLst>
                          </p:cTn>
                        </p:par>
                        <p:par>
                          <p:cTn id="59" fill="hold">
                            <p:stCondLst>
                              <p:cond delay="13000"/>
                            </p:stCondLst>
                            <p:childTnLst>
                              <p:par>
                                <p:cTn id="60" presetID="45" presetClass="entr" presetSubtype="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000"/>
                                        <p:tgtEl>
                                          <p:spTgt spid="7"/>
                                        </p:tgtEl>
                                      </p:cBhvr>
                                    </p:animEffect>
                                    <p:anim calcmode="lin" valueType="num">
                                      <p:cBhvr>
                                        <p:cTn id="63" dur="2000" fill="hold"/>
                                        <p:tgtEl>
                                          <p:spTgt spid="7"/>
                                        </p:tgtEl>
                                        <p:attrNameLst>
                                          <p:attrName>ppt_w</p:attrName>
                                        </p:attrNameLst>
                                      </p:cBhvr>
                                      <p:tavLst>
                                        <p:tav tm="0" fmla="#ppt_w*sin(2.5*pi*$)">
                                          <p:val>
                                            <p:fltVal val="0"/>
                                          </p:val>
                                        </p:tav>
                                        <p:tav tm="100000">
                                          <p:val>
                                            <p:fltVal val="1"/>
                                          </p:val>
                                        </p:tav>
                                      </p:tavLst>
                                    </p:anim>
                                    <p:anim calcmode="lin" valueType="num">
                                      <p:cBhvr>
                                        <p:cTn id="64" dur="2000" fill="hold"/>
                                        <p:tgtEl>
                                          <p:spTgt spid="7"/>
                                        </p:tgtEl>
                                        <p:attrNameLst>
                                          <p:attrName>ppt_h</p:attrName>
                                        </p:attrNameLst>
                                      </p:cBhvr>
                                      <p:tavLst>
                                        <p:tav tm="0">
                                          <p:val>
                                            <p:strVal val="#ppt_h"/>
                                          </p:val>
                                        </p:tav>
                                        <p:tav tm="100000">
                                          <p:val>
                                            <p:strVal val="#ppt_h"/>
                                          </p:val>
                                        </p:tav>
                                      </p:tavLst>
                                    </p:anim>
                                  </p:childTnLst>
                                </p:cTn>
                              </p:par>
                            </p:childTnLst>
                          </p:cTn>
                        </p:par>
                        <p:par>
                          <p:cTn id="65" fill="hold">
                            <p:stCondLst>
                              <p:cond delay="15000"/>
                            </p:stCondLst>
                            <p:childTnLst>
                              <p:par>
                                <p:cTn id="66" presetID="42"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par>
                          <p:cTn id="71" fill="hold">
                            <p:stCondLst>
                              <p:cond delay="16000"/>
                            </p:stCondLst>
                            <p:childTnLst>
                              <p:par>
                                <p:cTn id="72" presetID="53" presetClass="entr" presetSubtype="16"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1000" fill="hold"/>
                                        <p:tgtEl>
                                          <p:spTgt spid="8"/>
                                        </p:tgtEl>
                                        <p:attrNameLst>
                                          <p:attrName>ppt_w</p:attrName>
                                        </p:attrNameLst>
                                      </p:cBhvr>
                                      <p:tavLst>
                                        <p:tav tm="0">
                                          <p:val>
                                            <p:fltVal val="0"/>
                                          </p:val>
                                        </p:tav>
                                        <p:tav tm="100000">
                                          <p:val>
                                            <p:strVal val="#ppt_w"/>
                                          </p:val>
                                        </p:tav>
                                      </p:tavLst>
                                    </p:anim>
                                    <p:anim calcmode="lin" valueType="num">
                                      <p:cBhvr>
                                        <p:cTn id="75" dur="1000" fill="hold"/>
                                        <p:tgtEl>
                                          <p:spTgt spid="8"/>
                                        </p:tgtEl>
                                        <p:attrNameLst>
                                          <p:attrName>ppt_h</p:attrName>
                                        </p:attrNameLst>
                                      </p:cBhvr>
                                      <p:tavLst>
                                        <p:tav tm="0">
                                          <p:val>
                                            <p:fltVal val="0"/>
                                          </p:val>
                                        </p:tav>
                                        <p:tav tm="100000">
                                          <p:val>
                                            <p:strVal val="#ppt_h"/>
                                          </p:val>
                                        </p:tav>
                                      </p:tavLst>
                                    </p:anim>
                                    <p:animEffect transition="in" filter="fade">
                                      <p:cBhvr>
                                        <p:cTn id="76" dur="1000"/>
                                        <p:tgtEl>
                                          <p:spTgt spid="8"/>
                                        </p:tgtEl>
                                      </p:cBhvr>
                                    </p:animEffect>
                                  </p:childTnLst>
                                </p:cTn>
                              </p:par>
                            </p:childTnLst>
                          </p:cTn>
                        </p:par>
                        <p:par>
                          <p:cTn id="77" fill="hold">
                            <p:stCondLst>
                              <p:cond delay="17000"/>
                            </p:stCondLst>
                            <p:childTnLst>
                              <p:par>
                                <p:cTn id="78" presetID="53" presetClass="entr" presetSubtype="16"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Effect transition="in" filter="fade">
                                      <p:cBhvr>
                                        <p:cTn id="82" dur="1000"/>
                                        <p:tgtEl>
                                          <p:spTgt spid="20"/>
                                        </p:tgtEl>
                                      </p:cBhvr>
                                    </p:animEffect>
                                  </p:childTnLst>
                                </p:cTn>
                              </p:par>
                            </p:childTnLst>
                          </p:cTn>
                        </p:par>
                        <p:par>
                          <p:cTn id="83" fill="hold">
                            <p:stCondLst>
                              <p:cond delay="18000"/>
                            </p:stCondLst>
                            <p:childTnLst>
                              <p:par>
                                <p:cTn id="84" presetID="53" presetClass="entr" presetSubtype="16" fill="hold" nodeType="after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1000" fill="hold"/>
                                        <p:tgtEl>
                                          <p:spTgt spid="22"/>
                                        </p:tgtEl>
                                        <p:attrNameLst>
                                          <p:attrName>ppt_w</p:attrName>
                                        </p:attrNameLst>
                                      </p:cBhvr>
                                      <p:tavLst>
                                        <p:tav tm="0">
                                          <p:val>
                                            <p:fltVal val="0"/>
                                          </p:val>
                                        </p:tav>
                                        <p:tav tm="100000">
                                          <p:val>
                                            <p:strVal val="#ppt_w"/>
                                          </p:val>
                                        </p:tav>
                                      </p:tavLst>
                                    </p:anim>
                                    <p:anim calcmode="lin" valueType="num">
                                      <p:cBhvr>
                                        <p:cTn id="87" dur="1000" fill="hold"/>
                                        <p:tgtEl>
                                          <p:spTgt spid="22"/>
                                        </p:tgtEl>
                                        <p:attrNameLst>
                                          <p:attrName>ppt_h</p:attrName>
                                        </p:attrNameLst>
                                      </p:cBhvr>
                                      <p:tavLst>
                                        <p:tav tm="0">
                                          <p:val>
                                            <p:fltVal val="0"/>
                                          </p:val>
                                        </p:tav>
                                        <p:tav tm="100000">
                                          <p:val>
                                            <p:strVal val="#ppt_h"/>
                                          </p:val>
                                        </p:tav>
                                      </p:tavLst>
                                    </p:anim>
                                    <p:animEffect transition="in" filter="fade">
                                      <p:cBhvr>
                                        <p:cTn id="8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p:bldP spid="4" grpId="0" animBg="1"/>
      <p:bldP spid="5" grpId="0" animBg="1"/>
      <p:bldP spid="6" grpId="0" animBg="1"/>
      <p:bldP spid="7" grpId="0" animBg="1"/>
      <p:bldP spid="14" grpId="0" animBg="1"/>
      <p:bldP spid="12"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890524"/>
            <a:ext cx="480060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sr-Cyrl-CS" b="1" dirty="0"/>
              <a:t>Родна р</a:t>
            </a:r>
            <a:r>
              <a:rPr lang="sr-Latn-CS" b="1" dirty="0"/>
              <a:t>авноправност / Gender equality</a:t>
            </a:r>
            <a:endParaRPr lang="sr-Latn-RS" dirty="0"/>
          </a:p>
        </p:txBody>
      </p:sp>
      <p:sp>
        <p:nvSpPr>
          <p:cNvPr id="3" name="TextBox 2"/>
          <p:cNvSpPr txBox="1"/>
          <p:nvPr/>
        </p:nvSpPr>
        <p:spPr>
          <a:xfrm>
            <a:off x="685800" y="1728422"/>
            <a:ext cx="62484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dirty="0"/>
              <a:t>Равноправна видљивост, оспособљеност и учешће полова у свим видовима јавног и приватног живота. </a:t>
            </a:r>
            <a:endParaRPr lang="sr-Latn-RS" dirty="0"/>
          </a:p>
        </p:txBody>
      </p:sp>
      <p:sp>
        <p:nvSpPr>
          <p:cNvPr id="4" name="TextBox 3"/>
          <p:cNvSpPr txBox="1"/>
          <p:nvPr/>
        </p:nvSpPr>
        <p:spPr>
          <a:xfrm>
            <a:off x="1028700" y="5124271"/>
            <a:ext cx="601980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a:t>Равноправност полова је у супротности са неравноправношћу полова, а не са различитошћу полова.</a:t>
            </a:r>
          </a:p>
          <a:p>
            <a:r>
              <a:rPr lang="ru-RU"/>
              <a:t/>
            </a:r>
            <a:br>
              <a:rPr lang="ru-RU"/>
            </a:br>
            <a:endParaRPr lang="sr-Latn-RS" dirty="0"/>
          </a:p>
        </p:txBody>
      </p:sp>
      <p:sp>
        <p:nvSpPr>
          <p:cNvPr id="5" name="Rounded Rectangle 4"/>
          <p:cNvSpPr/>
          <p:nvPr/>
        </p:nvSpPr>
        <p:spPr>
          <a:xfrm>
            <a:off x="8001000" y="6324600"/>
            <a:ext cx="9906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sr-Latn-RS"/>
          </a:p>
        </p:txBody>
      </p:sp>
      <p:pic>
        <p:nvPicPr>
          <p:cNvPr id="6" name="Picture 5"/>
          <p:cNvPicPr>
            <a:picLocks noChangeAspect="1"/>
          </p:cNvPicPr>
          <p:nvPr/>
        </p:nvPicPr>
        <p:blipFill>
          <a:blip r:embed="rId2"/>
          <a:stretch>
            <a:fillRect/>
          </a:stretch>
        </p:blipFill>
        <p:spPr>
          <a:xfrm>
            <a:off x="6705600" y="1658212"/>
            <a:ext cx="1905000" cy="3523387"/>
          </a:xfrm>
          <a:prstGeom prst="rect">
            <a:avLst/>
          </a:prstGeom>
        </p:spPr>
      </p:pic>
      <p:sp>
        <p:nvSpPr>
          <p:cNvPr id="7" name="Down Arrow 6"/>
          <p:cNvSpPr/>
          <p:nvPr/>
        </p:nvSpPr>
        <p:spPr>
          <a:xfrm>
            <a:off x="3390900" y="1364805"/>
            <a:ext cx="304800" cy="316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Down Arrow 7"/>
          <p:cNvSpPr/>
          <p:nvPr/>
        </p:nvSpPr>
        <p:spPr>
          <a:xfrm rot="10800000" flipV="1">
            <a:off x="3352800" y="2384153"/>
            <a:ext cx="381000" cy="502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TextBox 8"/>
          <p:cNvSpPr txBox="1"/>
          <p:nvPr/>
        </p:nvSpPr>
        <p:spPr>
          <a:xfrm>
            <a:off x="1181100" y="2870478"/>
            <a:ext cx="5410200"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dirty="0"/>
              <a:t>Сва људска бића треба да буду равноправна пред законима и да имају слободу и могућност равноправно учествовати у активностима једног друштва, јавној и приватној сфери, без ограничења родним улогама, и да од тих активности равноправно дијеле добробит.</a:t>
            </a:r>
            <a:endParaRPr lang="sr-Latn-RS" dirty="0"/>
          </a:p>
        </p:txBody>
      </p:sp>
      <p:sp>
        <p:nvSpPr>
          <p:cNvPr id="10" name="Down Arrow 9"/>
          <p:cNvSpPr/>
          <p:nvPr/>
        </p:nvSpPr>
        <p:spPr>
          <a:xfrm>
            <a:off x="3657600" y="4656482"/>
            <a:ext cx="381000" cy="469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438731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par>
                          <p:cTn id="15" fill="hold">
                            <p:stCondLst>
                              <p:cond delay="2000"/>
                            </p:stCondLst>
                            <p:childTnLst>
                              <p:par>
                                <p:cTn id="16" presetID="2" presetClass="entr" presetSubtype="9"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0-#ppt_w/2"/>
                                          </p:val>
                                        </p:tav>
                                        <p:tav tm="100000">
                                          <p:val>
                                            <p:strVal val="#ppt_x"/>
                                          </p:val>
                                        </p:tav>
                                      </p:tavLst>
                                    </p:anim>
                                    <p:anim calcmode="lin" valueType="num">
                                      <p:cBhvr additive="base">
                                        <p:cTn id="19" dur="20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childTnLst>
                                </p:cTn>
                              </p:par>
                            </p:childTnLst>
                          </p:cTn>
                        </p:par>
                        <p:par>
                          <p:cTn id="26" fill="hold">
                            <p:stCondLst>
                              <p:cond delay="5000"/>
                            </p:stCondLst>
                            <p:childTnLst>
                              <p:par>
                                <p:cTn id="27" presetID="16" presetClass="entr" presetSubtype="2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2000"/>
                                        <p:tgtEl>
                                          <p:spTgt spid="9"/>
                                        </p:tgtEl>
                                      </p:cBhvr>
                                    </p:animEffect>
                                  </p:childTnLst>
                                </p:cTn>
                              </p:par>
                            </p:childTnLst>
                          </p:cTn>
                        </p:par>
                        <p:par>
                          <p:cTn id="30" fill="hold">
                            <p:stCondLst>
                              <p:cond delay="7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Effect transition="in" filter="fade">
                                      <p:cBhvr>
                                        <p:cTn id="35" dur="1000"/>
                                        <p:tgtEl>
                                          <p:spTgt spid="10"/>
                                        </p:tgtEl>
                                      </p:cBhvr>
                                    </p:animEffect>
                                  </p:childTnLst>
                                </p:cTn>
                              </p:par>
                            </p:childTnLst>
                          </p:cTn>
                        </p:par>
                        <p:par>
                          <p:cTn id="36" fill="hold">
                            <p:stCondLst>
                              <p:cond delay="8000"/>
                            </p:stCondLst>
                            <p:childTnLst>
                              <p:par>
                                <p:cTn id="37" presetID="42" presetClass="entr" presetSubtype="0" fill="hold" grpId="0" nodeType="afterEffect">
                                  <p:stCondLst>
                                    <p:cond delay="0"/>
                                  </p:stCondLst>
                                  <p:childTnLst>
                                    <p:set>
                                      <p:cBhvr>
                                        <p:cTn id="38" dur="1" fill="hold">
                                          <p:stCondLst>
                                            <p:cond delay="0"/>
                                          </p:stCondLst>
                                        </p:cTn>
                                        <p:tgtEl>
                                          <p:spTgt spid="4">
                                            <p:bg/>
                                          </p:spTgt>
                                        </p:tgtEl>
                                        <p:attrNameLst>
                                          <p:attrName>style.visibility</p:attrName>
                                        </p:attrNameLst>
                                      </p:cBhvr>
                                      <p:to>
                                        <p:strVal val="visible"/>
                                      </p:to>
                                    </p:set>
                                    <p:animEffect transition="in" filter="fade">
                                      <p:cBhvr>
                                        <p:cTn id="39" dur="2000"/>
                                        <p:tgtEl>
                                          <p:spTgt spid="4">
                                            <p:bg/>
                                          </p:spTgt>
                                        </p:tgtEl>
                                      </p:cBhvr>
                                    </p:animEffect>
                                    <p:anim calcmode="lin" valueType="num">
                                      <p:cBhvr>
                                        <p:cTn id="40" dur="2000" fill="hold"/>
                                        <p:tgtEl>
                                          <p:spTgt spid="4">
                                            <p:bg/>
                                          </p:spTgt>
                                        </p:tgtEl>
                                        <p:attrNameLst>
                                          <p:attrName>ppt_x</p:attrName>
                                        </p:attrNameLst>
                                      </p:cBhvr>
                                      <p:tavLst>
                                        <p:tav tm="0">
                                          <p:val>
                                            <p:strVal val="#ppt_x"/>
                                          </p:val>
                                        </p:tav>
                                        <p:tav tm="100000">
                                          <p:val>
                                            <p:strVal val="#ppt_x"/>
                                          </p:val>
                                        </p:tav>
                                      </p:tavLst>
                                    </p:anim>
                                    <p:anim calcmode="lin" valueType="num">
                                      <p:cBhvr>
                                        <p:cTn id="41" dur="2000" fill="hold"/>
                                        <p:tgtEl>
                                          <p:spTgt spid="4">
                                            <p:bg/>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fade">
                                      <p:cBhvr>
                                        <p:cTn id="44" dur="2000"/>
                                        <p:tgtEl>
                                          <p:spTgt spid="4">
                                            <p:txEl>
                                              <p:pRg st="0" end="0"/>
                                            </p:txEl>
                                          </p:spTgt>
                                        </p:tgtEl>
                                      </p:cBhvr>
                                    </p:animEffect>
                                    <p:anim calcmode="lin" valueType="num">
                                      <p:cBhvr>
                                        <p:cTn id="45"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6" dur="2000" fill="hold"/>
                                        <p:tgtEl>
                                          <p:spTgt spid="4">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2000"/>
                                        <p:tgtEl>
                                          <p:spTgt spid="4">
                                            <p:txEl>
                                              <p:pRg st="1" end="1"/>
                                            </p:txEl>
                                          </p:spTgt>
                                        </p:tgtEl>
                                      </p:cBhvr>
                                    </p:animEffect>
                                    <p:anim calcmode="lin" valueType="num">
                                      <p:cBhvr>
                                        <p:cTn id="50"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10000"/>
                            </p:stCondLst>
                            <p:childTnLst>
                              <p:par>
                                <p:cTn id="53" presetID="45" presetClass="entr" presetSubtype="0" fill="hold" nodeType="afterEffect">
                                  <p:stCondLst>
                                    <p:cond delay="50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2000"/>
                                        <p:tgtEl>
                                          <p:spTgt spid="6"/>
                                        </p:tgtEl>
                                      </p:cBhvr>
                                    </p:animEffect>
                                    <p:anim calcmode="lin" valueType="num">
                                      <p:cBhvr>
                                        <p:cTn id="56" dur="2000" fill="hold"/>
                                        <p:tgtEl>
                                          <p:spTgt spid="6"/>
                                        </p:tgtEl>
                                        <p:attrNameLst>
                                          <p:attrName>ppt_w</p:attrName>
                                        </p:attrNameLst>
                                      </p:cBhvr>
                                      <p:tavLst>
                                        <p:tav tm="0" fmla="#ppt_w*sin(2.5*pi*$)">
                                          <p:val>
                                            <p:fltVal val="0"/>
                                          </p:val>
                                        </p:tav>
                                        <p:tav tm="100000">
                                          <p:val>
                                            <p:fltVal val="1"/>
                                          </p:val>
                                        </p:tav>
                                      </p:tavLst>
                                    </p:anim>
                                    <p:anim calcmode="lin" valueType="num">
                                      <p:cBhvr>
                                        <p:cTn id="5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allAtOnce"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409" y="526171"/>
            <a:ext cx="6781800" cy="954107"/>
          </a:xfrm>
          <a:prstGeom prst="rect">
            <a:avLst/>
          </a:prstGeom>
          <a:noFill/>
        </p:spPr>
        <p:txBody>
          <a:bodyPr wrap="square" rtlCol="0">
            <a:spAutoFit/>
          </a:bodyPr>
          <a:lstStyle/>
          <a:p>
            <a:r>
              <a:rPr lang="sr-Latn-CS" sz="2800" b="1" dirty="0"/>
              <a:t>Дискриминација по основу </a:t>
            </a:r>
            <a:r>
              <a:rPr lang="sr-Cyrl-CS" sz="2800" b="1" dirty="0"/>
              <a:t>пола/рода</a:t>
            </a:r>
            <a:r>
              <a:rPr lang="sr-Latn-CS" sz="2800" b="1" dirty="0"/>
              <a:t> / Gender based discrimination</a:t>
            </a:r>
            <a:endParaRPr lang="sr-Latn-RS" sz="2800" dirty="0"/>
          </a:p>
        </p:txBody>
      </p:sp>
      <p:sp>
        <p:nvSpPr>
          <p:cNvPr id="5" name="Rounded Rectangle 4"/>
          <p:cNvSpPr/>
          <p:nvPr/>
        </p:nvSpPr>
        <p:spPr>
          <a:xfrm>
            <a:off x="215047" y="3945681"/>
            <a:ext cx="185091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BA" dirty="0"/>
              <a:t>п</a:t>
            </a:r>
            <a:r>
              <a:rPr lang="sr-Cyrl-BA" dirty="0" smtClean="0"/>
              <a:t>ривилеговање</a:t>
            </a:r>
            <a:endParaRPr lang="sr-Latn-RS" b="1" dirty="0">
              <a:solidFill>
                <a:schemeClr val="tx1"/>
              </a:solidFill>
            </a:endParaRPr>
          </a:p>
        </p:txBody>
      </p:sp>
      <p:sp>
        <p:nvSpPr>
          <p:cNvPr id="6" name="Rounded Rectangle 5"/>
          <p:cNvSpPr/>
          <p:nvPr/>
        </p:nvSpPr>
        <p:spPr>
          <a:xfrm>
            <a:off x="2202107" y="3982357"/>
            <a:ext cx="19487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BA" dirty="0"/>
              <a:t>искључивање</a:t>
            </a:r>
            <a:endParaRPr lang="sr-Latn-RS" b="1" dirty="0">
              <a:solidFill>
                <a:schemeClr val="tx1"/>
              </a:solidFill>
            </a:endParaRPr>
          </a:p>
        </p:txBody>
      </p:sp>
      <p:sp>
        <p:nvSpPr>
          <p:cNvPr id="9" name="Oval 8"/>
          <p:cNvSpPr/>
          <p:nvPr/>
        </p:nvSpPr>
        <p:spPr>
          <a:xfrm>
            <a:off x="2362200" y="1630017"/>
            <a:ext cx="45719" cy="46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Oval 9"/>
          <p:cNvSpPr/>
          <p:nvPr/>
        </p:nvSpPr>
        <p:spPr>
          <a:xfrm>
            <a:off x="4150840" y="3982357"/>
            <a:ext cx="2607477" cy="970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dirty="0"/>
              <a:t>ограничавање засновано на полу</a:t>
            </a:r>
            <a:r>
              <a:rPr lang="sr-Cyrl-CS" dirty="0"/>
              <a:t>/роду</a:t>
            </a:r>
            <a:endParaRPr lang="sr-Latn-RS" b="1" dirty="0">
              <a:solidFill>
                <a:schemeClr val="tx1"/>
              </a:solidFill>
            </a:endParaRPr>
          </a:p>
        </p:txBody>
      </p:sp>
      <p:cxnSp>
        <p:nvCxnSpPr>
          <p:cNvPr id="17" name="Straight Arrow Connector 16"/>
          <p:cNvCxnSpPr/>
          <p:nvPr/>
        </p:nvCxnSpPr>
        <p:spPr>
          <a:xfrm flipH="1">
            <a:off x="1522209" y="2670167"/>
            <a:ext cx="1283596" cy="1053690"/>
          </a:xfrm>
          <a:prstGeom prst="straightConnector1">
            <a:avLst/>
          </a:prstGeom>
          <a:ln>
            <a:solidFill>
              <a:schemeClr val="accent2">
                <a:lumMod val="60000"/>
                <a:lumOff val="40000"/>
              </a:schemeClr>
            </a:solidFill>
            <a:tailEnd type="triangle"/>
          </a:ln>
          <a:effectLst>
            <a:glow rad="101600">
              <a:schemeClr val="accent2">
                <a:satMod val="175000"/>
                <a:alpha val="40000"/>
              </a:schemeClr>
            </a:glow>
          </a:effectLst>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flipH="1">
            <a:off x="3221199" y="2668421"/>
            <a:ext cx="1660" cy="1080306"/>
          </a:xfrm>
          <a:prstGeom prst="straightConnector1">
            <a:avLst/>
          </a:prstGeom>
          <a:ln>
            <a:tailEnd type="triangle"/>
          </a:ln>
          <a:effectLst>
            <a:glow rad="63500">
              <a:schemeClr val="accent2">
                <a:satMod val="175000"/>
                <a:alpha val="40000"/>
              </a:schemeClr>
            </a:glow>
          </a:effectLst>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p:nvPr/>
        </p:nvCxnSpPr>
        <p:spPr>
          <a:xfrm>
            <a:off x="4724400" y="2729876"/>
            <a:ext cx="270124" cy="1113044"/>
          </a:xfrm>
          <a:prstGeom prst="straightConnector1">
            <a:avLst/>
          </a:prstGeom>
          <a:ln>
            <a:tailEnd type="triangle"/>
          </a:ln>
          <a:effectLst>
            <a:glow rad="101600">
              <a:schemeClr val="accent4">
                <a:satMod val="175000"/>
                <a:alpha val="40000"/>
              </a:schemeClr>
            </a:glow>
          </a:effectLst>
        </p:spPr>
        <p:style>
          <a:lnRef idx="3">
            <a:schemeClr val="accent6"/>
          </a:lnRef>
          <a:fillRef idx="0">
            <a:schemeClr val="accent6"/>
          </a:fillRef>
          <a:effectRef idx="2">
            <a:schemeClr val="accent6"/>
          </a:effectRef>
          <a:fontRef idx="minor">
            <a:schemeClr val="tx1"/>
          </a:fontRef>
        </p:style>
      </p:cxnSp>
      <p:sp>
        <p:nvSpPr>
          <p:cNvPr id="7" name="Rounded Rectangle 6"/>
          <p:cNvSpPr/>
          <p:nvPr/>
        </p:nvSpPr>
        <p:spPr>
          <a:xfrm>
            <a:off x="8001000" y="6324600"/>
            <a:ext cx="990600"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sr-Latn-RS"/>
          </a:p>
        </p:txBody>
      </p:sp>
      <p:sp>
        <p:nvSpPr>
          <p:cNvPr id="3" name="Oval 2"/>
          <p:cNvSpPr/>
          <p:nvPr/>
        </p:nvSpPr>
        <p:spPr>
          <a:xfrm>
            <a:off x="6515100" y="3581400"/>
            <a:ext cx="2590800" cy="2053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негира</a:t>
            </a:r>
            <a:r>
              <a:rPr lang="sr-Cyrl-RS" dirty="0" smtClean="0"/>
              <a:t>ње</a:t>
            </a:r>
            <a:r>
              <a:rPr lang="ru-RU" dirty="0" smtClean="0"/>
              <a:t> признања, уживања </a:t>
            </a:r>
            <a:r>
              <a:rPr lang="ru-RU" dirty="0"/>
              <a:t>или </a:t>
            </a:r>
            <a:r>
              <a:rPr lang="ru-RU" dirty="0" smtClean="0"/>
              <a:t>остваривања људских </a:t>
            </a:r>
            <a:r>
              <a:rPr lang="ru-RU" dirty="0"/>
              <a:t>права и слобода</a:t>
            </a:r>
            <a:endParaRPr lang="sr-Latn-RS" b="1" dirty="0">
              <a:solidFill>
                <a:schemeClr val="tx2"/>
              </a:solidFill>
            </a:endParaRPr>
          </a:p>
        </p:txBody>
      </p:sp>
      <p:cxnSp>
        <p:nvCxnSpPr>
          <p:cNvPr id="8" name="Straight Arrow Connector 7"/>
          <p:cNvCxnSpPr/>
          <p:nvPr/>
        </p:nvCxnSpPr>
        <p:spPr>
          <a:xfrm>
            <a:off x="5901690" y="2551104"/>
            <a:ext cx="1184910" cy="1030296"/>
          </a:xfrm>
          <a:prstGeom prst="straightConnector1">
            <a:avLst/>
          </a:prstGeom>
          <a:ln>
            <a:tailEnd type="triangle"/>
          </a:ln>
          <a:effectLst>
            <a:glow rad="1016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2362200" y="1958668"/>
            <a:ext cx="402472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r-Cyrl-RS" sz="2400" dirty="0" smtClean="0"/>
              <a:t>ДИРЕКТНА И ИНДИРЕКТНА</a:t>
            </a:r>
            <a:endParaRPr lang="sr-Latn-RS" sz="2400" dirty="0"/>
          </a:p>
        </p:txBody>
      </p:sp>
      <p:sp>
        <p:nvSpPr>
          <p:cNvPr id="11" name="Down Arrow 10"/>
          <p:cNvSpPr/>
          <p:nvPr/>
        </p:nvSpPr>
        <p:spPr>
          <a:xfrm>
            <a:off x="4038600" y="1535702"/>
            <a:ext cx="457200" cy="408286"/>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566382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6000"/>
                            </p:stCondLst>
                            <p:childTnLst>
                              <p:par>
                                <p:cTn id="26" presetID="21" presetClass="entr" presetSubtype="1"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par>
                          <p:cTn id="29" fill="hold">
                            <p:stCondLst>
                              <p:cond delay="8000"/>
                            </p:stCondLst>
                            <p:childTnLst>
                              <p:par>
                                <p:cTn id="30" presetID="53" presetClass="entr" presetSubtype="16"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Effect transition="in" filter="fade">
                                      <p:cBhvr>
                                        <p:cTn id="34" dur="1000"/>
                                        <p:tgtEl>
                                          <p:spTgt spid="19"/>
                                        </p:tgtEl>
                                      </p:cBhvr>
                                    </p:animEffect>
                                  </p:childTnLst>
                                </p:cTn>
                              </p:par>
                            </p:childTnLst>
                          </p:cTn>
                        </p:par>
                        <p:par>
                          <p:cTn id="35" fill="hold">
                            <p:stCondLst>
                              <p:cond delay="9000"/>
                            </p:stCondLst>
                            <p:childTnLst>
                              <p:par>
                                <p:cTn id="36" presetID="16" presetClass="entr" presetSubtype="2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2000"/>
                                        <p:tgtEl>
                                          <p:spTgt spid="6"/>
                                        </p:tgtEl>
                                      </p:cBhvr>
                                    </p:animEffect>
                                  </p:childTnLst>
                                </p:cTn>
                              </p:par>
                            </p:childTnLst>
                          </p:cTn>
                        </p:par>
                        <p:par>
                          <p:cTn id="39" fill="hold">
                            <p:stCondLst>
                              <p:cond delay="11000"/>
                            </p:stCondLst>
                            <p:childTnLst>
                              <p:par>
                                <p:cTn id="40" presetID="42"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12000"/>
                            </p:stCondLst>
                            <p:childTnLst>
                              <p:par>
                                <p:cTn id="46" presetID="31"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2000" fill="hold"/>
                                        <p:tgtEl>
                                          <p:spTgt spid="10"/>
                                        </p:tgtEl>
                                        <p:attrNameLst>
                                          <p:attrName>ppt_w</p:attrName>
                                        </p:attrNameLst>
                                      </p:cBhvr>
                                      <p:tavLst>
                                        <p:tav tm="0">
                                          <p:val>
                                            <p:fltVal val="0"/>
                                          </p:val>
                                        </p:tav>
                                        <p:tav tm="100000">
                                          <p:val>
                                            <p:strVal val="#ppt_w"/>
                                          </p:val>
                                        </p:tav>
                                      </p:tavLst>
                                    </p:anim>
                                    <p:anim calcmode="lin" valueType="num">
                                      <p:cBhvr>
                                        <p:cTn id="49" dur="2000" fill="hold"/>
                                        <p:tgtEl>
                                          <p:spTgt spid="10"/>
                                        </p:tgtEl>
                                        <p:attrNameLst>
                                          <p:attrName>ppt_h</p:attrName>
                                        </p:attrNameLst>
                                      </p:cBhvr>
                                      <p:tavLst>
                                        <p:tav tm="0">
                                          <p:val>
                                            <p:fltVal val="0"/>
                                          </p:val>
                                        </p:tav>
                                        <p:tav tm="100000">
                                          <p:val>
                                            <p:strVal val="#ppt_h"/>
                                          </p:val>
                                        </p:tav>
                                      </p:tavLst>
                                    </p:anim>
                                    <p:anim calcmode="lin" valueType="num">
                                      <p:cBhvr>
                                        <p:cTn id="50" dur="2000" fill="hold"/>
                                        <p:tgtEl>
                                          <p:spTgt spid="10"/>
                                        </p:tgtEl>
                                        <p:attrNameLst>
                                          <p:attrName>style.rotation</p:attrName>
                                        </p:attrNameLst>
                                      </p:cBhvr>
                                      <p:tavLst>
                                        <p:tav tm="0">
                                          <p:val>
                                            <p:fltVal val="90"/>
                                          </p:val>
                                        </p:tav>
                                        <p:tav tm="100000">
                                          <p:val>
                                            <p:fltVal val="0"/>
                                          </p:val>
                                        </p:tav>
                                      </p:tavLst>
                                    </p:anim>
                                    <p:animEffect transition="in" filter="fade">
                                      <p:cBhvr>
                                        <p:cTn id="51" dur="2000"/>
                                        <p:tgtEl>
                                          <p:spTgt spid="10"/>
                                        </p:tgtEl>
                                      </p:cBhvr>
                                    </p:animEffect>
                                  </p:childTnLst>
                                </p:cTn>
                              </p:par>
                            </p:childTnLst>
                          </p:cTn>
                        </p:par>
                        <p:par>
                          <p:cTn id="52" fill="hold">
                            <p:stCondLst>
                              <p:cond delay="14000"/>
                            </p:stCondLst>
                            <p:childTnLst>
                              <p:par>
                                <p:cTn id="53" presetID="53" presetClass="entr" presetSubtype="16"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Effect transition="in" filter="fade">
                                      <p:cBhvr>
                                        <p:cTn id="57" dur="1000"/>
                                        <p:tgtEl>
                                          <p:spTgt spid="8"/>
                                        </p:tgtEl>
                                      </p:cBhvr>
                                    </p:animEffect>
                                  </p:childTnLst>
                                </p:cTn>
                              </p:par>
                            </p:childTnLst>
                          </p:cTn>
                        </p:par>
                        <p:par>
                          <p:cTn id="58" fill="hold">
                            <p:stCondLst>
                              <p:cond delay="15000"/>
                            </p:stCondLst>
                            <p:childTnLst>
                              <p:par>
                                <p:cTn id="59" presetID="2" presetClass="entr" presetSubtype="4"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2000" fill="hold"/>
                                        <p:tgtEl>
                                          <p:spTgt spid="3"/>
                                        </p:tgtEl>
                                        <p:attrNameLst>
                                          <p:attrName>ppt_x</p:attrName>
                                        </p:attrNameLst>
                                      </p:cBhvr>
                                      <p:tavLst>
                                        <p:tav tm="0">
                                          <p:val>
                                            <p:strVal val="#ppt_x"/>
                                          </p:val>
                                        </p:tav>
                                        <p:tav tm="100000">
                                          <p:val>
                                            <p:strVal val="#ppt_x"/>
                                          </p:val>
                                        </p:tav>
                                      </p:tavLst>
                                    </p:anim>
                                    <p:anim calcmode="lin" valueType="num">
                                      <p:cBhvr additive="base">
                                        <p:cTn id="6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10" grpId="0" animBg="1"/>
      <p:bldP spid="3" grpId="0" animBg="1"/>
      <p:bldP spid="4"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001000" y="6324600"/>
            <a:ext cx="9906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sr-Latn-RS"/>
          </a:p>
        </p:txBody>
      </p:sp>
      <p:sp>
        <p:nvSpPr>
          <p:cNvPr id="2" name="TextBox 1"/>
          <p:cNvSpPr txBox="1"/>
          <p:nvPr/>
        </p:nvSpPr>
        <p:spPr>
          <a:xfrm>
            <a:off x="1905000" y="762000"/>
            <a:ext cx="6477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sr-Cyrl-CS" sz="2400" b="1" dirty="0"/>
              <a:t>Родни </a:t>
            </a:r>
            <a:r>
              <a:rPr lang="sr-Cyrl-CS" sz="2400" b="1" dirty="0" err="1"/>
              <a:t>мејнстриминг</a:t>
            </a:r>
            <a:r>
              <a:rPr lang="sr-Cyrl-CS" sz="2400" b="1" dirty="0"/>
              <a:t> </a:t>
            </a:r>
            <a:r>
              <a:rPr lang="sr-Latn-CS" sz="2400" b="1" dirty="0"/>
              <a:t>/ Gender mainstreaming</a:t>
            </a:r>
            <a:endParaRPr lang="sr-Latn-RS" sz="2400" dirty="0"/>
          </a:p>
        </p:txBody>
      </p:sp>
      <p:sp>
        <p:nvSpPr>
          <p:cNvPr id="4" name="TextBox 3"/>
          <p:cNvSpPr txBox="1"/>
          <p:nvPr/>
        </p:nvSpPr>
        <p:spPr>
          <a:xfrm>
            <a:off x="3124200" y="1788973"/>
            <a:ext cx="3810000" cy="397031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sr-Latn-RS" dirty="0"/>
              <a:t>Gender mainstreaming </a:t>
            </a:r>
            <a:r>
              <a:rPr lang="sr-Cyrl-BA" dirty="0"/>
              <a:t>као термин је уведен у употребу доношењем Пекиншке декларације и платформе за акцију, на Четвртој свјетској конференцији о женама (Пекинг, 1995). Многе државе су споразумно усвојиле </a:t>
            </a:r>
            <a:r>
              <a:rPr lang="sr-Latn-RS" dirty="0"/>
              <a:t>gender mainstreaming </a:t>
            </a:r>
            <a:r>
              <a:rPr lang="sr-Cyrl-BA" dirty="0"/>
              <a:t>као важну глобалну стратегију за постизање равноправности полова. У ту сврху, потребно је да се питања равноправности полова схвате као међусобно уважавање, подршка и сарадња свих жена и мушкараца на добробит цијелог друштва.</a:t>
            </a:r>
            <a:endParaRPr lang="sr-Latn-RS" dirty="0"/>
          </a:p>
        </p:txBody>
      </p:sp>
      <p:sp>
        <p:nvSpPr>
          <p:cNvPr id="3" name="Down Arrow 2"/>
          <p:cNvSpPr/>
          <p:nvPr/>
        </p:nvSpPr>
        <p:spPr>
          <a:xfrm>
            <a:off x="4648200" y="1371599"/>
            <a:ext cx="381000" cy="417373"/>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4101841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par>
                          <p:cTn id="15" fill="hold">
                            <p:stCondLst>
                              <p:cond delay="3000"/>
                            </p:stCondLst>
                            <p:childTnLst>
                              <p:par>
                                <p:cTn id="16" presetID="1" presetClass="entr" presetSubtype="0" fill="hold" grpId="0" nodeType="afterEffect">
                                  <p:stCondLst>
                                    <p:cond delay="0"/>
                                  </p:stCondLst>
                                  <p:iterate type="wd">
                                    <p:tmAbs val="400"/>
                                  </p:iterate>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7092814" y="1762540"/>
            <a:ext cx="1990725" cy="2295525"/>
          </a:xfrm>
          <a:prstGeom prst="rect">
            <a:avLst/>
          </a:prstGeom>
        </p:spPr>
      </p:pic>
      <p:pic>
        <p:nvPicPr>
          <p:cNvPr id="3" name="Picture 2"/>
          <p:cNvPicPr>
            <a:picLocks noChangeAspect="1"/>
          </p:cNvPicPr>
          <p:nvPr/>
        </p:nvPicPr>
        <p:blipFill>
          <a:blip r:embed="rId5"/>
          <a:stretch>
            <a:fillRect/>
          </a:stretch>
        </p:blipFill>
        <p:spPr>
          <a:xfrm>
            <a:off x="762000" y="1905000"/>
            <a:ext cx="1914525" cy="2390775"/>
          </a:xfrm>
          <a:prstGeom prst="rect">
            <a:avLst/>
          </a:prstGeom>
        </p:spPr>
      </p:pic>
      <p:sp>
        <p:nvSpPr>
          <p:cNvPr id="4" name="Oval Callout 3"/>
          <p:cNvSpPr/>
          <p:nvPr/>
        </p:nvSpPr>
        <p:spPr>
          <a:xfrm>
            <a:off x="984387" y="0"/>
            <a:ext cx="3816213" cy="1762540"/>
          </a:xfrm>
          <a:prstGeom prst="wedgeEllipseCallout">
            <a:avLst>
              <a:gd name="adj1" fmla="val -26003"/>
              <a:gd name="adj2" fmla="val 6522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r-Cyrl-BA" sz="2000" b="1" dirty="0"/>
              <a:t>Родно сљепило / </a:t>
            </a:r>
            <a:r>
              <a:rPr lang="sr-Latn-RS" sz="2000" b="1" dirty="0"/>
              <a:t>Gender blindness</a:t>
            </a:r>
            <a:endParaRPr lang="sr-Latn-RS" sz="2000" b="1" dirty="0">
              <a:solidFill>
                <a:srgbClr val="FF0000"/>
              </a:solidFill>
            </a:endParaRPr>
          </a:p>
        </p:txBody>
      </p:sp>
      <p:sp>
        <p:nvSpPr>
          <p:cNvPr id="6" name="Flowchart: Sequential Access Storage 5"/>
          <p:cNvSpPr/>
          <p:nvPr/>
        </p:nvSpPr>
        <p:spPr>
          <a:xfrm>
            <a:off x="2514600" y="1429164"/>
            <a:ext cx="4876799" cy="5257801"/>
          </a:xfrm>
          <a:prstGeom prst="flowChartMagneticTap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r-Latn-CS" sz="2400" dirty="0"/>
              <a:t>Прикупљање и разврставање статистичких података по полу, које омогућава податке за социо-економску </a:t>
            </a:r>
            <a:r>
              <a:rPr lang="sr-Cyrl-CS" sz="2400" dirty="0" err="1"/>
              <a:t>гендер</a:t>
            </a:r>
            <a:r>
              <a:rPr lang="sr-Cyrl-CS" sz="2400" dirty="0"/>
              <a:t>/родну</a:t>
            </a:r>
            <a:r>
              <a:rPr lang="sr-Latn-CS" sz="2400" dirty="0"/>
              <a:t> анализу по различитим областима.</a:t>
            </a:r>
            <a:endParaRPr lang="sr-Cyrl-RS" sz="2400" b="1" dirty="0" smtClean="0">
              <a:solidFill>
                <a:srgbClr val="FF0000"/>
              </a:solidFill>
            </a:endParaRPr>
          </a:p>
        </p:txBody>
      </p:sp>
      <p:sp>
        <p:nvSpPr>
          <p:cNvPr id="10" name="Rounded Rectangle 9"/>
          <p:cNvSpPr/>
          <p:nvPr/>
        </p:nvSpPr>
        <p:spPr>
          <a:xfrm>
            <a:off x="8001000" y="6248400"/>
            <a:ext cx="9144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079170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subTnLst>
                                    <p:audio>
                                      <p:cMediaNode vol="10000">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subTnLst>
                                    <p:audio>
                                      <p:cMediaNode vol="10000">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fade">
                                      <p:cBhvr>
                                        <p:cTn id="20" dur="2000"/>
                                        <p:tgtEl>
                                          <p:spTgt spid="4">
                                            <p:bg/>
                                          </p:spTgt>
                                        </p:tgtEl>
                                      </p:cBhvr>
                                    </p:animEffect>
                                    <p:anim calcmode="lin" valueType="num">
                                      <p:cBhvr>
                                        <p:cTn id="21" dur="2000" fill="hold"/>
                                        <p:tgtEl>
                                          <p:spTgt spid="4">
                                            <p:bg/>
                                          </p:spTgt>
                                        </p:tgtEl>
                                        <p:attrNameLst>
                                          <p:attrName>ppt_x</p:attrName>
                                        </p:attrNameLst>
                                      </p:cBhvr>
                                      <p:tavLst>
                                        <p:tav tm="0">
                                          <p:val>
                                            <p:strVal val="#ppt_x"/>
                                          </p:val>
                                        </p:tav>
                                        <p:tav tm="100000">
                                          <p:val>
                                            <p:strVal val="#ppt_x"/>
                                          </p:val>
                                        </p:tav>
                                      </p:tavLst>
                                    </p:anim>
                                    <p:anim calcmode="lin" valueType="num">
                                      <p:cBhvr>
                                        <p:cTn id="22" dur="2000" fill="hold"/>
                                        <p:tgtEl>
                                          <p:spTgt spid="4">
                                            <p:bg/>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2000"/>
                                        <p:tgtEl>
                                          <p:spTgt spid="4">
                                            <p:txEl>
                                              <p:pRg st="0" end="0"/>
                                            </p:txEl>
                                          </p:spTgt>
                                        </p:tgtEl>
                                      </p:cBhvr>
                                    </p:animEffect>
                                    <p:anim calcmode="lin" valueType="num">
                                      <p:cBhvr>
                                        <p:cTn id="2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6000"/>
                            </p:stCondLst>
                            <p:childTnLst>
                              <p:par>
                                <p:cTn id="30" presetID="2" presetClass="entr" presetSubtype="9"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0-#ppt_w/2"/>
                                          </p:val>
                                        </p:tav>
                                        <p:tav tm="100000">
                                          <p:val>
                                            <p:strVal val="#ppt_x"/>
                                          </p:val>
                                        </p:tav>
                                      </p:tavLst>
                                    </p:anim>
                                    <p:anim calcmode="lin" valueType="num">
                                      <p:cBhvr additive="base">
                                        <p:cTn id="3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156" y="1813679"/>
            <a:ext cx="6513443"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da-DK" sz="2400" b="1" dirty="0"/>
              <a:t>Родно одговорни буџети</a:t>
            </a:r>
            <a:r>
              <a:rPr lang="da-DK" sz="2400" dirty="0"/>
              <a:t> </a:t>
            </a:r>
            <a:r>
              <a:rPr lang="da-DK" sz="2400" b="1" dirty="0"/>
              <a:t>/ Gender responsive budgets</a:t>
            </a:r>
            <a:endParaRPr lang="sr-Cyrl-BA" sz="2400" dirty="0" smtClean="0"/>
          </a:p>
        </p:txBody>
      </p:sp>
      <p:sp>
        <p:nvSpPr>
          <p:cNvPr id="4" name="Rounded Rectangle 3"/>
          <p:cNvSpPr/>
          <p:nvPr/>
        </p:nvSpPr>
        <p:spPr>
          <a:xfrm>
            <a:off x="8001000" y="6400800"/>
            <a:ext cx="990600" cy="381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sr-Latn-RS"/>
          </a:p>
        </p:txBody>
      </p:sp>
      <p:pic>
        <p:nvPicPr>
          <p:cNvPr id="5" name="Picture 4"/>
          <p:cNvPicPr>
            <a:picLocks noChangeAspect="1"/>
          </p:cNvPicPr>
          <p:nvPr/>
        </p:nvPicPr>
        <p:blipFill>
          <a:blip r:embed="rId2"/>
          <a:stretch>
            <a:fillRect/>
          </a:stretch>
        </p:blipFill>
        <p:spPr>
          <a:xfrm>
            <a:off x="5918200" y="2362200"/>
            <a:ext cx="3048000" cy="3733800"/>
          </a:xfrm>
          <a:prstGeom prst="rect">
            <a:avLst/>
          </a:prstGeom>
        </p:spPr>
      </p:pic>
      <p:sp>
        <p:nvSpPr>
          <p:cNvPr id="3" name="TextBox 2"/>
          <p:cNvSpPr txBox="1"/>
          <p:nvPr/>
        </p:nvSpPr>
        <p:spPr>
          <a:xfrm>
            <a:off x="609600" y="2819400"/>
            <a:ext cx="4191000" cy="34778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sr-Cyrl-BA" sz="2000" b="1" dirty="0"/>
              <a:t>Третирање и узимање у обзир </a:t>
            </a:r>
            <a:r>
              <a:rPr lang="sr-Cyrl-BA" sz="2000" b="1" dirty="0" err="1"/>
              <a:t>гендер</a:t>
            </a:r>
            <a:r>
              <a:rPr lang="sr-Cyrl-CS" sz="2000" b="1" dirty="0"/>
              <a:t>/родне</a:t>
            </a:r>
            <a:r>
              <a:rPr lang="sr-Cyrl-BA" sz="2000" b="1" dirty="0"/>
              <a:t> димензије у буџетирање. Системско увођење принципа једнакости и равноправности полова у процес планирања, извршења и контроле јавних буџета. Буџет као јавни инструмент провођења закона, политика и стратегија власти мора бити усмјерен на грађане и грађанке као крајње кориснике.</a:t>
            </a:r>
            <a:r>
              <a:rPr lang="sr-Cyrl-BA" sz="2000" dirty="0"/>
              <a:t> </a:t>
            </a:r>
            <a:endParaRPr lang="sr-Latn-RS" sz="2000" b="1" dirty="0"/>
          </a:p>
        </p:txBody>
      </p:sp>
    </p:spTree>
    <p:extLst>
      <p:ext uri="{BB962C8B-B14F-4D97-AF65-F5344CB8AC3E}">
        <p14:creationId xmlns:p14="http://schemas.microsoft.com/office/powerpoint/2010/main" val="19951452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wd">
                                    <p:tmAbs val="3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301"/>
                            </p:stCondLst>
                            <p:childTnLst>
                              <p:par>
                                <p:cTn id="8" presetID="21" presetClass="entr" presetSubtype="4"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par>
                          <p:cTn id="11" fill="hold">
                            <p:stCondLst>
                              <p:cond delay="5301"/>
                            </p:stCondLst>
                            <p:childTnLst>
                              <p:par>
                                <p:cTn id="12" presetID="1" presetClass="entr" presetSubtype="0" fill="hold" grpId="1" nodeType="afterEffect">
                                  <p:stCondLst>
                                    <p:cond delay="0"/>
                                  </p:stCondLst>
                                  <p:iterate type="wd">
                                    <p:tmAbs val="400"/>
                                  </p:iterate>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157" y="1813679"/>
            <a:ext cx="571500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sr-Cyrl-BA" b="1" dirty="0"/>
              <a:t>Привремене специјалне мјере (мјере позитивне акције) / </a:t>
            </a:r>
            <a:r>
              <a:rPr lang="sr-Latn-RS" b="1" dirty="0"/>
              <a:t>Temporary special measures (positive action)</a:t>
            </a:r>
            <a:endParaRPr lang="sr-Cyrl-BA" dirty="0" smtClean="0"/>
          </a:p>
        </p:txBody>
      </p:sp>
      <p:sp>
        <p:nvSpPr>
          <p:cNvPr id="4" name="Rounded Rectangle 3"/>
          <p:cNvSpPr/>
          <p:nvPr/>
        </p:nvSpPr>
        <p:spPr>
          <a:xfrm>
            <a:off x="8001000" y="6400800"/>
            <a:ext cx="990600" cy="381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sr-Latn-RS"/>
          </a:p>
        </p:txBody>
      </p:sp>
      <p:pic>
        <p:nvPicPr>
          <p:cNvPr id="5" name="Picture 4"/>
          <p:cNvPicPr>
            <a:picLocks noChangeAspect="1"/>
          </p:cNvPicPr>
          <p:nvPr/>
        </p:nvPicPr>
        <p:blipFill>
          <a:blip r:embed="rId2"/>
          <a:stretch>
            <a:fillRect/>
          </a:stretch>
        </p:blipFill>
        <p:spPr>
          <a:xfrm>
            <a:off x="5943600" y="1219200"/>
            <a:ext cx="3048000" cy="3733800"/>
          </a:xfrm>
          <a:prstGeom prst="rect">
            <a:avLst/>
          </a:prstGeom>
        </p:spPr>
      </p:pic>
      <p:sp>
        <p:nvSpPr>
          <p:cNvPr id="3" name="TextBox 2"/>
          <p:cNvSpPr txBox="1"/>
          <p:nvPr/>
        </p:nvSpPr>
        <p:spPr>
          <a:xfrm>
            <a:off x="381000" y="2971800"/>
            <a:ext cx="4114800" cy="2862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ru-RU" sz="2000" b="1" dirty="0"/>
              <a:t>Мјере намијењене мање заступљеном полу или одређеној групи, како би се спријечила постојећа дискриминација или како би те групе добиле права и могућности које су им биле ограничене усљед постојећих традиционалних ставова, понашања или структура.</a:t>
            </a:r>
            <a:endParaRPr lang="sr-Latn-RS" b="1" dirty="0"/>
          </a:p>
        </p:txBody>
      </p:sp>
    </p:spTree>
    <p:extLst>
      <p:ext uri="{BB962C8B-B14F-4D97-AF65-F5344CB8AC3E}">
        <p14:creationId xmlns:p14="http://schemas.microsoft.com/office/powerpoint/2010/main" val="3557324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4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6001"/>
                            </p:stCondLst>
                            <p:childTnLst>
                              <p:par>
                                <p:cTn id="8" presetID="21" presetClass="entr" presetSubtype="4"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par>
                          <p:cTn id="11" fill="hold">
                            <p:stCondLst>
                              <p:cond delay="9001"/>
                            </p:stCondLst>
                            <p:childTnLst>
                              <p:par>
                                <p:cTn id="12" presetID="1" presetClass="entr" presetSubtype="0" fill="hold" grpId="0" nodeType="afterEffect">
                                  <p:stCondLst>
                                    <p:cond delay="0"/>
                                  </p:stCondLst>
                                  <p:iterate type="wd">
                                    <p:tmAbs val="400"/>
                                  </p:iterate>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master">
  <a:themeElements>
    <a:clrScheme name="">
      <a:dk1>
        <a:srgbClr val="000000"/>
      </a:dk1>
      <a:lt1>
        <a:srgbClr val="996600"/>
      </a:lt1>
      <a:dk2>
        <a:srgbClr val="1C1C1C"/>
      </a:dk2>
      <a:lt2>
        <a:srgbClr val="4D4D4D"/>
      </a:lt2>
      <a:accent1>
        <a:srgbClr val="FF0000"/>
      </a:accent1>
      <a:accent2>
        <a:srgbClr val="FF6699"/>
      </a:accent2>
      <a:accent3>
        <a:srgbClr val="CAB8AA"/>
      </a:accent3>
      <a:accent4>
        <a:srgbClr val="000000"/>
      </a:accent4>
      <a:accent5>
        <a:srgbClr val="FFAAAA"/>
      </a:accent5>
      <a:accent6>
        <a:srgbClr val="E75C8A"/>
      </a:accent6>
      <a:hlink>
        <a:srgbClr val="CC00CC"/>
      </a:hlink>
      <a:folHlink>
        <a:srgbClr val="FFCC00"/>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lormaster">
  <a:themeElements>
    <a:clrScheme name="">
      <a:dk1>
        <a:srgbClr val="000000"/>
      </a:dk1>
      <a:lt1>
        <a:srgbClr val="996600"/>
      </a:lt1>
      <a:dk2>
        <a:srgbClr val="1C1C1C"/>
      </a:dk2>
      <a:lt2>
        <a:srgbClr val="4D4D4D"/>
      </a:lt2>
      <a:accent1>
        <a:srgbClr val="FF0000"/>
      </a:accent1>
      <a:accent2>
        <a:srgbClr val="FF6699"/>
      </a:accent2>
      <a:accent3>
        <a:srgbClr val="CAB8AA"/>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996600"/>
      </a:lt1>
      <a:dk2>
        <a:srgbClr val="1C1C1C"/>
      </a:dk2>
      <a:lt2>
        <a:srgbClr val="4D4D4D"/>
      </a:lt2>
      <a:accent1>
        <a:srgbClr val="FF0000"/>
      </a:accent1>
      <a:accent2>
        <a:srgbClr val="FF6699"/>
      </a:accent2>
      <a:accent3>
        <a:srgbClr val="CAB8AA"/>
      </a:accent3>
      <a:accent4>
        <a:srgbClr val="000000"/>
      </a:accent4>
      <a:accent5>
        <a:srgbClr val="FFAAAA"/>
      </a:accent5>
      <a:accent6>
        <a:srgbClr val="E75C8A"/>
      </a:accent6>
      <a:hlink>
        <a:srgbClr val="CC00CC"/>
      </a:hlink>
      <a:folHlink>
        <a:srgbClr val="FFCC00"/>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olor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olor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olor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olor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education-template-9</Template>
  <TotalTime>2168</TotalTime>
  <Words>495</Words>
  <Application>Microsoft Office PowerPoint</Application>
  <PresentationFormat>On-screen Show (4:3)</PresentationFormat>
  <Paragraphs>53</Paragraphs>
  <Slides>14</Slides>
  <Notes>4</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14</vt:i4>
      </vt:variant>
    </vt:vector>
  </HeadingPairs>
  <TitlesOfParts>
    <vt:vector size="26" baseType="lpstr">
      <vt:lpstr>宋体</vt:lpstr>
      <vt:lpstr>Arial</vt:lpstr>
      <vt:lpstr>Calibri</vt:lpstr>
      <vt:lpstr>master</vt:lpstr>
      <vt:lpstr>1_colormaster</vt:lpstr>
      <vt:lpstr>2_colormaster</vt:lpstr>
      <vt:lpstr>1_master</vt:lpstr>
      <vt:lpstr>3_colormaster</vt:lpstr>
      <vt:lpstr>4_colormaster</vt:lpstr>
      <vt:lpstr>5_colormaster</vt:lpstr>
      <vt:lpstr>6_colormaster</vt:lpstr>
      <vt:lpstr>Тема Office</vt:lpstr>
      <vt:lpstr>PowerPoint Presentation</vt:lpstr>
      <vt:lpstr>PowerPoint Presentation</vt:lpstr>
      <vt:lpstr>Међународни пакт о економским, културним и социјалним правима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презентација</dc:title>
  <dc:creator>Сања</dc:creator>
  <cp:lastModifiedBy>Dragan</cp:lastModifiedBy>
  <cp:revision>175</cp:revision>
  <dcterms:created xsi:type="dcterms:W3CDTF">2012-11-19T22:33:02Z</dcterms:created>
  <dcterms:modified xsi:type="dcterms:W3CDTF">2020-05-30T17:15:16Z</dcterms:modified>
</cp:coreProperties>
</file>