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926" r:id="rId9"/>
  </p:sldMasterIdLst>
  <p:notesMasterIdLst>
    <p:notesMasterId r:id="rId22"/>
  </p:notesMasterIdLst>
  <p:sldIdLst>
    <p:sldId id="256" r:id="rId10"/>
    <p:sldId id="257" r:id="rId11"/>
    <p:sldId id="272" r:id="rId12"/>
    <p:sldId id="258" r:id="rId13"/>
    <p:sldId id="259" r:id="rId14"/>
    <p:sldId id="273" r:id="rId15"/>
    <p:sldId id="260" r:id="rId16"/>
    <p:sldId id="262" r:id="rId17"/>
    <p:sldId id="261" r:id="rId18"/>
    <p:sldId id="268" r:id="rId19"/>
    <p:sldId id="271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6004-224B-4D0F-8517-9BFD33AD15FF}" type="datetimeFigureOut">
              <a:rPr lang="sr-Latn-RS" smtClean="0"/>
              <a:t>18.5.2020.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338F-D6B0-4A80-A141-33B84F9A6CA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17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859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816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338F-D6B0-4A80-A141-33B84F9A6CAB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541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6E35-2DDF-4843-B73D-26EFA5788C3B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0EE-0290-4C9E-AC7E-D04B37E619F1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2467-2B6D-459D-A961-B034D0594F1C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A5C2-A679-472A-8143-3DBF129C11A0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A02F-5492-4A44-BED1-34F0F0B057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538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189C-DED1-44BB-9982-CC0FCC74ED2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1872-AC2E-4B0D-8913-B0F3C521F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05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03C3-82F0-4F60-9C94-981D052D956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ED8-4A7A-4132-A0D0-87348D9286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9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5653-4C38-451B-8109-65DD1926D3E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024E5-26B8-46AD-BC59-BF569D12C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28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F7A-6BF4-43DC-BE44-39A9AD11E8A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C22B-FC21-4912-B663-35B3CF021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44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64CC-FA09-4BF1-B83A-3C962FDD3FD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AF4A-309E-45B4-BE5C-25F947130D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2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F66-49BC-4A75-A9A4-C0132701093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5621-B25A-49D0-B76D-4FC3A82E7D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70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970E-8E53-4749-80EF-950D5C12A22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D8C-FA2E-4D56-9406-87F556778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40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106AC-5230-446A-BD09-C9B227B82661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6AF4-33C4-4127-B51E-75144588139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88AF9-59B6-492E-BCCD-958272C74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9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F84C-D57B-4DA8-A7D8-FADE2C3F901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900C-EF7C-4662-8C80-3F1C2F5F2A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12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C24-BB92-483D-878F-62BB147670E0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55FE3-856E-4AC3-9952-691E332918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72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B83-3384-44BD-BC85-4ED9B83E960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4EA-C4AF-439F-9B0D-08688B1F1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21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4D61-12B7-475D-B0AB-33812CE3A7D9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806E-BBF0-43E2-A525-DD60F6C6E1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1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78F3-AED4-4253-BEF0-D263E573751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40CF-672D-4BD9-93B0-302A5F090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08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1680-43E5-463E-BD8B-B7F2431CD96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5CCF-65D6-4D26-910A-89D4AF52D4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53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A84D-E37F-4E56-A28F-DFBFC10C28D8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5C02-2164-4636-B59E-E55CD0B67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94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02EA-F7CE-486F-86A6-9039C0596A5E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5E63-A286-4D0F-AFAD-188453472E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53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F78-1DB0-4D6C-AAB3-948FACBEBAEB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226-3DA8-4606-937F-54F420F692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41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1ED0-F39E-4DF9-A9C1-C4C54A438C15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3D98-863B-416B-8634-EE848224C6B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14D3-931D-4DC1-ACEC-5766A8903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4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2FCF-51FC-4D63-96A9-3180645854F4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47F9-4750-4893-B035-8EE85A95F9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253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8A8D-5E46-4633-9820-F88D390C902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C4604-DC61-47AC-8A21-A48BAD141E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13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D6CD-8B0C-4674-BB86-8C020E34B1E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460EA-3513-47D3-86CB-3AEA361A1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86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E23-53A4-4E62-8883-5E9D244E06C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E0AD-DE91-400E-91F4-1A38AF629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075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DBE7-82D1-49D3-AF53-32D69350464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98A44-42F8-4A5E-93F9-F3799DE729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04650-0482-4090-B46C-0C9590B7061F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C2F6-FAFE-4BE6-8E24-0A64788B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44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B06-86F8-4658-97B6-08B14530724F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E88B1-B95A-4E6C-9165-7E5D62661F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793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795-3B70-4D00-B083-A2DACC86D95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47422-DD3C-4CD1-9B37-340D7681DA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83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AF62-256B-4AC0-8E6A-365F3ECB1E40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42BFF-366E-4EC9-B18A-FB7B373F66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6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885F9-3F0C-4384-A2A9-A67D6B17FE03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79E0-63B5-4A00-A3A0-8FF3E020143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C94C-5BED-481E-8ACE-3E13CFC771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23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A4A8-A314-4E7F-9D9F-AF075D618065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385AC-6136-49B7-9B53-D7AC3F9DAC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19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45C5-E898-46F6-BB71-7DF0B25FCA2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2B06A-756B-4C41-B610-93F9954B1E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98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4419-FA04-426E-9279-66C8858ABA6F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3B3-184E-4509-810F-D82C178F83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88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D2CE-8E6C-4AE6-B09C-C1E64E4D211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FC6-20A0-46F5-82C0-5349564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4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2A5-779F-4274-99ED-ED9EB811F875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8A5E-3344-4EDC-9DEB-1117BA5C61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388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4730-95BC-4210-AE6E-7628B364076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5EBC-B7BB-4508-B6D4-C6723B56A2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8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9A09-39BF-460E-847F-A0D480F4375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51FC9-158C-4B61-AD6F-9976C5E64C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94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D61-5AD8-45F7-A0E9-F7E7D7648FA4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0C8A-7379-43AE-A97A-8EA61DA4C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27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2EC0-1650-4F5F-94C8-F719D3FA89E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6777-D583-4D98-BA10-396ED0E54B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0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15BA-4B80-4B2C-9B05-BC064886ECB6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FA16-234E-4E04-ACDD-D38C2375816B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26139-1562-4333-9A8F-8A6EC3BA4B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2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C25-03D5-4050-B985-4D83883ED30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8528-4C1A-47C7-A595-3F096460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153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D950-D261-459A-83D0-D12414A73220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B123-C657-419D-ACFD-8BE21AB9D1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8762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40A5-5C8F-4006-994B-FFAC7714F29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7769F-8ABC-4411-AC35-0D91D1C471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8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E4E7-1236-45A7-8A13-AFFC53F1634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A76E-BD96-46D8-866E-4B27521FD4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98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6AAF-D0E6-4DC7-9115-2D29E04A0448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FD144-D2B2-46E9-BC4C-CF76FA5601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3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ECA3-DA5E-413C-965D-EA9D5143B03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214C-CFE0-4F85-9DE6-5532D572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822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329D-FA60-4E7A-924A-058FF0AB41CE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E68C4-4531-4B61-9886-1A0F1C6062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086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B6C3-5F95-4FB0-9FD0-EB1002BD5B7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E67-30AC-4B63-AC0B-B0D9EA8B89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44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FFC9-58D5-451E-BA7B-F1809FB47B6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DA177-2BFB-4E5A-A15D-E81011BDC7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110F-4DEA-4533-BC2C-D56D85D9AE5D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CE0E-E1B0-4E4F-95E0-80E75CDDF7C1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489A-CDDE-45BF-8748-0F418992D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68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7004-FDF2-4CA6-9A71-BAE849BC91F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59B9-8665-49D7-A652-AEE02518F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400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AEA0-E97E-4D33-B074-0FC39B6A147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6861-966F-47B0-A586-6AF5D3B17E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524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35C-1BAF-47D2-99A0-C4FA5BB0FC92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505E-45C9-480B-B06E-C213E0CFC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4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2AF6-D589-4592-8423-CB4FAD2D63B9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D6784-F51C-4C3C-ABCA-A75014D418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86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E38E-D36E-4D70-B3D0-F78C198DA88E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E8B01-38E7-40D2-AC4D-E261690A1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5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6F24-6587-46F7-8338-F4E7876B0EF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C3B7C-EBD8-4D44-8262-CEE1F941B2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268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26AF-5EB8-43D7-AF76-801A4A0D6F1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5756B-2D78-4203-9020-CA3EACCFB1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12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DB1A-5CE1-4C22-84DD-B1FED348A9D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7B84-6667-4218-BC34-703451BDA8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654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F96-7897-40B7-8739-11668C53CA34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E313-8420-47C4-8976-5D6FA7D98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00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B6C9-3731-4079-BE53-B1197C3B8919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9AB-4582-4AF6-9EB1-F37BFBB402EB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E02B2-0CD7-448A-8022-91BFCDC665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34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9469-967B-409A-A176-8A94A166A479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EB31-DFC3-4008-AAB0-F18B241738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517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16E7-8B29-4D2B-9F17-01BD6073F66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8EEB5-68FA-4F3C-9444-3FC294439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21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CE70-6EC4-49FB-8119-ED7B6339895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0FF2-8BDC-40CD-992A-8B74F13E28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38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C4DC-17F3-4E86-B281-51743338184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D3A8-4803-4715-A326-0FB0E10CA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32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526-803D-4312-9C11-979A2BA333D5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9519-CF56-4571-9366-9C5B395629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435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3FE3-1644-4F14-AA34-EC7779B709C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88412-2F4E-4F1A-B54E-AE152EC32E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449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E10C-3317-4508-9CFE-277062D22B6D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52FF-4780-4851-B823-6F86BF74AF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63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1F6-E725-427F-A264-533B99C3BF69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1A6DC-AFBD-464D-8DAA-C9C8DF5887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820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9783-813E-4337-B170-7A52474302E6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85-0195-4D06-9FCA-5D03D373A9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6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CB73C-47DD-4DE6-907C-1BF977DC8E2C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D452-6698-49E6-9AEB-20364EA4BFEB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DBF-9BA2-4CDB-A567-7605B2415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24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390-D5F0-4DCA-8CD5-283CB067A23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BBE0-7F20-4C71-95BB-C7EC96D88E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756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2F3FA-2131-465C-B86E-8084AA4C202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0DF64-2B8E-4B58-97FA-9DB164151E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85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8639-B500-463A-9A7B-8DE15097481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E52D9-9C07-4515-85B9-8209D3252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14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CE51-E3B0-4727-8BA2-1A6E993FD57F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24EF-31C2-48DD-8C23-E5DBBD0429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79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025B-2968-4B55-BA5A-E3F318F9A41C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823A-EF49-42D3-AC35-0E1DEA1972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40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EC50-080D-4537-BEA5-9A84C75E4743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678C-E417-4398-A5C8-A44F66F921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6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27C0-09BE-4691-BB08-47737FCD22F7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C867A-12B3-41AE-9D51-016728E3A3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968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ED4E-1A7C-415B-BD58-5F55C8F98B6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F9ADC-0688-4479-A59E-28F5B51F86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08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0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6BE90-D1D8-412F-89CF-CC3E02D60B03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9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1883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66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670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816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1171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41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83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02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92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6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BABF3679-3B7B-4579-997E-7A3F6472013D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5F2360-D83A-4E03-BF8E-7F48490D414A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F57F22B-DE03-4E0B-B26B-BF270ACF3B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11AB6B1-C508-4C82-BB9D-218A8A1FBD74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1F1E8CD-5756-4542-BCA4-56D96B7FDA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6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fld id="{70444F65-9FEA-45A2-91EC-383BAF4F89F5}" type="datetime1">
              <a:rPr lang="sr-Cyrl-RS" smtClean="0"/>
              <a:t>18.05.2020.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132D38C1-5D36-4A86-B279-2F474AE9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7E68689-127B-4CC4-864E-D816D3A11029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0E5292A-BD43-457E-905C-67A99DADA6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0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B4C8D62-1485-49BB-8D6F-B462C6EB1A8E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6FD1001C-A532-458B-9C4B-E54EF1156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7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8479860-0E93-4AE1-95C5-DF5A0CBDF1FE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4957851-A7D2-431C-95C2-9472448219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18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33903F9-21C0-40F7-889A-DA62C6920F58}" type="datetime1">
              <a:rPr lang="sr-Cyrl-RS" altLang="zh-CN" smtClean="0"/>
              <a:t>18.05.2020.</a:t>
            </a:fld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AED84786-36D5-4FA6-9756-D903F5B756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2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>
                <a:hlinkClick r:id="rId13"/>
              </a:rPr>
              <a:t>Powerpoint Templates</a:t>
            </a:r>
            <a:endParaRPr lang="fr-FR" altLang="sr-Latn-RS"/>
          </a:p>
        </p:txBody>
      </p:sp>
      <p:pic>
        <p:nvPicPr>
          <p:cNvPr id="1059" name="Picture 35" descr="jhfg hfg zt 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sr-Latn-RS" b="1">
                <a:solidFill>
                  <a:schemeClr val="bg1"/>
                </a:solidFill>
              </a:rPr>
              <a:t>Page </a:t>
            </a:r>
            <a:fld id="{3F36A9BD-FB1C-47CB-A0D1-D1987D463428}" type="slidenum">
              <a:rPr lang="fr-FR" altLang="sr-Latn-RS" b="1">
                <a:solidFill>
                  <a:schemeClr val="bg1"/>
                </a:solidFill>
              </a:rPr>
              <a:pPr/>
              <a:t>‹#›</a:t>
            </a:fld>
            <a:endParaRPr lang="fr-FR" altLang="sr-Latn-R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ОСОБИНЕ И СПОСОБНОСТИ РАДНИКА</a:t>
            </a: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err="1" smtClean="0"/>
              <a:t>ЦИЉ:упознати</a:t>
            </a:r>
            <a:r>
              <a:rPr lang="sr-Cyrl-RS" b="1" dirty="0" smtClean="0"/>
              <a:t> се са ширим значењем појма особине личности;</a:t>
            </a:r>
            <a:endParaRPr lang="sr-Cyrl-RS" b="1" dirty="0" smtClean="0"/>
          </a:p>
          <a:p>
            <a:r>
              <a:rPr lang="sr-Cyrl-RS" b="1" dirty="0" smtClean="0"/>
              <a:t>Спознаја како особине личности утичу на запослење и </a:t>
            </a:r>
            <a:r>
              <a:rPr lang="sr-Cyrl-RS" b="1" dirty="0" err="1" smtClean="0"/>
              <a:t>успјех</a:t>
            </a:r>
            <a:r>
              <a:rPr lang="sr-Cyrl-RS" b="1" dirty="0" smtClean="0"/>
              <a:t> у раду.</a:t>
            </a:r>
            <a:endParaRPr lang="sr-Cyrl-R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1400" b="1" i="1" dirty="0" smtClean="0"/>
              <a:t>МР САЊА ЂУРИЋ, ПРОФ</a:t>
            </a:r>
            <a:r>
              <a:rPr lang="sr-Cyrl-R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057400"/>
            <a:ext cx="6019597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ДА ЗАКЉУЧИМО</a:t>
            </a:r>
          </a:p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ЗАЈЕДНО</a:t>
            </a:r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1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305800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„Постоји једно посебно осећање задовољства и поноса: кад човек посматра своје заокружено, целовито, јасно и довршено дело. То је осећање које површне, нехатне, аљкаве, и неуредне особе никада неће упознати“.</a:t>
            </a:r>
          </a:p>
          <a:p>
            <a:pPr algn="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Иво Андрић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4676715"/>
            <a:ext cx="2552700" cy="20788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01000" y="63246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799" y="868017"/>
            <a:ext cx="655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ЗАБОРАВИМО!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55800"/>
            <a:ext cx="7031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ПРАВОПИСНА ПРАВИЛА СУ, </a:t>
            </a:r>
          </a:p>
          <a:p>
            <a:pPr algn="ctr"/>
            <a:r>
              <a:rPr lang="sr-Cyrl-R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ТАКОЂЕ, ВЕОМА ВАЖНА!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0776" y="2822602"/>
            <a:ext cx="56388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СРЕЋНО!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УСПЈЕШНО СТЕ САВЛАДАЛИ </a:t>
            </a:r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ЈОШ ЈЕДНУ ЖИВОТНУ ЛЕКЦИЈУ! </a:t>
            </a:r>
            <a:endParaRPr lang="sr-Cyrl-R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952" y="6400800"/>
            <a:ext cx="1045648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657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2853158" y="5601157"/>
            <a:ext cx="4764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ЧЕСТИТАМО!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2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5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1" y="1442039"/>
            <a:ext cx="2132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флексибилност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0839" y="1385861"/>
            <a:ext cx="17221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одговорност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929809" y="1321761"/>
            <a:ext cx="231648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</a:t>
            </a:r>
            <a:r>
              <a:rPr lang="sr-Cyrl-RS" b="1" dirty="0" smtClean="0">
                <a:solidFill>
                  <a:schemeClr val="tx1"/>
                </a:solidFill>
              </a:rPr>
              <a:t>адиност</a:t>
            </a: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(преданост раду)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1224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ЛИЧНОСТ И ЊЕНЕ ОСОБИНЕ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78522" y="3500350"/>
            <a:ext cx="1922648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</a:t>
            </a:r>
            <a:r>
              <a:rPr lang="sr-Cyrl-RS" b="1" dirty="0" smtClean="0">
                <a:solidFill>
                  <a:schemeClr val="tx1"/>
                </a:solidFill>
              </a:rPr>
              <a:t>сновне особине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95600" y="3569301"/>
            <a:ext cx="233047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црте личности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221" y="3353041"/>
            <a:ext cx="2734089" cy="1361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темперамент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00023" y="3353040"/>
            <a:ext cx="2343977" cy="136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карактер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101179" y="880034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1669" y="834529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52611" y="845366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47800" y="2881580"/>
            <a:ext cx="1628112" cy="62362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09121" y="2870488"/>
            <a:ext cx="152400" cy="65420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8566" y="2836974"/>
            <a:ext cx="623266" cy="471461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66911" y="2695401"/>
            <a:ext cx="2066511" cy="80979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362199" y="418780"/>
            <a:ext cx="443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ОСОБИНЕ ЛИЧНОСТИ</a:t>
            </a:r>
            <a:endParaRPr lang="sr-Latn-RS" sz="2800" dirty="0"/>
          </a:p>
        </p:txBody>
      </p:sp>
      <p:sp>
        <p:nvSpPr>
          <p:cNvPr id="4" name="Oval 3"/>
          <p:cNvSpPr/>
          <p:nvPr/>
        </p:nvSpPr>
        <p:spPr>
          <a:xfrm>
            <a:off x="2937488" y="5095366"/>
            <a:ext cx="2416328" cy="145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способности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endCxn id="4" idx="0"/>
          </p:cNvCxnSpPr>
          <p:nvPr/>
        </p:nvCxnSpPr>
        <p:spPr>
          <a:xfrm flipH="1">
            <a:off x="4145652" y="2850371"/>
            <a:ext cx="63569" cy="224499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62600" y="4805450"/>
            <a:ext cx="2438400" cy="16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2"/>
                </a:solidFill>
              </a:rPr>
              <a:t>к</a:t>
            </a:r>
            <a:r>
              <a:rPr lang="sr-Cyrl-RS" b="1" dirty="0" smtClean="0">
                <a:solidFill>
                  <a:schemeClr val="tx2"/>
                </a:solidFill>
              </a:rPr>
              <a:t>омпетенције радника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05011" y="2836974"/>
            <a:ext cx="1495011" cy="2258392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7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334" y="273952"/>
            <a:ext cx="460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ОСОБИНЕ ЛИЧНОСТИ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19394" y="1419736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срдачан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8919" y="1423050"/>
            <a:ext cx="19487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самопоуздан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737652" y="1371698"/>
            <a:ext cx="231648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упоран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153" y="2363977"/>
            <a:ext cx="25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ЦРТЕ ЛИЧНОСТИ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127878" y="3326619"/>
            <a:ext cx="3133722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ф</a:t>
            </a:r>
            <a:r>
              <a:rPr lang="sr-Cyrl-RS" b="1" dirty="0" smtClean="0">
                <a:solidFill>
                  <a:schemeClr val="tx1"/>
                </a:solidFill>
              </a:rPr>
              <a:t>изичке 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38798" y="3336319"/>
            <a:ext cx="2261546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психичке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8049" y="5135518"/>
            <a:ext cx="1722285" cy="108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снага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1" y="5160545"/>
            <a:ext cx="1600200" cy="10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висина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8788" y="798852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41470" y="829547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52805" y="857419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310483" y="2684574"/>
            <a:ext cx="185536" cy="632765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63287" y="2684574"/>
            <a:ext cx="397224" cy="76484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32969" y="4472434"/>
            <a:ext cx="128710" cy="75259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43890" y="4443179"/>
            <a:ext cx="961954" cy="78185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/>
          <p:cNvSpPr/>
          <p:nvPr/>
        </p:nvSpPr>
        <p:spPr>
          <a:xfrm>
            <a:off x="6934200" y="1429366"/>
            <a:ext cx="1905000" cy="758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2"/>
                </a:solidFill>
              </a:rPr>
              <a:t>вриједан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>
            <a:off x="5791200" y="857419"/>
            <a:ext cx="1421981" cy="68297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00344" y="4278304"/>
            <a:ext cx="2414795" cy="87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темперамент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89913" y="5135517"/>
            <a:ext cx="2057400" cy="108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карактер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>
            <a:endCxn id="34" idx="1"/>
          </p:cNvCxnSpPr>
          <p:nvPr/>
        </p:nvCxnSpPr>
        <p:spPr>
          <a:xfrm>
            <a:off x="5052805" y="4286741"/>
            <a:ext cx="401178" cy="119112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5" idx="1"/>
          </p:cNvCxnSpPr>
          <p:nvPr/>
        </p:nvCxnSpPr>
        <p:spPr>
          <a:xfrm>
            <a:off x="7054133" y="5106922"/>
            <a:ext cx="337079" cy="18723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4" y="40477"/>
            <a:ext cx="6858000" cy="858837"/>
          </a:xfrm>
        </p:spPr>
        <p:txBody>
          <a:bodyPr/>
          <a:lstStyle/>
          <a:p>
            <a:r>
              <a:rPr lang="sr-Cyrl-RS" sz="3600" dirty="0" smtClean="0"/>
              <a:t>ТЕМПЕРАМЕНТ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805062"/>
            <a:ext cx="77343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Односи се </a:t>
            </a:r>
            <a:r>
              <a:rPr lang="sr-Cyrl-BA" sz="2400" dirty="0" smtClean="0"/>
              <a:t>највише на особине личности, тј. на  емоционално доживљавање и реаговање појединца.</a:t>
            </a:r>
            <a:endParaRPr lang="sr-Latn-RS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107982" y="2683054"/>
            <a:ext cx="2108753" cy="599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>
                <a:solidFill>
                  <a:schemeClr val="tx1"/>
                </a:solidFill>
              </a:rPr>
              <a:t>е</a:t>
            </a:r>
            <a:r>
              <a:rPr lang="sr-Cyrl-RS" b="1" dirty="0" err="1" smtClean="0">
                <a:solidFill>
                  <a:schemeClr val="tx1"/>
                </a:solidFill>
              </a:rPr>
              <a:t>кстраверзија</a:t>
            </a:r>
            <a:r>
              <a:rPr lang="sr-Cyrl-RS" b="1" dirty="0" smtClean="0">
                <a:solidFill>
                  <a:schemeClr val="tx1"/>
                </a:solidFill>
              </a:rPr>
              <a:t> - </a:t>
            </a:r>
            <a:r>
              <a:rPr lang="sr-Cyrl-RS" b="1" dirty="0" err="1" smtClean="0">
                <a:solidFill>
                  <a:schemeClr val="tx1"/>
                </a:solidFill>
              </a:rPr>
              <a:t>интроверзија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425563" y="2681606"/>
            <a:ext cx="1755497" cy="629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</a:t>
            </a:r>
            <a:r>
              <a:rPr lang="sr-Cyrl-RS" b="1" dirty="0" smtClean="0">
                <a:solidFill>
                  <a:schemeClr val="tx1"/>
                </a:solidFill>
              </a:rPr>
              <a:t>птимизам - песимизам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06346" y="2599038"/>
            <a:ext cx="2375453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е</a:t>
            </a:r>
            <a:r>
              <a:rPr lang="sr-Cyrl-RS" b="1" dirty="0" smtClean="0">
                <a:solidFill>
                  <a:schemeClr val="tx1"/>
                </a:solidFill>
              </a:rPr>
              <a:t>моц. стабилност - нестабилност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10308" y="2177706"/>
            <a:ext cx="1576389" cy="5231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24017" y="2179032"/>
            <a:ext cx="332961" cy="514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20028" y="2080950"/>
            <a:ext cx="682070" cy="5083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237" y="3283771"/>
            <a:ext cx="210130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КАРАКТЕР</a:t>
            </a:r>
            <a:endParaRPr lang="sr-Latn-RS" sz="2400" b="1" dirty="0"/>
          </a:p>
        </p:txBody>
      </p:sp>
      <p:sp>
        <p:nvSpPr>
          <p:cNvPr id="15" name="Wave 14"/>
          <p:cNvSpPr/>
          <p:nvPr/>
        </p:nvSpPr>
        <p:spPr>
          <a:xfrm>
            <a:off x="1310309" y="4030851"/>
            <a:ext cx="2217152" cy="9686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ОДНОС ПРЕМА ДРУГОМЕ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3828636" y="4285821"/>
            <a:ext cx="2211456" cy="8787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ОДНОС ПРЕМА СЕБИ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6550306" y="4515727"/>
            <a:ext cx="2007697" cy="6450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ОДНОС ПРЕМА РАДУ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20279" y="3740927"/>
            <a:ext cx="500582" cy="565874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930223" y="3800431"/>
            <a:ext cx="4141" cy="595234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97000" y="3740927"/>
            <a:ext cx="1238667" cy="748631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001000" y="62484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Horizontal Scroll 20"/>
          <p:cNvSpPr/>
          <p:nvPr/>
        </p:nvSpPr>
        <p:spPr>
          <a:xfrm flipH="1">
            <a:off x="838200" y="6075094"/>
            <a:ext cx="1812750" cy="5147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агресивност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3891196" y="5160749"/>
            <a:ext cx="2155547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самопоуздање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042461" y="4844764"/>
            <a:ext cx="213785" cy="1335431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Flowchart: Punched Tape 28"/>
          <p:cNvSpPr/>
          <p:nvPr/>
        </p:nvSpPr>
        <p:spPr>
          <a:xfrm>
            <a:off x="362711" y="5117687"/>
            <a:ext cx="16002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искреност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30" name="Flowchart: Punched Tape 29"/>
          <p:cNvSpPr/>
          <p:nvPr/>
        </p:nvSpPr>
        <p:spPr>
          <a:xfrm>
            <a:off x="2211768" y="5334314"/>
            <a:ext cx="1423467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себичност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30" idx="0"/>
          </p:cNvCxnSpPr>
          <p:nvPr/>
        </p:nvCxnSpPr>
        <p:spPr>
          <a:xfrm>
            <a:off x="2766656" y="4940288"/>
            <a:ext cx="156846" cy="454986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3077" y="1826546"/>
            <a:ext cx="2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ТЕМПЕРАМЕНТ</a:t>
            </a:r>
            <a:endParaRPr lang="sr-Latn-RS" b="1" dirty="0"/>
          </a:p>
        </p:txBody>
      </p:sp>
      <p:sp>
        <p:nvSpPr>
          <p:cNvPr id="31" name="Horizontal Scroll 30"/>
          <p:cNvSpPr/>
          <p:nvPr/>
        </p:nvSpPr>
        <p:spPr>
          <a:xfrm>
            <a:off x="4201403" y="5776966"/>
            <a:ext cx="1535135" cy="520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сигурност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4181060" y="6386566"/>
            <a:ext cx="2143540" cy="4714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2"/>
                </a:solidFill>
              </a:rPr>
              <a:t>самокритичност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520028" y="5013227"/>
            <a:ext cx="186562" cy="160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Down Arrow 35"/>
          <p:cNvSpPr/>
          <p:nvPr/>
        </p:nvSpPr>
        <p:spPr>
          <a:xfrm>
            <a:off x="4820477" y="5704961"/>
            <a:ext cx="220318" cy="154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7" name="Down Arrow 36"/>
          <p:cNvSpPr/>
          <p:nvPr/>
        </p:nvSpPr>
        <p:spPr>
          <a:xfrm>
            <a:off x="4820477" y="6248400"/>
            <a:ext cx="381621" cy="17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8" name="Vertical Scroll 37"/>
          <p:cNvSpPr/>
          <p:nvPr/>
        </p:nvSpPr>
        <p:spPr>
          <a:xfrm>
            <a:off x="7035667" y="5334314"/>
            <a:ext cx="1823004" cy="9140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марљивост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7723143" y="5118216"/>
            <a:ext cx="277857" cy="176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85403" y="4940288"/>
            <a:ext cx="318255" cy="354798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2" grpId="1" animBg="1"/>
      <p:bldP spid="29" grpId="0" animBg="1"/>
      <p:bldP spid="30" grpId="0" animBg="1"/>
      <p:bldP spid="12" grpId="0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"/>
            <a:ext cx="20855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СПОСОБНОСТИ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675861" y="843097"/>
            <a:ext cx="40485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ИНТЕЛЕКТУАЛНЕ – интелигенција;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2935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ПСИХОМОТОРНЕ – спретност прстију, брзо моторно </a:t>
            </a:r>
            <a:r>
              <a:rPr lang="sr-Cyrl-RS" dirty="0" err="1" smtClean="0"/>
              <a:t>дјеловање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58212"/>
            <a:ext cx="1905000" cy="35233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057400" y="496848"/>
            <a:ext cx="304800" cy="316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>
            <a:off x="2348948" y="1326476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762000" y="1752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СЕНЗОРНЕ – способности разликовања нијанси боја, оштрина вида;</a:t>
            </a:r>
            <a:endParaRPr lang="sr-Latn-RS" dirty="0"/>
          </a:p>
        </p:txBody>
      </p:sp>
      <p:sp>
        <p:nvSpPr>
          <p:cNvPr id="10" name="Down Arrow 9"/>
          <p:cNvSpPr/>
          <p:nvPr/>
        </p:nvSpPr>
        <p:spPr>
          <a:xfrm>
            <a:off x="2771361" y="2397599"/>
            <a:ext cx="381000" cy="496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87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334" y="273952"/>
            <a:ext cx="5200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КОМПЕТЕНЦИЈЕ РАДНИКА</a:t>
            </a:r>
            <a:endParaRPr lang="sr-Latn-R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19394" y="1419736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знање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8919" y="1423050"/>
            <a:ext cx="19487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способности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630017"/>
            <a:ext cx="45719" cy="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737652" y="1371698"/>
            <a:ext cx="2316481" cy="970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err="1" smtClean="0">
                <a:solidFill>
                  <a:schemeClr val="tx1"/>
                </a:solidFill>
              </a:rPr>
              <a:t>вјештине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153" y="2363977"/>
            <a:ext cx="33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ПОТРЕБЕ ПОСЛОДАВАЦА ЗА КВАЛИФИКАЦИЈАМА</a:t>
            </a:r>
            <a:endParaRPr lang="sr-Latn-RS" b="1" dirty="0"/>
          </a:p>
        </p:txBody>
      </p:sp>
      <p:sp>
        <p:nvSpPr>
          <p:cNvPr id="12" name="Oval 11"/>
          <p:cNvSpPr/>
          <p:nvPr/>
        </p:nvSpPr>
        <p:spPr>
          <a:xfrm>
            <a:off x="-127878" y="3326619"/>
            <a:ext cx="3133722" cy="13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</a:t>
            </a:r>
            <a:r>
              <a:rPr lang="sr-Cyrl-RS" b="1" dirty="0" smtClean="0">
                <a:solidFill>
                  <a:schemeClr val="tx1"/>
                </a:solidFill>
              </a:rPr>
              <a:t>пособност прилагођавања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38798" y="3336319"/>
            <a:ext cx="295240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ф</a:t>
            </a:r>
            <a:r>
              <a:rPr lang="sr-Cyrl-RS" b="1" dirty="0" smtClean="0">
                <a:solidFill>
                  <a:schemeClr val="tx1"/>
                </a:solidFill>
              </a:rPr>
              <a:t>лексибилност у конфликтним ситуацијама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57" y="5241333"/>
            <a:ext cx="2786846" cy="108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к</a:t>
            </a:r>
            <a:r>
              <a:rPr lang="sr-Cyrl-RS" b="1" dirty="0" smtClean="0">
                <a:solidFill>
                  <a:schemeClr val="tx1"/>
                </a:solidFill>
              </a:rPr>
              <a:t>ооперативне способности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81003" y="5209459"/>
            <a:ext cx="2843497" cy="10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к</a:t>
            </a:r>
            <a:r>
              <a:rPr lang="sr-Cyrl-RS" b="1" dirty="0" smtClean="0">
                <a:solidFill>
                  <a:schemeClr val="tx1"/>
                </a:solidFill>
              </a:rPr>
              <a:t>омуникативне </a:t>
            </a:r>
            <a:r>
              <a:rPr lang="sr-Cyrl-RS" b="1" dirty="0" err="1" smtClean="0">
                <a:solidFill>
                  <a:schemeClr val="tx1"/>
                </a:solidFill>
              </a:rPr>
              <a:t>спосоности</a:t>
            </a:r>
            <a:endParaRPr lang="sr-Latn-R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38788" y="798852"/>
            <a:ext cx="1016107" cy="50039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41470" y="829547"/>
            <a:ext cx="0" cy="5370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52805" y="857419"/>
            <a:ext cx="304800" cy="48132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310483" y="2956700"/>
            <a:ext cx="213517" cy="360639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26442" y="2932691"/>
            <a:ext cx="334069" cy="51673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32969" y="4472434"/>
            <a:ext cx="128710" cy="75259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82310" y="4472434"/>
            <a:ext cx="961954" cy="78185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01000" y="6324600"/>
            <a:ext cx="990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/>
          <p:cNvSpPr/>
          <p:nvPr/>
        </p:nvSpPr>
        <p:spPr>
          <a:xfrm>
            <a:off x="6934200" y="1429366"/>
            <a:ext cx="1905000" cy="758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/>
                </a:solidFill>
              </a:rPr>
              <a:t>искуство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>
            <a:off x="5791200" y="857419"/>
            <a:ext cx="1421981" cy="682977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32867" y="2573245"/>
            <a:ext cx="2362200" cy="776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2"/>
                </a:solidFill>
              </a:rPr>
              <a:t>с</a:t>
            </a:r>
            <a:r>
              <a:rPr lang="sr-Cyrl-RS" b="1" dirty="0" smtClean="0">
                <a:solidFill>
                  <a:schemeClr val="tx2"/>
                </a:solidFill>
              </a:rPr>
              <a:t>тавови и </a:t>
            </a:r>
            <a:r>
              <a:rPr lang="sr-Cyrl-RS" b="1" dirty="0" err="1" smtClean="0">
                <a:solidFill>
                  <a:schemeClr val="tx2"/>
                </a:solidFill>
              </a:rPr>
              <a:t>вриједности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5600" y="5184432"/>
            <a:ext cx="2461592" cy="1083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2"/>
                </a:solidFill>
              </a:rPr>
              <a:t>с</a:t>
            </a:r>
            <a:r>
              <a:rPr lang="sr-Cyrl-RS" b="1" dirty="0" smtClean="0">
                <a:solidFill>
                  <a:schemeClr val="tx2"/>
                </a:solidFill>
              </a:rPr>
              <a:t>пособност </a:t>
            </a:r>
            <a:r>
              <a:rPr lang="sr-Cyrl-RS" b="1" dirty="0" err="1" smtClean="0">
                <a:solidFill>
                  <a:schemeClr val="tx2"/>
                </a:solidFill>
              </a:rPr>
              <a:t>примјене</a:t>
            </a:r>
            <a:r>
              <a:rPr lang="sr-Cyrl-RS" b="1" dirty="0" smtClean="0">
                <a:solidFill>
                  <a:schemeClr val="tx2"/>
                </a:solidFill>
              </a:rPr>
              <a:t> знања у пракси</a:t>
            </a:r>
            <a:endParaRPr lang="sr-Latn-RS" b="1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592127" y="857419"/>
            <a:ext cx="1522923" cy="1736694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6"/>
            <a:endCxn id="35" idx="2"/>
          </p:cNvCxnSpPr>
          <p:nvPr/>
        </p:nvCxnSpPr>
        <p:spPr>
          <a:xfrm flipV="1">
            <a:off x="5524500" y="5726066"/>
            <a:ext cx="1181100" cy="12513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8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56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ПОТРЕБЕ ЗА НОВИМ КВАЛИФИКАЦИЈАМА!</a:t>
            </a:r>
            <a:endParaRPr lang="sr-Latn-R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001000" y="632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75975"/>
              </p:ext>
            </p:extLst>
          </p:nvPr>
        </p:nvGraphicFramePr>
        <p:xfrm>
          <a:off x="1219200" y="685800"/>
          <a:ext cx="609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РАНИЈЕ ПОТРЕБЕ ЗА КВАЛИФИКАЦИЈАМА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НОВЕ ПОТРЕБЕ ЗА КВАЛИФИКАЦИЈАМА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способност да се ради у структурираном и стабилном окружењу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способност да</a:t>
                      </a:r>
                      <a:r>
                        <a:rPr lang="sr-Cyrl-RS" baseline="0" dirty="0" smtClean="0"/>
                        <a:t> се ради у слободним структурама и у </a:t>
                      </a:r>
                      <a:r>
                        <a:rPr lang="sr-Cyrl-RS" baseline="0" dirty="0" err="1" smtClean="0"/>
                        <a:t>свијету</a:t>
                      </a:r>
                      <a:r>
                        <a:rPr lang="sr-Cyrl-RS" baseline="0" dirty="0" smtClean="0"/>
                        <a:t> сталних </a:t>
                      </a:r>
                      <a:r>
                        <a:rPr lang="sr-Cyrl-RS" baseline="0" dirty="0" err="1" smtClean="0"/>
                        <a:t>промјена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извођење стално истих, одређених задатака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извођење</a:t>
                      </a:r>
                      <a:r>
                        <a:rPr lang="sr-Cyrl-RS" baseline="0" dirty="0" smtClean="0"/>
                        <a:t> апстрактних и неуобичајених задатака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рад у окружењу</a:t>
                      </a:r>
                      <a:r>
                        <a:rPr lang="sr-Cyrl-RS" baseline="0" dirty="0" smtClean="0"/>
                        <a:t>, који се контролише и надгледа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способност</a:t>
                      </a:r>
                      <a:r>
                        <a:rPr lang="sr-Cyrl-RS" baseline="0" dirty="0" smtClean="0"/>
                        <a:t> доношења одлука и преузимања одговорности </a:t>
                      </a:r>
                      <a:endParaRPr lang="sr-Latn-R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извођење</a:t>
                      </a:r>
                      <a:r>
                        <a:rPr lang="sr-Cyrl-RS" baseline="0" dirty="0" smtClean="0"/>
                        <a:t> јасно дефинисаних и издвојених задатака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рад у самосталним</a:t>
                      </a:r>
                      <a:r>
                        <a:rPr lang="sr-Cyrl-RS" baseline="0" dirty="0" smtClean="0"/>
                        <a:t> тимовима са представницима различитих струка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4" y="176254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905000"/>
            <a:ext cx="1914525" cy="23907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84387" y="0"/>
            <a:ext cx="3816213" cy="1762540"/>
          </a:xfrm>
          <a:prstGeom prst="wedgeEllipseCallout">
            <a:avLst>
              <a:gd name="adj1" fmla="val -26003"/>
              <a:gd name="adj2" fmla="val 6522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ЈОШ НЕКЕ ПОТРЕБЕ У КВАЛИФИКАЦИЈАМА!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676526" y="1371599"/>
            <a:ext cx="4714874" cy="5257801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АНАЛИТИЧКЕ;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ИСТРАЖИВАЧКЕ,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СПОСОБНОСТИ ДОНОШЕЊА ОДЛУКА САМОСТАЛНО;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САМОКРИТИЧНОСТ И КРИТИЧНОСТ;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ИНОВАТИВАН И КРЕАТИВАН ДУХ;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СПОСОБНОСТ РАДА У ТИМУ;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СПОСОБНОСТ РЈЕШАВАЊА КОНФЛИКАТА;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РЈЕЧИТОСТ;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ОТВОРЕНОСТ ПРЕМА МУЛТИКУЛТУРАЛНОМ ОКРУЖЕЊУ.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01000" y="6248400"/>
            <a:ext cx="9144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917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5715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b="1" u="sng" dirty="0" smtClean="0"/>
              <a:t>ШТА СМО ДАНАС </a:t>
            </a:r>
            <a:r>
              <a:rPr lang="sr-Cyrl-BA" b="1" u="sng" dirty="0" smtClean="0"/>
              <a:t>НАУЧИЛИ</a:t>
            </a:r>
            <a:r>
              <a:rPr lang="sr-Cyrl-BA" dirty="0" smtClean="0"/>
              <a:t>?</a:t>
            </a:r>
          </a:p>
          <a:p>
            <a:endParaRPr lang="sr-Cyrl-BA" dirty="0" smtClean="0"/>
          </a:p>
          <a:p>
            <a:r>
              <a:rPr lang="sr-Cyrl-BA" dirty="0" smtClean="0"/>
              <a:t>ШТА ЧОВЈЕК МОЖЕ – способности;</a:t>
            </a:r>
          </a:p>
          <a:p>
            <a:r>
              <a:rPr lang="sr-Cyrl-BA" dirty="0" smtClean="0"/>
              <a:t>ШТА ЧОВЈЕК УМИЈЕ – знања у ужем смислу;</a:t>
            </a:r>
          </a:p>
          <a:p>
            <a:r>
              <a:rPr lang="sr-Cyrl-BA" dirty="0" smtClean="0"/>
              <a:t>ШТА ЧОВЈЕК ХОЋЕ – мотивација, ставови, склоности.</a:t>
            </a:r>
            <a:endParaRPr lang="sr-Cyrl-BA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001000" y="6400800"/>
            <a:ext cx="990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192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5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p" animBg="1"/>
    </p:bld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education-template-9</Template>
  <TotalTime>1188</TotalTime>
  <Words>384</Words>
  <Application>Microsoft Office PowerPoint</Application>
  <PresentationFormat>On-screen Show (4:3)</PresentationFormat>
  <Paragraphs>102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Calibri</vt:lpstr>
      <vt:lpstr>master</vt:lpstr>
      <vt:lpstr>1_colormaster</vt:lpstr>
      <vt:lpstr>2_colormaster</vt:lpstr>
      <vt:lpstr>1_master</vt:lpstr>
      <vt:lpstr>3_colormaster</vt:lpstr>
      <vt:lpstr>4_colormaster</vt:lpstr>
      <vt:lpstr>5_colormaster</vt:lpstr>
      <vt:lpstr>6_colormaster</vt:lpstr>
      <vt:lpstr>Modèle par défaut</vt:lpstr>
      <vt:lpstr>ОСОБИНЕ И СПОСОБНОСТИ РАДНИКА</vt:lpstr>
      <vt:lpstr>PowerPoint Presentation</vt:lpstr>
      <vt:lpstr>PowerPoint Presentation</vt:lpstr>
      <vt:lpstr>ТЕМПЕРАМЕНТ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</dc:creator>
  <cp:lastModifiedBy>Dragan</cp:lastModifiedBy>
  <cp:revision>123</cp:revision>
  <dcterms:created xsi:type="dcterms:W3CDTF">2012-11-19T22:33:02Z</dcterms:created>
  <dcterms:modified xsi:type="dcterms:W3CDTF">2020-05-18T20:32:22Z</dcterms:modified>
</cp:coreProperties>
</file>