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71" r:id="rId10"/>
    <p:sldId id="263" r:id="rId11"/>
    <p:sldId id="264" r:id="rId12"/>
    <p:sldId id="265" r:id="rId13"/>
    <p:sldId id="266" r:id="rId14"/>
    <p:sldId id="267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C4B872-733C-BF4B-9234-8798E0636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9433" y="1871131"/>
            <a:ext cx="7273133" cy="1557869"/>
          </a:xfrm>
        </p:spPr>
        <p:txBody>
          <a:bodyPr/>
          <a:lstStyle/>
          <a:p>
            <a:r>
              <a:rPr lang="sr-Latn-BA" sz="4400" dirty="0"/>
              <a:t>САВРЕМЕНИ ПЈЕСНИЦИ</a:t>
            </a:r>
            <a:endParaRPr lang="sr-Latn-RS" sz="4400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9DDF1008-E69B-5141-AC40-87075212231E}"/>
              </a:ext>
            </a:extLst>
          </p:cNvPr>
          <p:cNvSpPr txBox="1"/>
          <p:nvPr/>
        </p:nvSpPr>
        <p:spPr>
          <a:xfrm>
            <a:off x="8151315" y="4475461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1400" dirty="0"/>
              <a:t>A</a:t>
            </a:r>
            <a:r>
              <a:rPr lang="sr-Latn-BA" sz="1400" dirty="0"/>
              <a:t>на Благојевић
Владан Бранковић
Марко Жупљанин
Милка Јанковић  </a:t>
            </a:r>
            <a:r>
              <a:rPr lang="sr-Latn-RS" sz="1400" dirty="0"/>
              <a:t>IV-2</a:t>
            </a: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E1FC8F71-6EC3-644F-8165-FBB8CB14F151}"/>
              </a:ext>
            </a:extLst>
          </p:cNvPr>
          <p:cNvSpPr txBox="1"/>
          <p:nvPr/>
        </p:nvSpPr>
        <p:spPr>
          <a:xfrm rot="10800000" flipV="1">
            <a:off x="2869404" y="3618266"/>
            <a:ext cx="6863162" cy="6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и музичке композиције Ђорђа Балашевића, Боре Ђорђевића, Душка Трифуновића и Бранимира (Џони</a:t>
            </a:r>
            <a:r>
              <a:rPr lang="sr-Cyrl-RS" dirty="0"/>
              <a:t>ја</a:t>
            </a:r>
            <a:r>
              <a:rPr lang="sr-Latn-BA" dirty="0"/>
              <a:t>) Шту</a:t>
            </a:r>
            <a:r>
              <a:rPr lang="sr-Cyrl-BA" dirty="0"/>
              <a:t>л</a:t>
            </a:r>
            <a:r>
              <a:rPr lang="sr-Latn-BA" dirty="0"/>
              <a:t>ића</a:t>
            </a:r>
            <a:endParaRPr lang="sr-Latn-RS" dirty="0"/>
          </a:p>
        </p:txBody>
      </p:sp>
      <p:sp>
        <p:nvSpPr>
          <p:cNvPr id="3" name="Оквир за текст 2">
            <a:extLst>
              <a:ext uri="{FF2B5EF4-FFF2-40B4-BE49-F238E27FC236}">
                <a16:creationId xmlns:a16="http://schemas.microsoft.com/office/drawing/2014/main" id="{EBBC041F-0059-4E62-82C8-842F82AAF066}"/>
              </a:ext>
            </a:extLst>
          </p:cNvPr>
          <p:cNvSpPr txBox="1"/>
          <p:nvPr/>
        </p:nvSpPr>
        <p:spPr>
          <a:xfrm>
            <a:off x="2459433" y="4797152"/>
            <a:ext cx="334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ментор: мр Сања Ђурић, проф.</a:t>
            </a:r>
          </a:p>
        </p:txBody>
      </p:sp>
    </p:spTree>
    <p:extLst>
      <p:ext uri="{BB962C8B-B14F-4D97-AF65-F5344CB8AC3E}">
        <p14:creationId xmlns:p14="http://schemas.microsoft.com/office/powerpoint/2010/main" val="174683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464" y="1196752"/>
            <a:ext cx="3718455" cy="1371600"/>
          </a:xfrm>
        </p:spPr>
        <p:txBody>
          <a:bodyPr/>
          <a:lstStyle/>
          <a:p>
            <a:r>
              <a:rPr lang="sr-Cyrl-BA" sz="3200" b="1" dirty="0">
                <a:solidFill>
                  <a:schemeClr val="accent4">
                    <a:lumMod val="75000"/>
                  </a:schemeClr>
                </a:solidFill>
              </a:rPr>
              <a:t>Борисав Ђорђевић</a:t>
            </a:r>
            <a:br>
              <a:rPr lang="sr-Latn-BA" sz="32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sr-Cyrl-BA" sz="2000" b="1" dirty="0">
                <a:solidFill>
                  <a:schemeClr val="accent4">
                    <a:lumMod val="75000"/>
                  </a:schemeClr>
                </a:solidFill>
              </a:rPr>
              <a:t>Бора Чорба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936" y="1412776"/>
            <a:ext cx="6003618" cy="489373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400" i="1" dirty="0"/>
              <a:t>Иза његових пјесама не крије се само обичан посао</a:t>
            </a:r>
            <a:endParaRPr lang="sr-Latn-BA" sz="1400" i="1" dirty="0"/>
          </a:p>
          <a:p>
            <a:pPr marL="0" indent="0" algn="r">
              <a:buNone/>
            </a:pPr>
            <a:r>
              <a:rPr lang="ru-RU" sz="1400" i="1" dirty="0"/>
              <a:t> музичара да напише добру пјесму у и од ње начини хит,</a:t>
            </a:r>
            <a:endParaRPr lang="sr-Latn-BA" sz="1400" i="1" dirty="0"/>
          </a:p>
          <a:p>
            <a:pPr marL="0" indent="0" algn="r">
              <a:buNone/>
            </a:pPr>
            <a:r>
              <a:rPr lang="ru-RU" sz="1400" i="1" dirty="0"/>
              <a:t> Бора је у својим пјесмама  препричавао и свој живот.</a:t>
            </a:r>
            <a:endParaRPr lang="sr-Latn-BA" sz="1400" i="1" dirty="0"/>
          </a:p>
          <a:p>
            <a:pPr algn="r"/>
            <a:endParaRPr lang="sr-Latn-BA" sz="1800" i="1" dirty="0"/>
          </a:p>
          <a:p>
            <a:pPr marL="0" indent="0">
              <a:buNone/>
            </a:pPr>
            <a:endParaRPr lang="sr-Latn-BA" sz="1600" dirty="0"/>
          </a:p>
          <a:p>
            <a:pPr marL="0" indent="0" algn="ctr">
              <a:buNone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r-Latn-BA" sz="1200" b="1" dirty="0">
                <a:solidFill>
                  <a:schemeClr val="accent4">
                    <a:lumMod val="75000"/>
                  </a:schemeClr>
                </a:solidFill>
              </a:rPr>
              <a:t>            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Рибља чорба је објавила више од двадесет албума и</a:t>
            </a:r>
            <a:r>
              <a:rPr lang="sr-Latn-BA" sz="1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одржали</a:t>
            </a:r>
            <a:r>
              <a:rPr lang="sr-Latn-BA" sz="1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су небројено много концерата у  земљи и иностранству. </a:t>
            </a:r>
            <a:endParaRPr lang="sr-Latn-BA" sz="12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r-Latn-BA" sz="1200" dirty="0"/>
          </a:p>
          <a:p>
            <a:pPr marL="0" indent="0">
              <a:buNone/>
            </a:pPr>
            <a:endParaRPr lang="sr-Latn-BA" sz="1800" dirty="0"/>
          </a:p>
          <a:p>
            <a:pPr marL="0" indent="0">
              <a:buNone/>
            </a:pPr>
            <a:endParaRPr lang="sr-Latn-BA" sz="1800" dirty="0"/>
          </a:p>
          <a:p>
            <a:pPr marL="0" indent="0">
              <a:buNone/>
            </a:pPr>
            <a:r>
              <a:rPr lang="sr-Latn-BA" sz="1800" dirty="0"/>
              <a:t> </a:t>
            </a:r>
            <a:r>
              <a:rPr lang="sr-Cyrl-BA" sz="1400" dirty="0"/>
              <a:t>чланови групе</a:t>
            </a:r>
            <a:endParaRPr lang="sr-Latn-BA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408" y="3068960"/>
            <a:ext cx="5090221" cy="3600400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/>
              <a:t>рођен је 1. новембра 1952. године у Чачку;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/>
              <a:t>музичар, текстописац;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/>
              <a:t>започео је музичку каријеру у Чачку 1965.год.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/>
              <a:t>био је члан музичких група Сунцокрет,</a:t>
            </a:r>
            <a:r>
              <a:rPr lang="sr-Latn-BA" sz="1800" dirty="0"/>
              <a:t> </a:t>
            </a:r>
            <a:r>
              <a:rPr lang="ru-RU" sz="1800" dirty="0"/>
              <a:t>Рани мраз,</a:t>
            </a:r>
            <a:r>
              <a:rPr lang="sr-Latn-BA" sz="1800" dirty="0"/>
              <a:t> </a:t>
            </a:r>
            <a:r>
              <a:rPr lang="ru-RU" sz="1800" dirty="0"/>
              <a:t>Заједно,</a:t>
            </a:r>
            <a:r>
              <a:rPr lang="sr-Latn-BA" sz="1800" dirty="0"/>
              <a:t> </a:t>
            </a:r>
            <a:r>
              <a:rPr lang="ru-RU" sz="1800" dirty="0"/>
              <a:t>Хајдук Станко и </a:t>
            </a:r>
            <a:r>
              <a:rPr lang="sr-Latn-BA" sz="1800" dirty="0"/>
              <a:t>Јат</a:t>
            </a:r>
            <a:r>
              <a:rPr lang="ru-RU" sz="1800" dirty="0"/>
              <a:t>аци;</a:t>
            </a:r>
            <a:endParaRPr lang="sr-Latn-BA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/>
              <a:t> 15. августа 1978. основао је групу Рибља чорб</a:t>
            </a:r>
            <a:r>
              <a:rPr lang="sr-Latn-BA" sz="1800" dirty="0"/>
              <a:t>а</a:t>
            </a:r>
            <a:r>
              <a:rPr lang="sr-Cyrl-RS" sz="1800" dirty="0"/>
              <a:t>;</a:t>
            </a:r>
            <a:endParaRPr lang="sr-Latn-BA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Cyrl-BA" sz="1800" dirty="0"/>
              <a:t>„Равнодушан према плачу“</a:t>
            </a:r>
            <a:r>
              <a:rPr lang="sr-Latn-BA" sz="1800" dirty="0"/>
              <a:t> 1985. године</a:t>
            </a:r>
            <a:r>
              <a:rPr lang="sr-Cyrl-RS" sz="1800" dirty="0"/>
              <a:t>;</a:t>
            </a:r>
            <a:endParaRPr lang="sr-Latn-BA" sz="1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5" y="4221088"/>
            <a:ext cx="2001961" cy="200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831341" y="5037293"/>
            <a:ext cx="864096" cy="36954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510" y="4495001"/>
            <a:ext cx="2259797" cy="127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0" y="1412776"/>
            <a:ext cx="2450161" cy="157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523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80" y="1196752"/>
            <a:ext cx="10465292" cy="1303867"/>
          </a:xfrm>
        </p:spPr>
        <p:txBody>
          <a:bodyPr>
            <a:normAutofit/>
          </a:bodyPr>
          <a:lstStyle/>
          <a:p>
            <a:pPr algn="l"/>
            <a:r>
              <a:rPr lang="sr-Cyrl-BA" sz="2400" dirty="0">
                <a:solidFill>
                  <a:schemeClr val="accent4">
                    <a:lumMod val="75000"/>
                  </a:schemeClr>
                </a:solidFill>
              </a:rPr>
              <a:t>Дискографија</a:t>
            </a:r>
            <a:r>
              <a:rPr lang="sr-Latn-BA" sz="2400" dirty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</a:t>
            </a:r>
            <a:r>
              <a:rPr lang="sr-Cyrl-BA" sz="2400" dirty="0">
                <a:solidFill>
                  <a:schemeClr val="accent4">
                    <a:lumMod val="75000"/>
                  </a:schemeClr>
                </a:solidFill>
              </a:rPr>
              <a:t>Библиографија</a:t>
            </a:r>
            <a:br>
              <a:rPr lang="pl-PL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472" y="2852936"/>
            <a:ext cx="4718304" cy="3310128"/>
          </a:xfrm>
        </p:spPr>
        <p:txBody>
          <a:bodyPr>
            <a:normAutofit lnSpcReduction="10000"/>
          </a:bodyPr>
          <a:lstStyle/>
          <a:p>
            <a:r>
              <a:rPr lang="ru-RU" sz="1600" dirty="0"/>
              <a:t>1978. Лутка са насловне стране / Он и његов БМВ;</a:t>
            </a:r>
          </a:p>
          <a:p>
            <a:r>
              <a:rPr lang="ru-RU" sz="1600" dirty="0"/>
              <a:t>1979. Роцк’н’ролл за кућни савет / Валентино из ресторана; </a:t>
            </a:r>
          </a:p>
          <a:p>
            <a:r>
              <a:rPr lang="ru-RU" sz="1600" dirty="0"/>
              <a:t>1980. Назад у велики прљави град / Мирно спавај;</a:t>
            </a:r>
          </a:p>
          <a:p>
            <a:r>
              <a:rPr lang="ru-RU" sz="1600" dirty="0"/>
              <a:t>1984. Прича о Жики Живцу / Кад ходаш; </a:t>
            </a:r>
          </a:p>
          <a:p>
            <a:r>
              <a:rPr lang="ru-RU" sz="1600" dirty="0"/>
              <a:t>1987. Несрећнице није те срамота / Зашто куче арлауче;</a:t>
            </a:r>
          </a:p>
          <a:p>
            <a:r>
              <a:rPr lang="ru-RU" sz="1600" dirty="0"/>
              <a:t>1987. Задњи воз за Чачак / Луд сто посто;</a:t>
            </a:r>
            <a:endParaRPr lang="sr-Latn-BA" sz="1600" dirty="0"/>
          </a:p>
          <a:p>
            <a:pPr marL="0" indent="0">
              <a:buNone/>
            </a:pPr>
            <a:r>
              <a:rPr lang="ru-RU" sz="1100" b="1" i="1" dirty="0">
                <a:solidFill>
                  <a:schemeClr val="accent4">
                    <a:lumMod val="75000"/>
                  </a:schemeClr>
                </a:solidFill>
              </a:rPr>
              <a:t>Бора је талентовани текстописац, његове пјесме су пуне мудрости и емоција, а многе се односе и на политику и тренутно стање у држави.</a:t>
            </a:r>
          </a:p>
          <a:p>
            <a:pPr marL="0" indent="0">
              <a:buNone/>
            </a:pPr>
            <a:endParaRPr lang="sr-Latn-BA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2064" y="2564904"/>
            <a:ext cx="4718304" cy="3310128"/>
          </a:xfrm>
        </p:spPr>
        <p:txBody>
          <a:bodyPr>
            <a:noAutofit/>
          </a:bodyPr>
          <a:lstStyle/>
          <a:p>
            <a:r>
              <a:rPr lang="sr-Cyrl-BA" sz="1200" dirty="0"/>
              <a:t>1985. ’’Равнодушан према плачу’’</a:t>
            </a:r>
          </a:p>
          <a:p>
            <a:r>
              <a:rPr lang="sr-Cyrl-BA" sz="1200" dirty="0"/>
              <a:t>1987. ’’Хеј, Словени’’</a:t>
            </a:r>
          </a:p>
          <a:p>
            <a:r>
              <a:rPr lang="sr-Cyrl-BA" sz="1200" dirty="0"/>
              <a:t>1988. ’’Првих десет година је најтеже’’ </a:t>
            </a:r>
          </a:p>
          <a:p>
            <a:r>
              <a:rPr lang="sr-Cyrl-BA" sz="1200" dirty="0"/>
              <a:t>1989. ’’Нећу’’ </a:t>
            </a:r>
          </a:p>
          <a:p>
            <a:r>
              <a:rPr lang="sr-Cyrl-BA" sz="1200" dirty="0"/>
              <a:t>1997. ’’Психопата и лопата’’</a:t>
            </a:r>
          </a:p>
          <a:p>
            <a:r>
              <a:rPr lang="sr-Cyrl-BA" sz="1200" dirty="0"/>
              <a:t> 2001. ’’Срби без муке’’ </a:t>
            </a:r>
          </a:p>
          <a:p>
            <a:r>
              <a:rPr lang="sr-Cyrl-BA" sz="1200" dirty="0"/>
              <a:t>2003. ’’Бребуси’’ </a:t>
            </a:r>
          </a:p>
          <a:p>
            <a:r>
              <a:rPr lang="sr-Cyrl-BA" sz="1200" dirty="0"/>
              <a:t>2011. ’’Шта је песник хтео да каже’’ </a:t>
            </a:r>
          </a:p>
          <a:p>
            <a:r>
              <a:rPr lang="sr-Cyrl-BA" sz="1200" dirty="0"/>
              <a:t>2014. ’’Дебела трагедија’’ </a:t>
            </a:r>
          </a:p>
          <a:p>
            <a:r>
              <a:rPr lang="sr-Cyrl-BA" sz="1200" dirty="0"/>
              <a:t>2018. ’’Пусто острво’’</a:t>
            </a:r>
            <a:endParaRPr lang="sr-Latn-BA" sz="1200" dirty="0"/>
          </a:p>
          <a:p>
            <a:pPr marL="0" indent="0">
              <a:buNone/>
            </a:pPr>
            <a:r>
              <a:rPr lang="ru-RU" sz="1200" b="1" i="1" dirty="0">
                <a:solidFill>
                  <a:schemeClr val="accent4">
                    <a:lumMod val="75000"/>
                  </a:schemeClr>
                </a:solidFill>
              </a:rPr>
              <a:t>Борисав Бора Ђорђевић је добитник награде Иво Андрић за најбољу књигу 201</a:t>
            </a:r>
            <a:r>
              <a:rPr lang="sr-Latn-BA" sz="1200" b="1" i="1" dirty="0">
                <a:solidFill>
                  <a:schemeClr val="accent4">
                    <a:lumMod val="75000"/>
                  </a:schemeClr>
                </a:solidFill>
              </a:rPr>
              <a:t>8</a:t>
            </a:r>
            <a:r>
              <a:rPr lang="ru-RU" sz="1200" b="1" i="1" dirty="0">
                <a:solidFill>
                  <a:schemeClr val="accent4">
                    <a:lumMod val="75000"/>
                  </a:schemeClr>
                </a:solidFill>
              </a:rPr>
              <a:t>. године</a:t>
            </a:r>
            <a:r>
              <a:rPr lang="sr-Latn-BA" sz="1200" b="1" i="1" dirty="0">
                <a:solidFill>
                  <a:schemeClr val="accent4">
                    <a:lumMod val="75000"/>
                  </a:schemeClr>
                </a:solidFill>
              </a:rPr>
              <a:t> ’’</a:t>
            </a:r>
            <a:r>
              <a:rPr lang="ru-RU" sz="1200" b="1" i="1" dirty="0">
                <a:solidFill>
                  <a:schemeClr val="accent4">
                    <a:lumMod val="75000"/>
                  </a:schemeClr>
                </a:solidFill>
              </a:rPr>
              <a:t>Пусто острво</a:t>
            </a:r>
            <a:r>
              <a:rPr lang="sr-Latn-BA" sz="1200" b="1" i="1" dirty="0">
                <a:solidFill>
                  <a:schemeClr val="accent4">
                    <a:lumMod val="75000"/>
                  </a:schemeClr>
                </a:solidFill>
              </a:rPr>
              <a:t>’’.</a:t>
            </a:r>
            <a:endParaRPr lang="en-US" sz="1200" b="1" i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2852936"/>
            <a:ext cx="1800200" cy="237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82670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BA" dirty="0">
                <a:solidFill>
                  <a:schemeClr val="accent4">
                    <a:lumMod val="75000"/>
                  </a:schemeClr>
                </a:solidFill>
              </a:rPr>
              <a:t>Аутобиографске пјесме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sr-Cyrl-BA" sz="2900" dirty="0"/>
              <a:t>''Авиону сломићу ти крила'’</a:t>
            </a:r>
            <a:endParaRPr lang="sr-Latn-BA" sz="29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r>
              <a:rPr lang="ru-RU" sz="2000" dirty="0"/>
              <a:t>Више од 30 година је био у браку са средњошколском љубави Драганом Ђорђевић с којом има сина Бориса.</a:t>
            </a:r>
            <a:endParaRPr lang="sr-Latn-BA" sz="2000" dirty="0"/>
          </a:p>
          <a:p>
            <a:pPr marL="0" indent="0">
              <a:buNone/>
            </a:pPr>
            <a:r>
              <a:rPr lang="ru-RU" sz="2000" dirty="0"/>
              <a:t>Њој су посвећене многе његове пјесме, а хит "Авиону сломићу ти крила" Бора Чорба написао је када га је Драгана једном приликом посјетила на турнеји, а он је пратио на аеродром.</a:t>
            </a:r>
            <a:endParaRPr lang="sr-Latn-BA" sz="2000" dirty="0"/>
          </a:p>
          <a:p>
            <a:pPr marL="0" indent="0">
              <a:buNone/>
            </a:pPr>
            <a:r>
              <a:rPr lang="ru-RU" sz="2000" dirty="0"/>
              <a:t>Развели су се споразумно 5. фебруара 2007</a:t>
            </a:r>
            <a:r>
              <a:rPr lang="sr-Latn-BA" sz="2000" dirty="0"/>
              <a:t>.</a:t>
            </a:r>
            <a:r>
              <a:rPr lang="sr-Cyrl-RS" sz="2000" dirty="0"/>
              <a:t>године.</a:t>
            </a:r>
            <a:endParaRPr lang="sr-Latn-BA" sz="2000" dirty="0"/>
          </a:p>
          <a:p>
            <a:pPr marL="0" indent="0">
              <a:buNone/>
            </a:pPr>
            <a:r>
              <a:rPr lang="ru-RU" sz="2000" dirty="0"/>
              <a:t>Драгана Ђорђевић је извршила самоубиство 23. марта 2007.</a:t>
            </a:r>
            <a:r>
              <a:rPr lang="sr-Latn-BA" sz="2000" dirty="0"/>
              <a:t> </a:t>
            </a:r>
            <a:r>
              <a:rPr lang="sr-Cyrl-BA" sz="2000" dirty="0"/>
              <a:t>због предозирања антидепресивима</a:t>
            </a:r>
            <a:r>
              <a:rPr lang="sr-Latn-BA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>Ђорђевић то никада није дао признати.</a:t>
            </a:r>
            <a:endParaRPr lang="sr-Latn-BA" sz="2000" dirty="0"/>
          </a:p>
          <a:p>
            <a:pPr marL="0" indent="0">
              <a:buNone/>
            </a:pPr>
            <a:endParaRPr lang="sr-Latn-BA" sz="1400" dirty="0"/>
          </a:p>
          <a:p>
            <a:pPr marL="0" indent="0">
              <a:buNone/>
            </a:pPr>
            <a:r>
              <a:rPr lang="ru-RU" sz="1600" b="1" i="1" dirty="0">
                <a:solidFill>
                  <a:schemeClr val="accent4">
                    <a:lumMod val="75000"/>
                  </a:schemeClr>
                </a:solidFill>
              </a:rPr>
              <a:t>„Она се није убила, само је претјерала...“</a:t>
            </a:r>
            <a:endParaRPr lang="sr-Latn-BA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sz="2900" dirty="0"/>
              <a:t>''Остани ђубре до краја''</a:t>
            </a:r>
          </a:p>
          <a:p>
            <a:r>
              <a:rPr lang="ru-RU" sz="2900" dirty="0"/>
              <a:t>''Два динара друже'’</a:t>
            </a:r>
            <a:endParaRPr lang="sr-Latn-BA" sz="2900" dirty="0"/>
          </a:p>
          <a:p>
            <a:endParaRPr lang="sr-Latn-BA" sz="1900" dirty="0"/>
          </a:p>
          <a:p>
            <a:endParaRPr lang="sr-Latn-BA" sz="1900" dirty="0"/>
          </a:p>
          <a:p>
            <a:pPr marL="0" indent="0">
              <a:buNone/>
            </a:pPr>
            <a:r>
              <a:rPr lang="sr-Cyrl-BA" sz="2000" dirty="0"/>
              <a:t>Бора је ове пјесме посветио манекенки седамдесетих Биљани Шевић,у коју је био заљубљен.</a:t>
            </a:r>
            <a:endParaRPr lang="sr-Latn-BA" sz="2000" dirty="0"/>
          </a:p>
          <a:p>
            <a:pPr marL="0" indent="0">
              <a:buNone/>
            </a:pPr>
            <a:r>
              <a:rPr lang="sr-Cyrl-BA" sz="2000" dirty="0"/>
              <a:t>Одлучила је да прекине љубавну везу са Бором,а он јој је написао пјесму ''Остани ђубре до краја''.</a:t>
            </a:r>
            <a:endParaRPr lang="sr-Latn-BA" sz="2000" dirty="0"/>
          </a:p>
          <a:p>
            <a:pPr marL="0" indent="0">
              <a:buNone/>
            </a:pPr>
            <a:r>
              <a:rPr lang="sr-Cyrl-BA" sz="2000" dirty="0"/>
              <a:t> Након што је прочитао,уплакан је отишао до тоалета. </a:t>
            </a:r>
            <a:endParaRPr lang="sr-Latn-BA" sz="2000" dirty="0"/>
          </a:p>
          <a:p>
            <a:pPr marL="0" indent="0">
              <a:buNone/>
            </a:pPr>
            <a:r>
              <a:rPr lang="sr-Cyrl-BA" sz="2000" dirty="0"/>
              <a:t>Пошто у џепу није имао ни динара, на излазу га је опоменула радница ''Хеј,два динара друже''.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8313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692696"/>
            <a:ext cx="9601196" cy="1656184"/>
          </a:xfrm>
        </p:spPr>
        <p:txBody>
          <a:bodyPr>
            <a:normAutofit/>
          </a:bodyPr>
          <a:lstStyle/>
          <a:p>
            <a:r>
              <a:rPr lang="sr-Cyrl-BA" sz="3600" dirty="0">
                <a:solidFill>
                  <a:schemeClr val="accent5">
                    <a:lumMod val="75000"/>
                  </a:schemeClr>
                </a:solidFill>
              </a:rPr>
              <a:t>Бранимир Штулић</a:t>
            </a:r>
            <a:br>
              <a:rPr lang="sr-Latn-BA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r-Cyrl-BA" sz="2400" dirty="0">
                <a:solidFill>
                  <a:schemeClr val="accent5">
                    <a:lumMod val="75000"/>
                  </a:schemeClr>
                </a:solidFill>
              </a:rPr>
              <a:t>Џони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600" dirty="0"/>
              <a:t>некадашњи југословенски композитор, пјевач и гитариста рок групе Азра;</a:t>
            </a:r>
            <a:endParaRPr lang="sr-Latn-BA" sz="1600" dirty="0"/>
          </a:p>
          <a:p>
            <a:r>
              <a:rPr lang="ru-RU" sz="1600" dirty="0"/>
              <a:t>рођен је у Скопљу,11. априла 1953. године, дијете оца Ивана Штулића и мајке Славице;</a:t>
            </a:r>
            <a:endParaRPr lang="sr-Latn-BA" sz="1600" dirty="0"/>
          </a:p>
          <a:p>
            <a:r>
              <a:rPr lang="ru-RU" sz="1600" dirty="0"/>
              <a:t>група Азра настала је 1977. године</a:t>
            </a:r>
            <a:r>
              <a:rPr lang="sr-Cyrl-RS" sz="1600" dirty="0"/>
              <a:t>.</a:t>
            </a:r>
            <a:r>
              <a:rPr lang="ru-RU" sz="1600" dirty="0"/>
              <a:t> Први албум Азра снимљен је у прољеће 1980.године;</a:t>
            </a:r>
            <a:endParaRPr lang="sr-Latn-BA" sz="1600" dirty="0"/>
          </a:p>
          <a:p>
            <a:r>
              <a:rPr lang="ru-RU" sz="1600" dirty="0"/>
              <a:t>1991. године Штулић је отишао у Холандију;</a:t>
            </a:r>
            <a:endParaRPr lang="sr-Latn-BA" sz="1600" dirty="0"/>
          </a:p>
          <a:p>
            <a:r>
              <a:rPr lang="ru-RU" sz="1600" dirty="0"/>
              <a:t>Јозефина Фрудмајер,у браку од 1989. године;</a:t>
            </a:r>
            <a:endParaRPr lang="sr-Latn-BA" sz="1600" dirty="0"/>
          </a:p>
          <a:p>
            <a:r>
              <a:rPr lang="ru-RU" sz="1600" dirty="0"/>
              <a:t>бави</a:t>
            </a:r>
            <a:r>
              <a:rPr lang="sr-Latn-BA" sz="1600" dirty="0"/>
              <a:t>o</a:t>
            </a:r>
            <a:r>
              <a:rPr lang="ru-RU" sz="1600" dirty="0"/>
              <a:t> се писањем и превођењем грчких класика;</a:t>
            </a:r>
            <a:endParaRPr lang="sr-Latn-BA" sz="1600" dirty="0"/>
          </a:p>
          <a:p>
            <a:r>
              <a:rPr lang="ru-RU" sz="1600" dirty="0"/>
              <a:t>на балканске просторе Штулић се враћао у јесен 1995. године.</a:t>
            </a:r>
            <a:endParaRPr lang="sr-Latn-BA" sz="1600" dirty="0"/>
          </a:p>
          <a:p>
            <a:endParaRPr lang="sr-Latn-BA" sz="1600" dirty="0"/>
          </a:p>
          <a:p>
            <a:pPr marL="0" indent="0">
              <a:buNone/>
            </a:pPr>
            <a:r>
              <a:rPr lang="sr-Latn-BA" sz="1100" b="1" i="1" dirty="0">
                <a:solidFill>
                  <a:schemeClr val="accent4">
                    <a:lumMod val="75000"/>
                  </a:schemeClr>
                </a:solidFill>
              </a:rPr>
              <a:t>’’</a:t>
            </a:r>
            <a:r>
              <a:rPr lang="ru-RU" sz="1100" b="1" i="1" dirty="0">
                <a:solidFill>
                  <a:schemeClr val="accent4">
                    <a:lumMod val="75000"/>
                  </a:schemeClr>
                </a:solidFill>
              </a:rPr>
              <a:t>Продао сам милион плоча, платио све своје рачуне и овде немам баш ништа. Свуда сам гост. </a:t>
            </a:r>
            <a:endParaRPr lang="sr-Latn-BA" sz="11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100" b="1" i="1" dirty="0">
                <a:solidFill>
                  <a:schemeClr val="accent4">
                    <a:lumMod val="75000"/>
                  </a:schemeClr>
                </a:solidFill>
              </a:rPr>
              <a:t>Да ме оваквог није узела једна Холанђанка не бих имао ни дома.</a:t>
            </a:r>
            <a:r>
              <a:rPr lang="sr-Latn-BA" sz="1100" b="1" i="1" dirty="0">
                <a:solidFill>
                  <a:schemeClr val="accent4">
                    <a:lumMod val="75000"/>
                  </a:schemeClr>
                </a:solidFill>
              </a:rPr>
              <a:t>’’</a:t>
            </a:r>
            <a:endParaRPr lang="en-US" sz="11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2492896"/>
            <a:ext cx="223224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411" y="4221088"/>
            <a:ext cx="2575173" cy="189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26" y="3521989"/>
            <a:ext cx="2114600" cy="120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59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370" y="1053744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sr-Cyrl-BA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Дискографија</a:t>
            </a:r>
            <a:r>
              <a:rPr lang="sr-Latn-BA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br>
              <a:rPr lang="sr-Latn-BA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r-Latn-BA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BA" sz="13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’’ Играт ћу пред тобом улогу пјесник</a:t>
            </a:r>
            <a:r>
              <a:rPr lang="sr-Latn-BA" sz="1300" b="1" i="1" dirty="0">
                <a:solidFill>
                  <a:schemeClr val="accent4">
                    <a:lumMod val="75000"/>
                  </a:schemeClr>
                </a:solidFill>
              </a:rPr>
              <a:t>a можда не разумијеш, али волим те“                      </a:t>
            </a:r>
            <a:endParaRPr lang="en-US" sz="13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420888"/>
            <a:ext cx="8613976" cy="39604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BA" sz="2600" dirty="0">
                <a:solidFill>
                  <a:schemeClr val="accent4">
                    <a:lumMod val="75000"/>
                  </a:schemeClr>
                </a:solidFill>
              </a:rPr>
              <a:t>Азра</a:t>
            </a:r>
          </a:p>
          <a:p>
            <a:r>
              <a:rPr lang="sr-Cyrl-BA" sz="1400" dirty="0"/>
              <a:t>„Азра" 1980.</a:t>
            </a:r>
          </a:p>
          <a:p>
            <a:r>
              <a:rPr lang="sr-Cyrl-BA" sz="1400" dirty="0"/>
              <a:t>„Сунчана страна улице" </a:t>
            </a:r>
            <a:r>
              <a:rPr lang="en-US" sz="1400" dirty="0"/>
              <a:t>1981.</a:t>
            </a:r>
          </a:p>
          <a:p>
            <a:r>
              <a:rPr lang="en-US" sz="1400" dirty="0"/>
              <a:t>„</a:t>
            </a:r>
            <a:r>
              <a:rPr lang="sr-Cyrl-BA" sz="1400" dirty="0"/>
              <a:t>Равно до дна" </a:t>
            </a:r>
            <a:r>
              <a:rPr lang="en-US" sz="1400" dirty="0"/>
              <a:t>1982.</a:t>
            </a:r>
          </a:p>
          <a:p>
            <a:r>
              <a:rPr lang="en-US" sz="1400" dirty="0"/>
              <a:t>„</a:t>
            </a:r>
            <a:r>
              <a:rPr lang="sr-Cyrl-BA" sz="1400" dirty="0"/>
              <a:t>Филигрански плочници" </a:t>
            </a:r>
            <a:r>
              <a:rPr lang="en-US" sz="1400" dirty="0"/>
              <a:t>1982.</a:t>
            </a:r>
          </a:p>
          <a:p>
            <a:r>
              <a:rPr lang="en-US" sz="1400" dirty="0"/>
              <a:t>„</a:t>
            </a:r>
            <a:r>
              <a:rPr lang="sr-Cyrl-BA" sz="1400" dirty="0"/>
              <a:t>Сингл плоче 1979—1982." 1982.</a:t>
            </a:r>
          </a:p>
          <a:p>
            <a:r>
              <a:rPr lang="sr-Cyrl-BA" sz="1400" dirty="0"/>
              <a:t>„Кад фазани лете" 1983.</a:t>
            </a:r>
          </a:p>
          <a:p>
            <a:r>
              <a:rPr lang="sr-Cyrl-BA" sz="1400" dirty="0"/>
              <a:t>„Криво срастање" 1984.</a:t>
            </a:r>
          </a:p>
          <a:p>
            <a:r>
              <a:rPr lang="sr-Cyrl-BA" sz="1400" dirty="0"/>
              <a:t>„Као и јучер, сингл плоче 1983—1986." 1986.</a:t>
            </a:r>
          </a:p>
          <a:p>
            <a:r>
              <a:rPr lang="sr-Cyrl-BA" sz="1400" dirty="0"/>
              <a:t>"</a:t>
            </a:r>
            <a:r>
              <a:rPr lang="en-US" sz="1400" dirty="0"/>
              <a:t>It </a:t>
            </a:r>
            <a:r>
              <a:rPr lang="en-US" sz="1400" dirty="0" err="1"/>
              <a:t>Ain't</a:t>
            </a:r>
            <a:r>
              <a:rPr lang="en-US" sz="1400" dirty="0"/>
              <a:t> Like In The Movies At All" 1986.</a:t>
            </a:r>
          </a:p>
          <a:p>
            <a:r>
              <a:rPr lang="en-US" sz="1400" dirty="0"/>
              <a:t>„</a:t>
            </a:r>
            <a:r>
              <a:rPr lang="sr-Cyrl-BA" sz="1400" dirty="0"/>
              <a:t>Између крајности" 1987.</a:t>
            </a:r>
          </a:p>
          <a:p>
            <a:r>
              <a:rPr lang="sr-Cyrl-BA" sz="1400" dirty="0"/>
              <a:t>„Задовољштина" </a:t>
            </a:r>
            <a:r>
              <a:rPr lang="en-US" sz="1400" dirty="0"/>
              <a:t>1988.</a:t>
            </a:r>
            <a:r>
              <a:rPr lang="sr-Latn-BA" sz="1400" dirty="0"/>
              <a:t>                                                 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Током 1988. Азра</a:t>
            </a:r>
            <a:r>
              <a:rPr lang="sr-Latn-BA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престаје да постоји</a:t>
            </a:r>
            <a:r>
              <a:rPr lang="ru-RU" sz="1400" dirty="0"/>
              <a:t>.</a:t>
            </a:r>
            <a:endParaRPr lang="sr-Latn-BA" sz="1400" dirty="0"/>
          </a:p>
          <a:p>
            <a:endParaRPr lang="sr-Latn-BA" sz="1400" dirty="0"/>
          </a:p>
          <a:p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>Соло</a:t>
            </a:r>
          </a:p>
          <a:p>
            <a:r>
              <a:rPr lang="ru-RU" sz="1600" dirty="0"/>
              <a:t>„Балканска рапсодија" 1989.</a:t>
            </a:r>
          </a:p>
          <a:p>
            <a:r>
              <a:rPr lang="ru-RU" sz="1600" dirty="0"/>
              <a:t>„Балегари не вјерују срећи" 1990.</a:t>
            </a:r>
          </a:p>
          <a:p>
            <a:r>
              <a:rPr lang="ru-RU" sz="1600" dirty="0"/>
              <a:t>„Севдах за Паулу Хорват" 1995.</a:t>
            </a:r>
          </a:p>
          <a:p>
            <a:r>
              <a:rPr lang="ru-RU" sz="1600" dirty="0"/>
              <a:t>„Анали" 1995.</a:t>
            </a:r>
          </a:p>
          <a:p>
            <a:r>
              <a:rPr lang="ru-RU" sz="1600" dirty="0"/>
              <a:t>"Blasé" 1997.</a:t>
            </a:r>
            <a:endParaRPr lang="en-US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4653136"/>
            <a:ext cx="2021305" cy="117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3934869"/>
            <a:ext cx="2520280" cy="21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462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Баш због његовог става према тадашњем поимању реалне стварности од стране већине,потребе за личном слободом и гађења према многим појавама и код нас и у свијету, остао је једини на бранику слободе ума, и свог стваралаштва!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600" dirty="0"/>
              <a:t>Пјевао је о студентима без дипломе, пијаним шљакерима и дјеци која се љубе на улицама, не заборавивши патуљке са насловних страна, неуморне у хваљењу царевог руха који га, случајно затеченог, учинише проклето љутим. Читао је новине од јуче, одлазећи у ноћ у потрази за картом за срећу под ведрим небом града без љубави, успут пљујући дупелисце преко цијеле странице. Питао се како је до непрепознавања доведена суштина преваре и колико је покрадених мисли иза којих не стоји ништа осим мржње, сујете и власти. Чини се да још увек тражи одговор. </a:t>
            </a:r>
          </a:p>
          <a:p>
            <a:r>
              <a:rPr lang="ru-RU" sz="1600" dirty="0"/>
              <a:t>Харизматичан, својеглав, истински оригиналан, увијек корак испред и без длаке на језику, немогућ за поређење или било какво сврставање, један једини, мањина мањине:.</a:t>
            </a:r>
            <a:r>
              <a:rPr lang="ru-RU" sz="1600" b="1" dirty="0"/>
              <a:t> Бранимир Штулић</a:t>
            </a:r>
            <a:endParaRPr lang="en-US" sz="1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7" y="2996952"/>
            <a:ext cx="3707507" cy="230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064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472" y="1052736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sr-Latn-BA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r-Cyrl-BA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Библиографија</a:t>
            </a:r>
            <a:r>
              <a:rPr lang="sr-Latn-BA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br>
              <a:rPr lang="sr-Latn-BA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BA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r>
              <a:rPr lang="sr-Cyrl-RS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12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београдском сајму књига Штулић је представио свој превод Хомерове «Илијаде»</a:t>
            </a:r>
            <a:endParaRPr lang="en-US" sz="12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472" y="2564904"/>
            <a:ext cx="4817296" cy="353297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r-Cyrl-BA" sz="4400" dirty="0">
                <a:solidFill>
                  <a:schemeClr val="accent4">
                    <a:lumMod val="75000"/>
                  </a:schemeClr>
                </a:solidFill>
              </a:rPr>
              <a:t>Ауторске књиге:</a:t>
            </a:r>
          </a:p>
          <a:p>
            <a:endParaRPr lang="sr-Cyrl-BA" dirty="0"/>
          </a:p>
          <a:p>
            <a:r>
              <a:rPr lang="sr-Latn-BA" dirty="0"/>
              <a:t>’’</a:t>
            </a:r>
            <a:r>
              <a:rPr lang="sr-Cyrl-BA" dirty="0"/>
              <a:t>Филигрански плочници</a:t>
            </a:r>
            <a:r>
              <a:rPr lang="sr-Latn-BA" dirty="0"/>
              <a:t>’’</a:t>
            </a:r>
            <a:r>
              <a:rPr lang="sr-Cyrl-BA" dirty="0"/>
              <a:t> 1982.</a:t>
            </a:r>
          </a:p>
          <a:p>
            <a:r>
              <a:rPr lang="sr-Latn-BA" dirty="0"/>
              <a:t>’’</a:t>
            </a:r>
            <a:r>
              <a:rPr lang="en-US" dirty="0"/>
              <a:t>Big Bang</a:t>
            </a:r>
            <a:r>
              <a:rPr lang="sr-Latn-BA" dirty="0"/>
              <a:t>’’ </a:t>
            </a:r>
            <a:r>
              <a:rPr lang="en-US" dirty="0"/>
              <a:t>1985.</a:t>
            </a:r>
          </a:p>
          <a:p>
            <a:r>
              <a:rPr lang="sr-Latn-BA" dirty="0"/>
              <a:t>’’</a:t>
            </a:r>
            <a:r>
              <a:rPr lang="en-US" dirty="0"/>
              <a:t>Anonymous Epigrams</a:t>
            </a:r>
            <a:r>
              <a:rPr lang="sr-Latn-BA" dirty="0"/>
              <a:t>’’ </a:t>
            </a:r>
            <a:r>
              <a:rPr lang="en-US" dirty="0"/>
              <a:t>1988.</a:t>
            </a:r>
          </a:p>
          <a:p>
            <a:r>
              <a:rPr lang="sr-Latn-BA" dirty="0"/>
              <a:t>’’</a:t>
            </a:r>
            <a:r>
              <a:rPr lang="sr-Cyrl-BA" dirty="0"/>
              <a:t>Смијурија у мјерама</a:t>
            </a:r>
            <a:r>
              <a:rPr lang="sr-Latn-BA" dirty="0"/>
              <a:t>’’ </a:t>
            </a:r>
            <a:r>
              <a:rPr lang="sr-Cyrl-BA" dirty="0"/>
              <a:t> 2005.</a:t>
            </a:r>
          </a:p>
          <a:p>
            <a:r>
              <a:rPr lang="sr-Latn-BA" dirty="0"/>
              <a:t>’’</a:t>
            </a:r>
            <a:r>
              <a:rPr lang="sr-Cyrl-BA" dirty="0"/>
              <a:t>Смијуријада</a:t>
            </a:r>
            <a:r>
              <a:rPr lang="sr-Latn-BA" dirty="0"/>
              <a:t>’’ </a:t>
            </a:r>
            <a:r>
              <a:rPr lang="sr-Cyrl-BA" dirty="0"/>
              <a:t>2010.</a:t>
            </a:r>
          </a:p>
          <a:p>
            <a:r>
              <a:rPr lang="sr-Latn-BA" dirty="0"/>
              <a:t>’’</a:t>
            </a:r>
            <a:r>
              <a:rPr lang="sr-Cyrl-BA" dirty="0"/>
              <a:t>Говорили су о Џонију</a:t>
            </a:r>
            <a:r>
              <a:rPr lang="sr-Latn-BA" dirty="0"/>
              <a:t>’’ </a:t>
            </a:r>
            <a:r>
              <a:rPr lang="sr-Cyrl-BA" dirty="0"/>
              <a:t>2010.</a:t>
            </a:r>
          </a:p>
          <a:p>
            <a:r>
              <a:rPr lang="sr-Latn-BA" dirty="0"/>
              <a:t>’’</a:t>
            </a:r>
            <a:r>
              <a:rPr lang="sr-Cyrl-BA" dirty="0"/>
              <a:t>Азра - Певане пјесме</a:t>
            </a:r>
            <a:r>
              <a:rPr lang="sr-Latn-BA" dirty="0"/>
              <a:t>’’ </a:t>
            </a:r>
            <a:r>
              <a:rPr lang="sr-Cyrl-BA" dirty="0"/>
              <a:t>2010.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008" y="2204864"/>
            <a:ext cx="4718304" cy="396044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sr-Latn-BA" sz="4400" dirty="0"/>
          </a:p>
          <a:p>
            <a:pPr marL="0" indent="0">
              <a:buNone/>
            </a:pPr>
            <a:r>
              <a:rPr lang="sr-Cyrl-BA" sz="4400" dirty="0">
                <a:solidFill>
                  <a:schemeClr val="accent4">
                    <a:lumMod val="75000"/>
                  </a:schemeClr>
                </a:solidFill>
              </a:rPr>
              <a:t>Преводи:</a:t>
            </a:r>
          </a:p>
          <a:p>
            <a:endParaRPr lang="sr-Cyrl-BA" dirty="0"/>
          </a:p>
          <a:p>
            <a:r>
              <a:rPr lang="sr-Latn-BA" dirty="0"/>
              <a:t>’’</a:t>
            </a:r>
            <a:r>
              <a:rPr lang="sr-Cyrl-BA" dirty="0"/>
              <a:t>Божанска Илијада виа Хомер</a:t>
            </a:r>
            <a:r>
              <a:rPr lang="sr-Latn-BA" dirty="0"/>
              <a:t>’’</a:t>
            </a:r>
            <a:r>
              <a:rPr lang="sr-Cyrl-BA" dirty="0"/>
              <a:t> 1995.</a:t>
            </a:r>
          </a:p>
          <a:p>
            <a:r>
              <a:rPr lang="sr-Latn-BA" dirty="0"/>
              <a:t>’’</a:t>
            </a:r>
            <a:r>
              <a:rPr lang="sr-Cyrl-BA" dirty="0"/>
              <a:t>Божанска Илијада</a:t>
            </a:r>
            <a:r>
              <a:rPr lang="sr-Latn-BA" dirty="0"/>
              <a:t>’’ </a:t>
            </a:r>
            <a:r>
              <a:rPr lang="sr-Cyrl-BA" dirty="0"/>
              <a:t>2010.</a:t>
            </a:r>
          </a:p>
          <a:p>
            <a:r>
              <a:rPr lang="sr-Latn-BA" dirty="0"/>
              <a:t>’’</a:t>
            </a:r>
            <a:r>
              <a:rPr lang="sr-Cyrl-BA" dirty="0"/>
              <a:t>Божанска Одисеја</a:t>
            </a:r>
            <a:r>
              <a:rPr lang="sr-Latn-BA" dirty="0"/>
              <a:t>’’ </a:t>
            </a:r>
            <a:r>
              <a:rPr lang="sr-Cyrl-BA" dirty="0"/>
              <a:t> 2010.</a:t>
            </a:r>
          </a:p>
          <a:p>
            <a:r>
              <a:rPr lang="sr-Latn-BA" dirty="0"/>
              <a:t>’’</a:t>
            </a:r>
            <a:r>
              <a:rPr lang="sr-Cyrl-BA" dirty="0"/>
              <a:t>Херодотова истраживања</a:t>
            </a:r>
            <a:r>
              <a:rPr lang="sr-Latn-BA" dirty="0"/>
              <a:t>’’ </a:t>
            </a:r>
            <a:r>
              <a:rPr lang="sr-Cyrl-BA" dirty="0"/>
              <a:t>2010.</a:t>
            </a:r>
          </a:p>
          <a:p>
            <a:r>
              <a:rPr lang="sr-Latn-BA" dirty="0"/>
              <a:t>’’</a:t>
            </a:r>
            <a:r>
              <a:rPr lang="sr-Cyrl-BA" dirty="0"/>
              <a:t>Тукидид - Пелопонески рат</a:t>
            </a:r>
            <a:r>
              <a:rPr lang="sr-Latn-BA" dirty="0"/>
              <a:t>’’ </a:t>
            </a:r>
            <a:r>
              <a:rPr lang="sr-Cyrl-BA" dirty="0"/>
              <a:t> 2010.</a:t>
            </a:r>
          </a:p>
          <a:p>
            <a:r>
              <a:rPr lang="sr-Latn-BA" dirty="0"/>
              <a:t>’’</a:t>
            </a:r>
            <a:r>
              <a:rPr lang="sr-Cyrl-BA" dirty="0"/>
              <a:t>Ксенофонт - Успињање / Хеленштина</a:t>
            </a:r>
            <a:r>
              <a:rPr lang="sr-Latn-BA" dirty="0"/>
              <a:t> </a:t>
            </a:r>
            <a:r>
              <a:rPr lang="sr-Cyrl-BA" dirty="0"/>
              <a:t>2010.</a:t>
            </a:r>
          </a:p>
          <a:p>
            <a:r>
              <a:rPr lang="sr-Latn-BA" dirty="0"/>
              <a:t>’’</a:t>
            </a:r>
            <a:r>
              <a:rPr lang="sr-Cyrl-BA" dirty="0"/>
              <a:t>Александријада</a:t>
            </a:r>
            <a:r>
              <a:rPr lang="sr-Latn-BA" dirty="0"/>
              <a:t>’’ </a:t>
            </a:r>
            <a:r>
              <a:rPr lang="sr-Cyrl-BA" dirty="0"/>
              <a:t>2010.</a:t>
            </a:r>
          </a:p>
          <a:p>
            <a:r>
              <a:rPr lang="sr-Latn-BA" dirty="0"/>
              <a:t>’’</a:t>
            </a:r>
            <a:r>
              <a:rPr lang="sr-Cyrl-BA" dirty="0"/>
              <a:t>Аполоније Рођанин – Аргонаутика</a:t>
            </a:r>
            <a:r>
              <a:rPr lang="sr-Latn-BA" dirty="0"/>
              <a:t>’’ </a:t>
            </a:r>
            <a:r>
              <a:rPr lang="sr-Cyrl-BA" dirty="0"/>
              <a:t>2010.</a:t>
            </a:r>
          </a:p>
          <a:p>
            <a:r>
              <a:rPr lang="sr-Latn-BA" dirty="0"/>
              <a:t>’’</a:t>
            </a:r>
            <a:r>
              <a:rPr lang="sr-Cyrl-BA" dirty="0"/>
              <a:t>Зборник</a:t>
            </a:r>
            <a:r>
              <a:rPr lang="sr-Latn-BA" dirty="0"/>
              <a:t>’’</a:t>
            </a:r>
            <a:r>
              <a:rPr lang="sr-Cyrl-BA" dirty="0"/>
              <a:t> 2010.</a:t>
            </a:r>
          </a:p>
          <a:p>
            <a:r>
              <a:rPr lang="sr-Latn-BA" dirty="0"/>
              <a:t>’’</a:t>
            </a:r>
            <a:r>
              <a:rPr lang="sr-Cyrl-BA" dirty="0"/>
              <a:t>Тријада</a:t>
            </a:r>
            <a:r>
              <a:rPr lang="sr-Latn-BA" dirty="0"/>
              <a:t>’’ </a:t>
            </a:r>
            <a:r>
              <a:rPr lang="sr-Cyrl-BA" dirty="0"/>
              <a:t>2010.</a:t>
            </a:r>
          </a:p>
          <a:p>
            <a:r>
              <a:rPr lang="sr-Latn-BA" dirty="0"/>
              <a:t>’’</a:t>
            </a:r>
            <a:r>
              <a:rPr lang="sr-Cyrl-BA" dirty="0"/>
              <a:t>Сун Цу - Умеће ратовања</a:t>
            </a:r>
            <a:r>
              <a:rPr lang="sr-Latn-BA" dirty="0"/>
              <a:t>’’</a:t>
            </a:r>
            <a:r>
              <a:rPr lang="sr-Cyrl-BA" dirty="0"/>
              <a:t> 2010.</a:t>
            </a:r>
          </a:p>
          <a:p>
            <a:r>
              <a:rPr lang="sr-Latn-BA" dirty="0"/>
              <a:t>’’</a:t>
            </a:r>
            <a:r>
              <a:rPr lang="sr-Cyrl-BA" dirty="0"/>
              <a:t>Кали Југа</a:t>
            </a:r>
            <a:r>
              <a:rPr lang="sr-Latn-BA" dirty="0"/>
              <a:t>’’ </a:t>
            </a:r>
            <a:r>
              <a:rPr lang="sr-Cyrl-BA" dirty="0"/>
              <a:t> 2010.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>
            <a:extLst>
              <a:ext uri="{FF2B5EF4-FFF2-40B4-BE49-F238E27FC236}">
                <a16:creationId xmlns:a16="http://schemas.microsoft.com/office/drawing/2014/main" id="{412119A7-C008-6C49-8348-92E7EEBB6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6" y="1982390"/>
            <a:ext cx="2812767" cy="1643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3">
            <a:extLst>
              <a:ext uri="{FF2B5EF4-FFF2-40B4-BE49-F238E27FC236}">
                <a16:creationId xmlns:a16="http://schemas.microsoft.com/office/drawing/2014/main" id="{C8F6414E-E1D3-A648-8D86-FE967D923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593" y="773244"/>
            <a:ext cx="2407492" cy="2852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kvir za tekst 3">
            <a:extLst>
              <a:ext uri="{FF2B5EF4-FFF2-40B4-BE49-F238E27FC236}">
                <a16:creationId xmlns:a16="http://schemas.microsoft.com/office/drawing/2014/main" id="{88BC6725-F603-0F4C-B889-6D9D00D1C9F7}"/>
              </a:ext>
            </a:extLst>
          </p:cNvPr>
          <p:cNvSpPr txBox="1"/>
          <p:nvPr/>
        </p:nvSpPr>
        <p:spPr>
          <a:xfrm>
            <a:off x="1088463" y="916152"/>
            <a:ext cx="240749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sr-Latn-BA" dirty="0"/>
              <a:t>Ђорђе Балашевић</a:t>
            </a:r>
          </a:p>
          <a:p>
            <a:pPr algn="l"/>
            <a:r>
              <a:rPr lang="sr-Cyrl-RS" dirty="0"/>
              <a:t>-</a:t>
            </a:r>
            <a:r>
              <a:rPr lang="sr-Latn-BA" dirty="0"/>
              <a:t>рођен 11.05.1953. год.</a:t>
            </a:r>
          </a:p>
          <a:p>
            <a:pPr algn="l"/>
            <a:r>
              <a:rPr lang="sr-Cyrl-RS" dirty="0"/>
              <a:t>-</a:t>
            </a:r>
            <a:r>
              <a:rPr lang="sr-Latn-BA" dirty="0"/>
              <a:t>умро 19.02.2021. год.</a:t>
            </a:r>
            <a:endParaRPr lang="sr-Latn-RS" dirty="0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7BBC8982-9752-4D49-B33D-72EEE1424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91" y="3768361"/>
            <a:ext cx="2683564" cy="2288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E8BB9FF4-2E2D-C247-9D82-E540B73AB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9" y="3655558"/>
            <a:ext cx="2214562" cy="2626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kvir za tekst 6">
            <a:extLst>
              <a:ext uri="{FF2B5EF4-FFF2-40B4-BE49-F238E27FC236}">
                <a16:creationId xmlns:a16="http://schemas.microsoft.com/office/drawing/2014/main" id="{2A063AC8-505F-EB44-8700-FE03693D5A89}"/>
              </a:ext>
            </a:extLst>
          </p:cNvPr>
          <p:cNvSpPr txBox="1"/>
          <p:nvPr/>
        </p:nvSpPr>
        <p:spPr>
          <a:xfrm rot="10800000" flipV="1">
            <a:off x="2782426" y="3517059"/>
            <a:ext cx="224773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sr-Latn-BA" dirty="0"/>
              <a:t>Бранимир (Џони) </a:t>
            </a:r>
          </a:p>
          <a:p>
            <a:pPr algn="l"/>
            <a:r>
              <a:rPr lang="sr-Latn-BA" dirty="0"/>
              <a:t>Штулић</a:t>
            </a:r>
          </a:p>
          <a:p>
            <a:pPr algn="l"/>
            <a:r>
              <a:rPr lang="sr-Cyrl-RS" dirty="0"/>
              <a:t>-</a:t>
            </a:r>
            <a:r>
              <a:rPr lang="sr-Latn-BA" dirty="0"/>
              <a:t>рођен 11.04.1953. год.</a:t>
            </a:r>
            <a:endParaRPr lang="sr-Latn-RS" dirty="0"/>
          </a:p>
        </p:txBody>
      </p:sp>
      <p:pic>
        <p:nvPicPr>
          <p:cNvPr id="8" name="Slika 8">
            <a:extLst>
              <a:ext uri="{FF2B5EF4-FFF2-40B4-BE49-F238E27FC236}">
                <a16:creationId xmlns:a16="http://schemas.microsoft.com/office/drawing/2014/main" id="{967525B8-CF9A-464C-9D79-D6D98FAAF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4250" y="773244"/>
            <a:ext cx="2359392" cy="299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9">
            <a:extLst>
              <a:ext uri="{FF2B5EF4-FFF2-40B4-BE49-F238E27FC236}">
                <a16:creationId xmlns:a16="http://schemas.microsoft.com/office/drawing/2014/main" id="{1FBCE576-42C9-0C4F-AE4B-84070B79F9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1742" y="717176"/>
            <a:ext cx="2493470" cy="1710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kvir za tekst 9">
            <a:extLst>
              <a:ext uri="{FF2B5EF4-FFF2-40B4-BE49-F238E27FC236}">
                <a16:creationId xmlns:a16="http://schemas.microsoft.com/office/drawing/2014/main" id="{A2E38295-9EEA-994A-B326-7C72BC932101}"/>
              </a:ext>
            </a:extLst>
          </p:cNvPr>
          <p:cNvSpPr txBox="1"/>
          <p:nvPr/>
        </p:nvSpPr>
        <p:spPr>
          <a:xfrm>
            <a:off x="8797578" y="2416809"/>
            <a:ext cx="235939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sr-Latn-BA" dirty="0"/>
              <a:t>Душко Трифуновић
</a:t>
            </a:r>
            <a:r>
              <a:rPr lang="sr-Cyrl-RS" dirty="0"/>
              <a:t>-</a:t>
            </a:r>
            <a:r>
              <a:rPr lang="sr-Latn-BA" dirty="0"/>
              <a:t>рођен 13.09.1933. год.
</a:t>
            </a:r>
            <a:r>
              <a:rPr lang="sr-Cyrl-RS" dirty="0"/>
              <a:t>-</a:t>
            </a:r>
            <a:r>
              <a:rPr lang="sr-Latn-BA" dirty="0"/>
              <a:t>умро 28.01.2006. год.</a:t>
            </a:r>
            <a:endParaRPr lang="sr-Latn-RS" dirty="0"/>
          </a:p>
        </p:txBody>
      </p:sp>
      <p:pic>
        <p:nvPicPr>
          <p:cNvPr id="11" name="Slika 11">
            <a:extLst>
              <a:ext uri="{FF2B5EF4-FFF2-40B4-BE49-F238E27FC236}">
                <a16:creationId xmlns:a16="http://schemas.microsoft.com/office/drawing/2014/main" id="{D3FB78FE-7093-7143-99F2-B2D1A8570D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6166" y="3655558"/>
            <a:ext cx="1806006" cy="2626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2">
            <a:extLst>
              <a:ext uri="{FF2B5EF4-FFF2-40B4-BE49-F238E27FC236}">
                <a16:creationId xmlns:a16="http://schemas.microsoft.com/office/drawing/2014/main" id="{E64CBAAF-5056-FE40-8F91-74FB98BF28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42215" y="3340139"/>
            <a:ext cx="1806007" cy="1850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BB861529-4785-6C42-8F17-1AFA666644C9}"/>
              </a:ext>
            </a:extLst>
          </p:cNvPr>
          <p:cNvSpPr txBox="1"/>
          <p:nvPr/>
        </p:nvSpPr>
        <p:spPr>
          <a:xfrm>
            <a:off x="8915820" y="5190195"/>
            <a:ext cx="235939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sr-Latn-BA" dirty="0"/>
              <a:t>Бора Ђорђевић </a:t>
            </a:r>
          </a:p>
          <a:p>
            <a:pPr algn="l"/>
            <a:r>
              <a:rPr lang="sr-Latn-BA" dirty="0"/>
              <a:t>(Бора Чорба) 
</a:t>
            </a:r>
            <a:r>
              <a:rPr lang="sr-Cyrl-RS" dirty="0"/>
              <a:t>-</a:t>
            </a:r>
            <a:r>
              <a:rPr lang="sr-Latn-BA" dirty="0"/>
              <a:t>рођен 01.11.1952. год.</a:t>
            </a:r>
            <a:endParaRPr lang="sr-Latn-RS" dirty="0"/>
          </a:p>
        </p:txBody>
      </p:sp>
      <p:pic>
        <p:nvPicPr>
          <p:cNvPr id="14" name="Slika 8">
            <a:extLst>
              <a:ext uri="{FF2B5EF4-FFF2-40B4-BE49-F238E27FC236}">
                <a16:creationId xmlns:a16="http://schemas.microsoft.com/office/drawing/2014/main" id="{967525B8-CF9A-464C-9D79-D6D98FAAF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0314" y="785794"/>
            <a:ext cx="2359392" cy="299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798793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006093A3-ACFB-A247-9FA6-9AB0ED25F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0" y="2962928"/>
            <a:ext cx="8170068" cy="3283084"/>
          </a:xfrm>
        </p:spPr>
        <p:txBody>
          <a:bodyPr>
            <a:normAutofit fontScale="92500" lnSpcReduction="20000"/>
          </a:bodyPr>
          <a:lstStyle/>
          <a:p>
            <a:r>
              <a:rPr lang="sr-Latn-BA" dirty="0"/>
              <a:t>рођен и умро у Новом Саду</a:t>
            </a:r>
            <a:r>
              <a:rPr lang="sr-Cyrl-RS" dirty="0"/>
              <a:t>;</a:t>
            </a:r>
            <a:r>
              <a:rPr lang="sr-Latn-BA" dirty="0"/>
              <a:t>
Оливера Балашевић</a:t>
            </a:r>
            <a:r>
              <a:rPr lang="sr-Cyrl-RS" dirty="0"/>
              <a:t>(супруга);</a:t>
            </a:r>
            <a:r>
              <a:rPr lang="sr-Latn-BA" dirty="0"/>
              <a:t>
дјеца: ћерке Јована и Јелена и син Алекса</a:t>
            </a:r>
            <a:r>
              <a:rPr lang="sr-Cyrl-RS" dirty="0"/>
              <a:t>;</a:t>
            </a:r>
            <a:r>
              <a:rPr lang="sr-Latn-BA" dirty="0"/>
              <a:t>
ср</a:t>
            </a:r>
            <a:r>
              <a:rPr lang="sr-Cyrl-RS" dirty="0" err="1"/>
              <a:t>пски</a:t>
            </a:r>
            <a:r>
              <a:rPr lang="sr-Latn-BA" dirty="0"/>
              <a:t> кантаутор, пјесник и књижевник</a:t>
            </a:r>
            <a:r>
              <a:rPr lang="sr-Cyrl-RS" dirty="0"/>
              <a:t>;</a:t>
            </a:r>
            <a:r>
              <a:rPr lang="sr-Latn-BA" dirty="0"/>
              <a:t>
током 1990-их је био велики критичар политике Слободана Милошевића</a:t>
            </a:r>
            <a:r>
              <a:rPr lang="sr-Cyrl-RS" dirty="0"/>
              <a:t>;</a:t>
            </a:r>
            <a:r>
              <a:rPr lang="sr-Latn-BA" dirty="0"/>
              <a:t>
отац Јован и мајка Вероника ... до рата 1941. год. – </a:t>
            </a:r>
            <a:r>
              <a:rPr lang="sr-Latn-BA" b="1" u="sng" dirty="0">
                <a:solidFill>
                  <a:srgbClr val="FF0000"/>
                </a:solidFill>
              </a:rPr>
              <a:t>Балашев</a:t>
            </a:r>
            <a:r>
              <a:rPr lang="sr-Cyrl-RS" b="1" u="sng" dirty="0">
                <a:solidFill>
                  <a:srgbClr val="FF0000"/>
                </a:solidFill>
              </a:rPr>
              <a:t>;</a:t>
            </a:r>
            <a:r>
              <a:rPr lang="sr-Latn-BA" dirty="0"/>
              <a:t>
Природно-математички факултет ... фудбал, средња школа</a:t>
            </a:r>
            <a:r>
              <a:rPr lang="sr-Cyrl-RS" dirty="0"/>
              <a:t>.</a:t>
            </a:r>
            <a:endParaRPr lang="sr-Latn-RS" dirty="0"/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A0F87D77-B5B2-F748-BBF1-D66F35175DCB}"/>
              </a:ext>
            </a:extLst>
          </p:cNvPr>
          <p:cNvSpPr txBox="1"/>
          <p:nvPr/>
        </p:nvSpPr>
        <p:spPr>
          <a:xfrm>
            <a:off x="1126076" y="993739"/>
            <a:ext cx="54640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BA" sz="4400" b="1" dirty="0">
                <a:solidFill>
                  <a:schemeClr val="accent3"/>
                </a:solidFill>
              </a:rPr>
              <a:t>Ђ о р ђ е</a:t>
            </a:r>
          </a:p>
          <a:p>
            <a:pPr algn="l"/>
            <a:r>
              <a:rPr lang="sr-Latn-BA" sz="4000" dirty="0"/>
              <a:t>          </a:t>
            </a:r>
            <a:r>
              <a:rPr lang="sr-Latn-BA" sz="4000" b="1" dirty="0">
                <a:solidFill>
                  <a:schemeClr val="accent3"/>
                </a:solidFill>
              </a:rPr>
              <a:t>Б а л а ш е в и ћ</a:t>
            </a:r>
            <a:r>
              <a:rPr lang="sr-Latn-BA" sz="4000" dirty="0"/>
              <a:t> </a:t>
            </a:r>
            <a:endParaRPr lang="sr-Latn-RS" sz="4000" dirty="0"/>
          </a:p>
        </p:txBody>
      </p:sp>
      <p:pic>
        <p:nvPicPr>
          <p:cNvPr id="2" name="Slika 4">
            <a:extLst>
              <a:ext uri="{FF2B5EF4-FFF2-40B4-BE49-F238E27FC236}">
                <a16:creationId xmlns:a16="http://schemas.microsoft.com/office/drawing/2014/main" id="{0A55252D-E7EC-7F48-BFCE-7503C37AC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74" y="2962928"/>
            <a:ext cx="2162576" cy="2952517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032D0B43-A867-3045-B276-BD370C5B9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252" y="777271"/>
            <a:ext cx="2005769" cy="295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1BC12FF5-CFCB-A447-B76D-BA1364D72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639" y="993739"/>
            <a:ext cx="2594320" cy="2850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kvir za tekst 6">
            <a:extLst>
              <a:ext uri="{FF2B5EF4-FFF2-40B4-BE49-F238E27FC236}">
                <a16:creationId xmlns:a16="http://schemas.microsoft.com/office/drawing/2014/main" id="{9FA38520-1112-184D-BB67-A65A53F552E8}"/>
              </a:ext>
            </a:extLst>
          </p:cNvPr>
          <p:cNvSpPr txBox="1"/>
          <p:nvPr/>
        </p:nvSpPr>
        <p:spPr>
          <a:xfrm>
            <a:off x="8718998" y="3829523"/>
            <a:ext cx="259432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sr-Latn-BA" sz="2400" b="1">
                <a:solidFill>
                  <a:schemeClr val="accent3"/>
                </a:solidFill>
              </a:rPr>
              <a:t>Оливера и Ђорђе</a:t>
            </a:r>
            <a:endParaRPr lang="sr-Latn-RS" sz="2400" b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52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D50F10-5591-7743-BE97-1B6998062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53954"/>
            <a:ext cx="9601196" cy="1303867"/>
          </a:xfrm>
        </p:spPr>
        <p:txBody>
          <a:bodyPr/>
          <a:lstStyle/>
          <a:p>
            <a:r>
              <a:rPr lang="sr-Latn-BA" dirty="0"/>
              <a:t>М У З И Ч К А    К А Р И Ј Е Р А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7A29DCE7-ADB7-504B-AA8A-64AA1945F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344" y="2641927"/>
            <a:ext cx="6422406" cy="34796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r>
              <a:rPr lang="sr-Latn-BA" dirty="0"/>
              <a:t>Верица Тодор</a:t>
            </a:r>
            <a:r>
              <a:rPr lang="sr-Cyrl-RS" dirty="0"/>
              <a:t>о</a:t>
            </a:r>
            <a:r>
              <a:rPr lang="sr-Latn-BA" dirty="0"/>
              <a:t>вић, група „Рани мраз“</a:t>
            </a:r>
          </a:p>
          <a:p>
            <a:pPr marL="0" indent="0">
              <a:buNone/>
            </a:pPr>
            <a:r>
              <a:rPr lang="az-Cyrl-AZ" dirty="0"/>
              <a:t>Х</a:t>
            </a:r>
            <a:r>
              <a:rPr lang="sr-Latn-BA" dirty="0"/>
              <a:t>имна генерације – </a:t>
            </a:r>
            <a:r>
              <a:rPr lang="sr-Latn-BA" i="1" dirty="0">
                <a:solidFill>
                  <a:schemeClr val="accent3"/>
                </a:solidFill>
              </a:rPr>
              <a:t>„Рачунајте на нас“ </a:t>
            </a:r>
            <a:r>
              <a:rPr lang="sr-Latn-BA" dirty="0"/>
              <a:t>
Први албум „Раног мраза“ био је „Мојој            мами уместо матурске слике у излогу“ , 1979. године</a:t>
            </a:r>
            <a:r>
              <a:rPr lang="sr-Cyrl-RS" dirty="0"/>
              <a:t>,</a:t>
            </a:r>
            <a:r>
              <a:rPr lang="sr-Latn-BA" dirty="0"/>
              <a:t> а пос</a:t>
            </a:r>
            <a:r>
              <a:rPr lang="sr-Cyrl-RS" dirty="0"/>
              <a:t>љ</a:t>
            </a:r>
            <a:r>
              <a:rPr lang="sr-Latn-BA" dirty="0"/>
              <a:t>едњи, „Одлази циркус“</a:t>
            </a:r>
          </a:p>
          <a:p>
            <a:pPr marL="0" indent="0">
              <a:buNone/>
            </a:pPr>
            <a:r>
              <a:rPr lang="sr-Latn-BA" i="1" dirty="0">
                <a:solidFill>
                  <a:schemeClr val="accent3"/>
                </a:solidFill>
              </a:rPr>
              <a:t>„Панонски морнар“</a:t>
            </a:r>
            <a:r>
              <a:rPr lang="sr-Latn-BA" dirty="0"/>
              <a:t> – Сплит, 1979. година</a:t>
            </a:r>
            <a:r>
              <a:rPr lang="sr-Cyrl-RS" dirty="0"/>
              <a:t>.</a:t>
            </a:r>
            <a:endParaRPr lang="sr-Latn-RS" dirty="0"/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AB4E8D10-2383-9F49-B84C-FE7CAE5B80FB}"/>
              </a:ext>
            </a:extLst>
          </p:cNvPr>
          <p:cNvSpPr txBox="1"/>
          <p:nvPr/>
        </p:nvSpPr>
        <p:spPr>
          <a:xfrm>
            <a:off x="8865988" y="2257822"/>
            <a:ext cx="2494954" cy="23423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az-Cyrl-AZ" i="1" dirty="0"/>
              <a:t>"У раздељак те љубим,свим жаром срца свог,јер хоћу да полудим због раздељка ти твог.</a:t>
            </a:r>
            <a:r>
              <a:rPr lang="sr-Latn-BA" i="1" dirty="0"/>
              <a:t> </a:t>
            </a:r>
          </a:p>
          <a:p>
            <a:pPr algn="l"/>
            <a:r>
              <a:rPr lang="az-Cyrl-AZ" i="1" dirty="0"/>
              <a:t>У раздељак те љубим,јер желим да се зна,због њега разум губим,због њега немам сна."</a:t>
            </a:r>
            <a:endParaRPr lang="sr-Latn-RS" i="1" dirty="0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16CBE8DB-02B0-3748-947A-23BB09DA8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53" y="4415370"/>
            <a:ext cx="2118274" cy="1488676"/>
          </a:xfrm>
          <a:prstGeom prst="rect">
            <a:avLst/>
          </a:prstGeom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id="{3250FC4A-9C68-F84E-9C5B-CB5EBE41806E}"/>
              </a:ext>
            </a:extLst>
          </p:cNvPr>
          <p:cNvSpPr txBox="1"/>
          <p:nvPr/>
        </p:nvSpPr>
        <p:spPr>
          <a:xfrm>
            <a:off x="890113" y="3846838"/>
            <a:ext cx="249495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sr-Latn-BA" sz="2000" b="1" u="sng" dirty="0"/>
              <a:t> Група „Рани мраз“</a:t>
            </a:r>
            <a:endParaRPr lang="sr-Latn-RS" sz="2000" b="1" u="sng" dirty="0"/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E3B50885-D8CB-DA42-B6FA-13692E638EBB}"/>
              </a:ext>
            </a:extLst>
          </p:cNvPr>
          <p:cNvSpPr txBox="1"/>
          <p:nvPr/>
        </p:nvSpPr>
        <p:spPr>
          <a:xfrm>
            <a:off x="890113" y="2518715"/>
            <a:ext cx="642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BA" sz="2400" dirty="0"/>
              <a:t>1977. године приступа групи „Жетва“ , </a:t>
            </a:r>
            <a:r>
              <a:rPr lang="sr-Latn-BA" sz="2400" b="1" u="sng" dirty="0">
                <a:solidFill>
                  <a:schemeClr val="accent3"/>
                </a:solidFill>
              </a:rPr>
              <a:t>први хит</a:t>
            </a:r>
            <a:endParaRPr lang="sr-Latn-RS" sz="2400" b="1" u="sng" dirty="0">
              <a:solidFill>
                <a:schemeClr val="accent3"/>
              </a:solidFill>
            </a:endParaRPr>
          </a:p>
        </p:txBody>
      </p:sp>
      <p:sp>
        <p:nvSpPr>
          <p:cNvPr id="8" name="Strelica: nadesno 7">
            <a:extLst>
              <a:ext uri="{FF2B5EF4-FFF2-40B4-BE49-F238E27FC236}">
                <a16:creationId xmlns:a16="http://schemas.microsoft.com/office/drawing/2014/main" id="{A443BBB8-AF18-3B43-916D-29CE26F727E1}"/>
              </a:ext>
            </a:extLst>
          </p:cNvPr>
          <p:cNvSpPr/>
          <p:nvPr/>
        </p:nvSpPr>
        <p:spPr>
          <a:xfrm>
            <a:off x="7312519" y="2524930"/>
            <a:ext cx="1362384" cy="4846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9" name="Slika 9">
            <a:extLst>
              <a:ext uri="{FF2B5EF4-FFF2-40B4-BE49-F238E27FC236}">
                <a16:creationId xmlns:a16="http://schemas.microsoft.com/office/drawing/2014/main" id="{C0459042-D15E-FD49-B613-950C05699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642" y="4574782"/>
            <a:ext cx="1985964" cy="1590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Dijagram toka: kraj 10">
            <a:extLst>
              <a:ext uri="{FF2B5EF4-FFF2-40B4-BE49-F238E27FC236}">
                <a16:creationId xmlns:a16="http://schemas.microsoft.com/office/drawing/2014/main" id="{DB4D0077-CEB7-D044-827F-09418DFCC1AE}"/>
              </a:ext>
            </a:extLst>
          </p:cNvPr>
          <p:cNvSpPr/>
          <p:nvPr/>
        </p:nvSpPr>
        <p:spPr>
          <a:xfrm>
            <a:off x="1223190" y="3074912"/>
            <a:ext cx="1828800" cy="603504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b="1">
                <a:solidFill>
                  <a:schemeClr val="tx1"/>
                </a:solidFill>
              </a:rPr>
              <a:t>„Откуд мува“</a:t>
            </a:r>
            <a:endParaRPr lang="sr-Latn-R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53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3D9581-B931-D349-8B90-134B05E88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668" y="684243"/>
            <a:ext cx="4800598" cy="1160993"/>
          </a:xfrm>
        </p:spPr>
        <p:txBody>
          <a:bodyPr>
            <a:normAutofit fontScale="90000"/>
          </a:bodyPr>
          <a:lstStyle/>
          <a:p>
            <a:r>
              <a:rPr lang="sr-Latn-BA" b="1" dirty="0">
                <a:solidFill>
                  <a:schemeClr val="accent4"/>
                </a:solidFill>
              </a:rPr>
              <a:t>СОЛО КАРИЈЕРА</a:t>
            </a:r>
            <a:endParaRPr lang="sr-Latn-RS" b="1" dirty="0">
              <a:solidFill>
                <a:schemeClr val="accent4"/>
              </a:solidFill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D04FD747-9D6E-C749-8074-555711AB0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823" y="2583720"/>
            <a:ext cx="6973490" cy="27026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az-Cyrl-AZ" sz="2300" b="1" dirty="0">
                <a:solidFill>
                  <a:schemeClr val="accent3"/>
                </a:solidFill>
              </a:rPr>
              <a:t>П</a:t>
            </a:r>
            <a:r>
              <a:rPr lang="sr-Latn-BA" sz="2300" b="1" dirty="0">
                <a:solidFill>
                  <a:schemeClr val="accent3"/>
                </a:solidFill>
              </a:rPr>
              <a:t>лоча „Целовечерњи тхе Кид“ – „Свирајте ми јесен стиже, дуњо моја“</a:t>
            </a:r>
          </a:p>
          <a:p>
            <a:pPr marL="0" indent="0">
              <a:buNone/>
            </a:pPr>
            <a:r>
              <a:rPr lang="sr-Latn-BA" sz="2300" b="1" dirty="0">
                <a:solidFill>
                  <a:schemeClr val="accent3"/>
                </a:solidFill>
              </a:rPr>
              <a:t>и касније албум 003 ( пјесма „Словенска“, „Оливера“)</a:t>
            </a:r>
          </a:p>
          <a:p>
            <a:pPr marL="0" indent="0">
              <a:buNone/>
            </a:pPr>
            <a:endParaRPr lang="sr-Latn-BA" sz="23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r-Latn-BA" sz="23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r-Latn-BA" sz="2300" b="1" dirty="0">
                <a:solidFill>
                  <a:schemeClr val="accent2">
                    <a:lumMod val="75000"/>
                  </a:schemeClr>
                </a:solidFill>
              </a:rPr>
              <a:t>1986. година, албум „Бездан“ („Не ломите ми багрење“, „Не волим јануар“)</a:t>
            </a:r>
          </a:p>
          <a:p>
            <a:pPr marL="0" indent="0">
              <a:buNone/>
            </a:pPr>
            <a:r>
              <a:rPr lang="sr-Latn-BA" sz="2300" b="1" dirty="0">
                <a:solidFill>
                  <a:srgbClr val="7030A0"/>
                </a:solidFill>
              </a:rPr>
              <a:t>„Панта реи“ , одговор на пјесму „Рачунајте на нас“ и виђење друга Маршала --- „РЕКВИЈЕМ</a:t>
            </a:r>
            <a:r>
              <a:rPr lang="sr-Latn-BA" sz="1800" b="1" dirty="0">
                <a:solidFill>
                  <a:srgbClr val="7030A0"/>
                </a:solidFill>
              </a:rPr>
              <a:t>“
</a:t>
            </a:r>
          </a:p>
          <a:p>
            <a:pPr marL="0" indent="0">
              <a:buNone/>
            </a:pPr>
            <a:endParaRPr lang="sr-Latn-RS" sz="1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520F99A3-A061-7245-A88A-238374BAC2D5}"/>
              </a:ext>
            </a:extLst>
          </p:cNvPr>
          <p:cNvSpPr txBox="1"/>
          <p:nvPr/>
        </p:nvSpPr>
        <p:spPr>
          <a:xfrm>
            <a:off x="1295401" y="1845236"/>
            <a:ext cx="7114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BA" sz="2400" dirty="0"/>
              <a:t>1982. године започиње соло каријеру- албум „Пуб“</a:t>
            </a:r>
            <a:r>
              <a:rPr lang="sr-Cyrl-RS" sz="2400" dirty="0"/>
              <a:t>.</a:t>
            </a:r>
            <a:endParaRPr lang="sr-Latn-RS" sz="2400" dirty="0"/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2D3F661D-6452-704A-869B-E78ADAB1CBAD}"/>
              </a:ext>
            </a:extLst>
          </p:cNvPr>
          <p:cNvSpPr txBox="1"/>
          <p:nvPr/>
        </p:nvSpPr>
        <p:spPr>
          <a:xfrm>
            <a:off x="7552731" y="3015651"/>
            <a:ext cx="3679032" cy="3139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sr-Latn-RS" i="1" dirty="0"/>
              <a:t>„</a:t>
            </a:r>
            <a:r>
              <a:rPr lang="az-Cyrl-AZ" i="1" dirty="0"/>
              <a:t>Свирајте ми "Јесен стиже дуњо моја", </a:t>
            </a:r>
            <a:endParaRPr lang="sr-Latn-BA" i="1" dirty="0"/>
          </a:p>
          <a:p>
            <a:pPr algn="l"/>
            <a:r>
              <a:rPr lang="az-Cyrl-AZ" i="1" dirty="0"/>
              <a:t>ал' полако,да ми не би која реч промакла.</a:t>
            </a:r>
            <a:endParaRPr lang="sr-Latn-BA" i="1" dirty="0"/>
          </a:p>
          <a:p>
            <a:pPr algn="l"/>
            <a:r>
              <a:rPr lang="az-Cyrl-AZ" i="1" dirty="0"/>
              <a:t>Склон'те чаше и бокале, </a:t>
            </a:r>
            <a:endParaRPr lang="sr-Latn-BA" i="1" dirty="0"/>
          </a:p>
          <a:p>
            <a:pPr algn="l"/>
            <a:r>
              <a:rPr lang="sr-Latn-BA" i="1" dirty="0"/>
              <a:t>р</a:t>
            </a:r>
            <a:r>
              <a:rPr lang="az-Cyrl-AZ" i="1" dirty="0"/>
              <a:t>азбио бих свет од шале,</a:t>
            </a:r>
            <a:endParaRPr lang="sr-Latn-BA" i="1" dirty="0"/>
          </a:p>
          <a:p>
            <a:pPr algn="l"/>
            <a:r>
              <a:rPr lang="az-Cyrl-AZ" i="1" dirty="0"/>
              <a:t>да је само случајно од стакла, </a:t>
            </a:r>
            <a:r>
              <a:rPr lang="sr-Latn-BA" i="1" dirty="0"/>
              <a:t>д</a:t>
            </a:r>
            <a:r>
              <a:rPr lang="az-Cyrl-AZ" i="1" dirty="0"/>
              <a:t>уњо моја...</a:t>
            </a:r>
            <a:endParaRPr lang="sr-Latn-BA" i="1" dirty="0"/>
          </a:p>
          <a:p>
            <a:pPr algn="l"/>
            <a:r>
              <a:rPr lang="az-Cyrl-AZ" i="1" dirty="0"/>
              <a:t>Ретко одлазим кући а пишем још ређе,</a:t>
            </a:r>
            <a:endParaRPr lang="sr-Latn-BA" i="1" dirty="0"/>
          </a:p>
          <a:p>
            <a:pPr algn="l"/>
            <a:r>
              <a:rPr lang="sr-Latn-BA" i="1" dirty="0"/>
              <a:t>и сл</a:t>
            </a:r>
            <a:r>
              <a:rPr lang="az-Cyrl-AZ" i="1" dirty="0"/>
              <a:t>ике су блеђе и блеђе,</a:t>
            </a:r>
            <a:endParaRPr lang="sr-Latn-BA" i="1" dirty="0"/>
          </a:p>
          <a:p>
            <a:pPr algn="l"/>
            <a:r>
              <a:rPr lang="az-Cyrl-AZ" i="1" dirty="0"/>
              <a:t>па лепе потискују ружне.</a:t>
            </a:r>
            <a:endParaRPr lang="sr-Latn-BA" i="1" dirty="0"/>
          </a:p>
          <a:p>
            <a:pPr algn="l"/>
            <a:r>
              <a:rPr lang="az-Cyrl-AZ" i="1" dirty="0"/>
              <a:t>Ал' некад поручим пиће и тако то крене,</a:t>
            </a:r>
            <a:endParaRPr lang="sr-Latn-BA" i="1" dirty="0"/>
          </a:p>
          <a:p>
            <a:pPr algn="l"/>
            <a:r>
              <a:rPr lang="az-Cyrl-AZ" i="1" dirty="0"/>
              <a:t>па стигнем у сватове њене,</a:t>
            </a:r>
            <a:endParaRPr lang="sr-Latn-BA" i="1" dirty="0"/>
          </a:p>
          <a:p>
            <a:pPr algn="l"/>
            <a:r>
              <a:rPr lang="sr-Latn-BA" i="1" dirty="0"/>
              <a:t>с</a:t>
            </a:r>
            <a:r>
              <a:rPr lang="az-Cyrl-AZ" i="1" dirty="0"/>
              <a:t>ве праве су љубави тужне</a:t>
            </a:r>
            <a:r>
              <a:rPr lang="sr-Latn-RS" i="1" dirty="0"/>
              <a:t>“</a:t>
            </a:r>
            <a:r>
              <a:rPr lang="sr-Cyrl-RS" i="1" dirty="0"/>
              <a:t>.</a:t>
            </a:r>
            <a:endParaRPr lang="sr-Latn-RS" i="1" dirty="0"/>
          </a:p>
        </p:txBody>
      </p:sp>
      <p:sp>
        <p:nvSpPr>
          <p:cNvPr id="9" name="Strelica: nalevo i nagore 8">
            <a:extLst>
              <a:ext uri="{FF2B5EF4-FFF2-40B4-BE49-F238E27FC236}">
                <a16:creationId xmlns:a16="http://schemas.microsoft.com/office/drawing/2014/main" id="{E6AB9F4B-B230-D448-97EE-9D3B5C6D2135}"/>
              </a:ext>
            </a:extLst>
          </p:cNvPr>
          <p:cNvSpPr/>
          <p:nvPr/>
        </p:nvSpPr>
        <p:spPr>
          <a:xfrm rot="5400000">
            <a:off x="6525012" y="2990308"/>
            <a:ext cx="903970" cy="762131"/>
          </a:xfrm>
          <a:prstGeom prst="left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6" name="Slika 7">
            <a:extLst>
              <a:ext uri="{FF2B5EF4-FFF2-40B4-BE49-F238E27FC236}">
                <a16:creationId xmlns:a16="http://schemas.microsoft.com/office/drawing/2014/main" id="{ADE0779B-933B-6948-A05F-F4DB33702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360" y="778732"/>
            <a:ext cx="3243263" cy="1804988"/>
          </a:xfrm>
          <a:prstGeom prst="rect">
            <a:avLst/>
          </a:prstGeom>
        </p:spPr>
      </p:pic>
      <p:sp>
        <p:nvSpPr>
          <p:cNvPr id="5" name="Okvir za tekst 4">
            <a:extLst>
              <a:ext uri="{FF2B5EF4-FFF2-40B4-BE49-F238E27FC236}">
                <a16:creationId xmlns:a16="http://schemas.microsoft.com/office/drawing/2014/main" id="{559D1A24-A82C-9440-A733-684B1ED14AFB}"/>
              </a:ext>
            </a:extLst>
          </p:cNvPr>
          <p:cNvSpPr txBox="1"/>
          <p:nvPr/>
        </p:nvSpPr>
        <p:spPr>
          <a:xfrm>
            <a:off x="6256736" y="967983"/>
            <a:ext cx="3280637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sr-Latn-RS" sz="1200" dirty="0"/>
              <a:t>„</a:t>
            </a:r>
            <a:r>
              <a:rPr lang="az-Cyrl-AZ" sz="1200" dirty="0"/>
              <a:t>Им'о сам страшног петла, био је прави ђаво.</a:t>
            </a:r>
            <a:endParaRPr lang="sr-Latn-BA" sz="1200" dirty="0"/>
          </a:p>
          <a:p>
            <a:pPr algn="l"/>
            <a:r>
              <a:rPr lang="az-Cyrl-AZ" sz="1200" dirty="0"/>
              <a:t>На киши и на ветру, увек је стајао право.</a:t>
            </a:r>
            <a:endParaRPr lang="sr-Latn-BA" sz="1200" dirty="0"/>
          </a:p>
          <a:p>
            <a:pPr algn="l"/>
            <a:r>
              <a:rPr lang="sr-Latn-BA" sz="1200" dirty="0"/>
              <a:t>П</a:t>
            </a:r>
            <a:r>
              <a:rPr lang="az-Cyrl-AZ" sz="1200" dirty="0"/>
              <a:t>о селу перје лети, диже се страшна граја.</a:t>
            </a:r>
            <a:endParaRPr lang="sr-Latn-BA" sz="1200" dirty="0"/>
          </a:p>
          <a:p>
            <a:pPr algn="l"/>
            <a:r>
              <a:rPr lang="az-Cyrl-AZ" sz="1200" dirty="0"/>
              <a:t>У нашој кући, увек, било је добрих јаја</a:t>
            </a:r>
            <a:r>
              <a:rPr lang="sr-Latn-RS" sz="1200" dirty="0"/>
              <a:t>“</a:t>
            </a:r>
            <a:r>
              <a:rPr lang="sr-Cyrl-RS" sz="1200" dirty="0"/>
              <a:t>.</a:t>
            </a:r>
            <a:endParaRPr lang="sr-Latn-RS" sz="1200" dirty="0"/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BD779525-82AC-7845-902C-19F5250AAA02}"/>
              </a:ext>
            </a:extLst>
          </p:cNvPr>
          <p:cNvSpPr txBox="1"/>
          <p:nvPr/>
        </p:nvSpPr>
        <p:spPr>
          <a:xfrm>
            <a:off x="1213249" y="4566489"/>
            <a:ext cx="61448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sr-Latn-BA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r-Latn-BA" sz="1600" b="1" dirty="0">
                <a:solidFill>
                  <a:schemeClr val="accent6">
                    <a:lumMod val="75000"/>
                  </a:schemeClr>
                </a:solidFill>
              </a:rPr>
              <a:t>Албум „Три послератна друга“ и композиције као што су: „Дјевојка са чардаш ногама“, „Кад одем“, „Ћалетова пјесма“..</a:t>
            </a:r>
            <a:endParaRPr lang="sr-Latn-RS" sz="16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id="{1FFD5D78-8190-6643-9AEC-61B8A88E5682}"/>
              </a:ext>
            </a:extLst>
          </p:cNvPr>
          <p:cNvSpPr txBox="1"/>
          <p:nvPr/>
        </p:nvSpPr>
        <p:spPr>
          <a:xfrm>
            <a:off x="2615076" y="5563194"/>
            <a:ext cx="348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BA" b="1" i="1" u="sng"/>
              <a:t>„</a:t>
            </a:r>
            <a:r>
              <a:rPr lang="az-Cyrl-AZ" b="1" i="1" u="sng"/>
              <a:t>Хајде, баш у инат бабарогама</a:t>
            </a:r>
            <a:r>
              <a:rPr lang="sr-Latn-BA" b="1" i="1" u="sng"/>
              <a:t>“</a:t>
            </a:r>
            <a:endParaRPr lang="sr-Latn-RS" b="1" i="1" u="sng"/>
          </a:p>
        </p:txBody>
      </p:sp>
    </p:spTree>
    <p:extLst>
      <p:ext uri="{BB962C8B-B14F-4D97-AF65-F5344CB8AC3E}">
        <p14:creationId xmlns:p14="http://schemas.microsoft.com/office/powerpoint/2010/main" val="2935085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9A693C4-B381-4345-A252-4B3514EF3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521" y="4905341"/>
            <a:ext cx="9601196" cy="10156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Latn-BA" dirty="0"/>
              <a:t>
1993. година, албум „Један од оних живота“ – изашао у вријеме тешке економске кризе  композиција „Ја, лузер“</a:t>
            </a:r>
            <a:r>
              <a:rPr lang="sr-Cyrl-RS" dirty="0"/>
              <a:t>.</a:t>
            </a:r>
            <a:r>
              <a:rPr lang="sr-Latn-BA" dirty="0"/>
              <a:t> </a:t>
            </a:r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458BD556-26D9-0844-AFAE-870396C7D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587" y="2689555"/>
            <a:ext cx="2673560" cy="258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A9895771-30E1-0043-92DF-D11A50561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937" y="838138"/>
            <a:ext cx="5965475" cy="3559372"/>
          </a:xfrm>
          <a:prstGeom prst="rect">
            <a:avLst/>
          </a:prstGeom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id="{F98F097A-B4D4-754E-AFA1-0154B230BEE3}"/>
              </a:ext>
            </a:extLst>
          </p:cNvPr>
          <p:cNvSpPr txBox="1"/>
          <p:nvPr/>
        </p:nvSpPr>
        <p:spPr>
          <a:xfrm>
            <a:off x="4920079" y="2618121"/>
            <a:ext cx="3048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b="1" dirty="0">
                <a:solidFill>
                  <a:schemeClr val="bg1"/>
                </a:solidFill>
              </a:rPr>
              <a:t>„</a:t>
            </a:r>
            <a:r>
              <a:rPr lang="sr-Latn-BA" b="1" dirty="0">
                <a:solidFill>
                  <a:schemeClr val="bg1"/>
                </a:solidFill>
              </a:rPr>
              <a:t>О, дај окрени тај рингишпил у мојој глави
То не зна нико, само ти</a:t>
            </a:r>
            <a:r>
              <a:rPr lang="sr-Latn-RS" b="1" dirty="0">
                <a:solidFill>
                  <a:schemeClr val="bg1"/>
                </a:solidFill>
              </a:rPr>
              <a:t>“</a:t>
            </a:r>
            <a:r>
              <a:rPr lang="sr-Cyrl-RS" b="1" dirty="0">
                <a:solidFill>
                  <a:schemeClr val="bg1"/>
                </a:solidFill>
              </a:rPr>
              <a:t>.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5B8EA39C-E322-CF43-A729-4E9AA70385DF}"/>
              </a:ext>
            </a:extLst>
          </p:cNvPr>
          <p:cNvSpPr txBox="1"/>
          <p:nvPr/>
        </p:nvSpPr>
        <p:spPr>
          <a:xfrm>
            <a:off x="1240587" y="1602161"/>
            <a:ext cx="3745349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sr-Latn-BA" sz="2000" b="1" dirty="0"/>
              <a:t>1991. година, „Марим ја“ и композиција под називом</a:t>
            </a:r>
            <a:r>
              <a:rPr lang="sr-Latn-BA" sz="2000" b="1" dirty="0">
                <a:solidFill>
                  <a:schemeClr val="accent2"/>
                </a:solidFill>
              </a:rPr>
              <a:t> „Рингишпил“</a:t>
            </a:r>
            <a:r>
              <a:rPr lang="sr-Cyrl-RS" sz="2000" b="1" dirty="0">
                <a:solidFill>
                  <a:schemeClr val="accent2"/>
                </a:solidFill>
              </a:rPr>
              <a:t>.</a:t>
            </a:r>
            <a:endParaRPr lang="sr-Latn-RS" sz="2000" b="1" dirty="0"/>
          </a:p>
        </p:txBody>
      </p:sp>
    </p:spTree>
    <p:extLst>
      <p:ext uri="{BB962C8B-B14F-4D97-AF65-F5344CB8AC3E}">
        <p14:creationId xmlns:p14="http://schemas.microsoft.com/office/powerpoint/2010/main" val="3429305820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solidFill>
                  <a:srgbClr val="C00000"/>
                </a:solidFill>
              </a:rPr>
              <a:t>Душко Трифуновић</a:t>
            </a:r>
            <a:endParaRPr lang="bs-Cyrl-B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/>
              <a:t>рођен у </a:t>
            </a:r>
            <a:r>
              <a:rPr lang="sr-Cyrl-BA" dirty="0" err="1"/>
              <a:t>Сијековцу</a:t>
            </a:r>
            <a:r>
              <a:rPr lang="sr-Cyrl-BA" dirty="0"/>
              <a:t>, а умро у Новом Саду;</a:t>
            </a:r>
          </a:p>
          <a:p>
            <a:r>
              <a:rPr lang="sr-Cyrl-BA" dirty="0"/>
              <a:t> син Петре и Васа Трифуновића;</a:t>
            </a:r>
          </a:p>
          <a:p>
            <a:r>
              <a:rPr lang="sr-Cyrl-BA" dirty="0"/>
              <a:t>1955. године одлази у Сарајево;</a:t>
            </a:r>
          </a:p>
          <a:p>
            <a:r>
              <a:rPr lang="sr-Cyrl-BA" dirty="0"/>
              <a:t>секретар удружења књижевника БиХ;</a:t>
            </a:r>
          </a:p>
          <a:p>
            <a:r>
              <a:rPr lang="sr-Cyrl-BA" dirty="0"/>
              <a:t>уредник музичко-забавног програма; </a:t>
            </a:r>
          </a:p>
          <a:p>
            <a:r>
              <a:rPr lang="sr-Cyrl-BA" dirty="0"/>
              <a:t>1991. године одлази у Нови Сад.</a:t>
            </a:r>
          </a:p>
          <a:p>
            <a:endParaRPr lang="sr-Cyrl-BA" dirty="0"/>
          </a:p>
          <a:p>
            <a:endParaRPr lang="bs-Cyrl-BA" dirty="0"/>
          </a:p>
        </p:txBody>
      </p:sp>
      <p:pic>
        <p:nvPicPr>
          <p:cNvPr id="5" name="Slika 8">
            <a:extLst>
              <a:ext uri="{FF2B5EF4-FFF2-40B4-BE49-F238E27FC236}">
                <a16:creationId xmlns:a16="http://schemas.microsoft.com/office/drawing/2014/main" id="{967525B8-CF9A-464C-9D79-D6D98FAAF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6" y="2571744"/>
            <a:ext cx="292895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4000" b="1" dirty="0">
                <a:solidFill>
                  <a:schemeClr val="accent1">
                    <a:lumMod val="75000"/>
                  </a:schemeClr>
                </a:solidFill>
              </a:rPr>
              <a:t>ПЈЕСНИЧКА КАРИЈЕРА</a:t>
            </a:r>
            <a:endParaRPr lang="bs-Cyrl-BA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1000108"/>
            <a:ext cx="5469466" cy="5715040"/>
          </a:xfrm>
        </p:spPr>
        <p:txBody>
          <a:bodyPr>
            <a:normAutofit/>
          </a:bodyPr>
          <a:lstStyle/>
          <a:p>
            <a:r>
              <a:rPr lang="sr-Cyrl-BA" dirty="0"/>
              <a:t>написао је двадесет књига поезије, четири романа и неколико драма;</a:t>
            </a:r>
          </a:p>
          <a:p>
            <a:r>
              <a:rPr lang="sr-Cyrl-BA" dirty="0"/>
              <a:t>добитник многих награда као што су: ,,Бранкова награда</a:t>
            </a:r>
            <a:r>
              <a:rPr lang="sr-Latn-BA" dirty="0"/>
              <a:t> “</a:t>
            </a:r>
            <a:r>
              <a:rPr lang="sr-Cyrl-BA" dirty="0"/>
              <a:t> и ,,Награда Змајевих дечијих игара</a:t>
            </a:r>
            <a:r>
              <a:rPr lang="sr-Latn-BA" dirty="0"/>
              <a:t> “</a:t>
            </a:r>
            <a:r>
              <a:rPr lang="sr-Cyrl-RS" dirty="0"/>
              <a:t>;</a:t>
            </a:r>
            <a:endParaRPr lang="sr-Cyrl-BA" dirty="0"/>
          </a:p>
          <a:p>
            <a:r>
              <a:rPr lang="sr-Cyrl-BA" dirty="0"/>
              <a:t>остаје посебно упамћен као текстописац многим Југословенским музичарима (Главо луда-Здравко Чолић, Златна рибица-Вајта, Има нека тајна веза-Бијело Дугме и други);</a:t>
            </a:r>
          </a:p>
          <a:p>
            <a:r>
              <a:rPr lang="sr-Cyrl-BA" dirty="0"/>
              <a:t>према сопственој жељи сахрањен је у </a:t>
            </a:r>
            <a:r>
              <a:rPr lang="sr-Cyrl-BA" dirty="0" err="1"/>
              <a:t>Сремским</a:t>
            </a:r>
            <a:r>
              <a:rPr lang="sr-Cyrl-BA" dirty="0"/>
              <a:t> Карловцима.</a:t>
            </a:r>
          </a:p>
          <a:p>
            <a:endParaRPr lang="sr-Cyrl-BA" dirty="0"/>
          </a:p>
          <a:p>
            <a:endParaRPr lang="bs-Cyrl-B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s-Cyrl-BA" dirty="0"/>
          </a:p>
        </p:txBody>
      </p:sp>
      <p:pic>
        <p:nvPicPr>
          <p:cNvPr id="5" name="Slika 9">
            <a:extLst>
              <a:ext uri="{FF2B5EF4-FFF2-40B4-BE49-F238E27FC236}">
                <a16:creationId xmlns:a16="http://schemas.microsoft.com/office/drawing/2014/main" id="{1FBCE576-42C9-0C4F-AE4B-84070B79F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16" y="3000372"/>
            <a:ext cx="385765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Чувар места за садржај 8">
            <a:extLst>
              <a:ext uri="{FF2B5EF4-FFF2-40B4-BE49-F238E27FC236}">
                <a16:creationId xmlns:a16="http://schemas.microsoft.com/office/drawing/2014/main" id="{9EAE5891-67FF-4D50-97BA-AAE925F24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584" y="982131"/>
            <a:ext cx="8536550" cy="4893735"/>
          </a:xfrm>
          <a:solidFill>
            <a:schemeClr val="accent1">
              <a:lumMod val="60000"/>
              <a:lumOff val="40000"/>
            </a:schemeClr>
          </a:solidFill>
        </p:spPr>
        <p:txBody>
          <a:bodyPr numCol="2">
            <a:noAutofit/>
          </a:bodyPr>
          <a:lstStyle/>
          <a:p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Пробуди се, нешто се дешава,</a:t>
            </a:r>
          </a:p>
          <a:p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немој рећи да то ниси знао,</a:t>
            </a:r>
          </a:p>
          <a:p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твоја се судбина решава,</a:t>
            </a:r>
          </a:p>
          <a:p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могло би ти једном бити жао.</a:t>
            </a:r>
          </a:p>
          <a:p>
            <a:endParaRPr lang="ru-RU" sz="18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Пробуди се нешто се дешава,</a:t>
            </a:r>
          </a:p>
          <a:p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кајаће се ко ово преспава.</a:t>
            </a:r>
          </a:p>
          <a:p>
            <a:endParaRPr lang="ru-RU" sz="18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Пробуди се, нешто се дешава,</a:t>
            </a:r>
          </a:p>
          <a:p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 ти јасно рећи шта је,</a:t>
            </a:r>
          </a:p>
          <a:p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лаж није, ни истина права,</a:t>
            </a:r>
          </a:p>
          <a:p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 осетим дуго ће да траје.</a:t>
            </a:r>
          </a:p>
          <a:p>
            <a:endParaRPr lang="ru-RU" sz="18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Пробуди се нешто се дешава,</a:t>
            </a:r>
          </a:p>
          <a:p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кајаће се ко ово преспава..</a:t>
            </a:r>
          </a:p>
          <a:p>
            <a:endParaRPr lang="ru-RU" sz="18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Пробуди се нешто се дешава,</a:t>
            </a:r>
          </a:p>
          <a:p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простору изван наше воље,</a:t>
            </a:r>
          </a:p>
          <a:p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љубави неко нас спасава,</a:t>
            </a:r>
          </a:p>
          <a:p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говори да је тако боље.</a:t>
            </a:r>
          </a:p>
          <a:p>
            <a:endParaRPr lang="ru-RU" sz="18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Пробуди се нешто се дешава,</a:t>
            </a:r>
          </a:p>
          <a:p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кајаће се ко ово преспава.</a:t>
            </a:r>
          </a:p>
        </p:txBody>
      </p:sp>
      <p:sp>
        <p:nvSpPr>
          <p:cNvPr id="10" name="Оквир за текст 9">
            <a:extLst>
              <a:ext uri="{FF2B5EF4-FFF2-40B4-BE49-F238E27FC236}">
                <a16:creationId xmlns:a16="http://schemas.microsoft.com/office/drawing/2014/main" id="{7EE563FB-FB44-411E-8417-58CF16651E40}"/>
              </a:ext>
            </a:extLst>
          </p:cNvPr>
          <p:cNvSpPr txBox="1"/>
          <p:nvPr/>
        </p:nvSpPr>
        <p:spPr>
          <a:xfrm>
            <a:off x="5575743" y="612799"/>
            <a:ext cx="20882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solidFill>
                  <a:srgbClr val="FF0000"/>
                </a:solidFill>
              </a:rPr>
              <a:t>ПРОБУДИ СЕ</a:t>
            </a:r>
          </a:p>
        </p:txBody>
      </p:sp>
    </p:spTree>
    <p:extLst>
      <p:ext uri="{BB962C8B-B14F-4D97-AF65-F5344CB8AC3E}">
        <p14:creationId xmlns:p14="http://schemas.microsoft.com/office/powerpoint/2010/main" val="332985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1973</Words>
  <Application>Microsoft Office PowerPoint</Application>
  <PresentationFormat>Широки екран</PresentationFormat>
  <Paragraphs>204</Paragraphs>
  <Slides>16</Slides>
  <Notes>0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3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16</vt:i4>
      </vt:variant>
    </vt:vector>
  </HeadingPairs>
  <TitlesOfParts>
    <vt:vector size="20" baseType="lpstr">
      <vt:lpstr>Arial</vt:lpstr>
      <vt:lpstr>Garamond</vt:lpstr>
      <vt:lpstr>Times New Roman</vt:lpstr>
      <vt:lpstr>Organski</vt:lpstr>
      <vt:lpstr>САВРЕМЕНИ ПЈЕСНИЦИ</vt:lpstr>
      <vt:lpstr>PowerPoint презентација</vt:lpstr>
      <vt:lpstr>PowerPoint презентација</vt:lpstr>
      <vt:lpstr>М У З И Ч К А    К А Р И Ј Е Р А</vt:lpstr>
      <vt:lpstr>СОЛО КАРИЈЕРА</vt:lpstr>
      <vt:lpstr>PowerPoint презентација</vt:lpstr>
      <vt:lpstr>Душко Трифуновић</vt:lpstr>
      <vt:lpstr>ПЈЕСНИЧКА КАРИЈЕРА</vt:lpstr>
      <vt:lpstr>PowerPoint презентација</vt:lpstr>
      <vt:lpstr>Борисав Ђорђевић Бора Чорба</vt:lpstr>
      <vt:lpstr>Дискографија                                                    Библиографија </vt:lpstr>
      <vt:lpstr>Аутобиографске пјесме</vt:lpstr>
      <vt:lpstr>Бранимир Штулић Џони </vt:lpstr>
      <vt:lpstr>Дискографија             ’’ Играт ћу пред тобом улогу пјесникa можда не разумијеш, али волим те“                      </vt:lpstr>
      <vt:lpstr>Баш због његовог става према тадашњем поимању реалне стварности од стране већине,потребе за личном слободом и гађења према многим појавама и код нас и у свијету, остао је једини на бранику слободе ума, и свог стваралаштва!</vt:lpstr>
      <vt:lpstr>  Библиографија                                                  На београдском сајму књига Штулић је представио свој превод Хомерове «Илијаде»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САВРЕМЕНИ ПЈЕСНИЦИ</dc:title>
  <dc:creator>Nepoznat korisnik</dc:creator>
  <cp:lastModifiedBy>Sanja D</cp:lastModifiedBy>
  <cp:revision>66</cp:revision>
  <dcterms:created xsi:type="dcterms:W3CDTF">2021-04-22T17:52:19Z</dcterms:created>
  <dcterms:modified xsi:type="dcterms:W3CDTF">2021-04-27T21:09:36Z</dcterms:modified>
</cp:coreProperties>
</file>