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82" y="3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Наслов слај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>
            <a:extLst>
              <a:ext uri="{FF2B5EF4-FFF2-40B4-BE49-F238E27FC236}">
                <a16:creationId xmlns:a16="http://schemas.microsoft.com/office/drawing/2014/main" id="{F36E8767-77F8-480C-909B-7032E7BADB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715000"/>
            <a:ext cx="12192000" cy="1143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Cyrl-RS"/>
          </a:p>
        </p:txBody>
      </p:sp>
      <p:pic>
        <p:nvPicPr>
          <p:cNvPr id="3079" name="Picture 7">
            <a:extLst>
              <a:ext uri="{FF2B5EF4-FFF2-40B4-BE49-F238E27FC236}">
                <a16:creationId xmlns:a16="http://schemas.microsoft.com/office/drawing/2014/main" id="{0153AC27-4AAA-4F83-B8F1-36ECE2779C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5218" y="2438400"/>
            <a:ext cx="3896783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>
            <a:extLst>
              <a:ext uri="{FF2B5EF4-FFF2-40B4-BE49-F238E27FC236}">
                <a16:creationId xmlns:a16="http://schemas.microsoft.com/office/drawing/2014/main" id="{DECBA3B6-A74B-4597-80C2-520D1719C14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1524000"/>
            <a:ext cx="9245600" cy="2590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 algn="l">
              <a:defRPr sz="7200">
                <a:solidFill>
                  <a:srgbClr val="CC0000"/>
                </a:solidFill>
              </a:defRPr>
            </a:lvl1pPr>
          </a:lstStyle>
          <a:p>
            <a:pPr lvl="0"/>
            <a:r>
              <a:rPr lang="sr-Cyrl-RS" altLang="sr-Latn-RS" noProof="0"/>
              <a:t>Кликните и уредите наслов мастера</a:t>
            </a:r>
            <a:endParaRPr lang="en-US" altLang="sr-Latn-RS" noProof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C101A44-129E-4F89-BF45-70ACD2E8E73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09600" y="4267200"/>
            <a:ext cx="8534400" cy="1143000"/>
          </a:xfrm>
        </p:spPr>
        <p:txBody>
          <a:bodyPr/>
          <a:lstStyle>
            <a:lvl1pPr marL="0" indent="0" algn="ctr">
              <a:buFontTx/>
              <a:buNone/>
              <a:defRPr sz="4400"/>
            </a:lvl1pPr>
          </a:lstStyle>
          <a:p>
            <a:pPr lvl="0"/>
            <a:r>
              <a:rPr lang="sr-Cyrl-RS" altLang="sr-Latn-RS" noProof="0"/>
              <a:t>Кликните и уредите стил поднаслова мастера</a:t>
            </a:r>
            <a:endParaRPr lang="en-US" altLang="sr-Latn-RS" noProof="0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5F41E829-9DF0-4DA0-9C48-E1AEB974540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2400" b="0"/>
            </a:lvl1pPr>
          </a:lstStyle>
          <a:p>
            <a:fld id="{5ECE7F0F-8EBA-4D32-91AD-74949DC3D8DF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F1951266-FA11-4C29-BE58-ADAE808D3A6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sz="2400" b="0"/>
            </a:lvl1pPr>
          </a:lstStyle>
          <a:p>
            <a:endParaRPr lang="en-US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FCC1E275-BC4D-41B6-95A9-0A9F0327AAC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 sz="2400" b="0"/>
            </a:lvl1pPr>
          </a:lstStyle>
          <a:p>
            <a:fld id="{4F946A26-D790-4233-8684-7A9EEB716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880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н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2B834C3B-417D-40EF-BE50-399497F55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вертикални текст 2">
            <a:extLst>
              <a:ext uri="{FF2B5EF4-FFF2-40B4-BE49-F238E27FC236}">
                <a16:creationId xmlns:a16="http://schemas.microsoft.com/office/drawing/2014/main" id="{49D20798-70A3-4A23-84F4-42851D1A75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4" name="Чувар места за датум 3">
            <a:extLst>
              <a:ext uri="{FF2B5EF4-FFF2-40B4-BE49-F238E27FC236}">
                <a16:creationId xmlns:a16="http://schemas.microsoft.com/office/drawing/2014/main" id="{E86FEEB2-66AE-44B2-B789-0D5541A64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CE7F0F-8EBA-4D32-91AD-74949DC3D8DF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Чувар места за подножје 4">
            <a:extLst>
              <a:ext uri="{FF2B5EF4-FFF2-40B4-BE49-F238E27FC236}">
                <a16:creationId xmlns:a16="http://schemas.microsoft.com/office/drawing/2014/main" id="{AA97DB63-D2CB-4305-998F-E4BD7F7A9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Чувар места за број слајда 5">
            <a:extLst>
              <a:ext uri="{FF2B5EF4-FFF2-40B4-BE49-F238E27FC236}">
                <a16:creationId xmlns:a16="http://schemas.microsoft.com/office/drawing/2014/main" id="{B1240196-6BD4-4F00-A8AB-7CCAAE210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946A26-D790-4233-8684-7A9EEB716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189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и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и наслов 1">
            <a:extLst>
              <a:ext uri="{FF2B5EF4-FFF2-40B4-BE49-F238E27FC236}">
                <a16:creationId xmlns:a16="http://schemas.microsoft.com/office/drawing/2014/main" id="{82763551-B7D4-4581-AAC6-A6936C6DF2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915400" y="274638"/>
            <a:ext cx="2768600" cy="5745162"/>
          </a:xfrm>
        </p:spPr>
        <p:txBody>
          <a:bodyPr vert="eaVert"/>
          <a:lstStyle/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вертикални текст 2">
            <a:extLst>
              <a:ext uri="{FF2B5EF4-FFF2-40B4-BE49-F238E27FC236}">
                <a16:creationId xmlns:a16="http://schemas.microsoft.com/office/drawing/2014/main" id="{6E1D4625-C8E4-47D2-881C-3DB109C683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102600" cy="5745162"/>
          </a:xfrm>
        </p:spPr>
        <p:txBody>
          <a:bodyPr vert="eaVert"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4" name="Чувар места за датум 3">
            <a:extLst>
              <a:ext uri="{FF2B5EF4-FFF2-40B4-BE49-F238E27FC236}">
                <a16:creationId xmlns:a16="http://schemas.microsoft.com/office/drawing/2014/main" id="{F61D730D-A08F-4E2C-BE21-679FC539E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CE7F0F-8EBA-4D32-91AD-74949DC3D8DF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Чувар места за подножје 4">
            <a:extLst>
              <a:ext uri="{FF2B5EF4-FFF2-40B4-BE49-F238E27FC236}">
                <a16:creationId xmlns:a16="http://schemas.microsoft.com/office/drawing/2014/main" id="{58B8A1AD-0080-41A9-B89B-CC9DB2850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Чувар места за број слајда 5">
            <a:extLst>
              <a:ext uri="{FF2B5EF4-FFF2-40B4-BE49-F238E27FC236}">
                <a16:creationId xmlns:a16="http://schemas.microsoft.com/office/drawing/2014/main" id="{0D968497-A502-4263-84BB-5BC46940B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946A26-D790-4233-8684-7A9EEB716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326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F760EDDB-FE64-43C4-B538-ADCEDB4AB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садржај 2">
            <a:extLst>
              <a:ext uri="{FF2B5EF4-FFF2-40B4-BE49-F238E27FC236}">
                <a16:creationId xmlns:a16="http://schemas.microsoft.com/office/drawing/2014/main" id="{7F4D90D5-B279-4767-84CE-8AA1B5CD2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4" name="Чувар места за датум 3">
            <a:extLst>
              <a:ext uri="{FF2B5EF4-FFF2-40B4-BE49-F238E27FC236}">
                <a16:creationId xmlns:a16="http://schemas.microsoft.com/office/drawing/2014/main" id="{5F2E6B86-5037-40EE-BE05-E10846CE5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CE7F0F-8EBA-4D32-91AD-74949DC3D8DF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Чувар места за подножје 4">
            <a:extLst>
              <a:ext uri="{FF2B5EF4-FFF2-40B4-BE49-F238E27FC236}">
                <a16:creationId xmlns:a16="http://schemas.microsoft.com/office/drawing/2014/main" id="{B611D684-AB2A-4D8C-82C0-30651F73B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Чувар места за број слајда 5">
            <a:extLst>
              <a:ext uri="{FF2B5EF4-FFF2-40B4-BE49-F238E27FC236}">
                <a16:creationId xmlns:a16="http://schemas.microsoft.com/office/drawing/2014/main" id="{25015A63-4D23-4492-BBF7-B9174DEA2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946A26-D790-4233-8684-7A9EEB716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079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ље одељ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9D1FCEB8-5B50-47DC-AB60-AD566DF25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текст 2">
            <a:extLst>
              <a:ext uri="{FF2B5EF4-FFF2-40B4-BE49-F238E27FC236}">
                <a16:creationId xmlns:a16="http://schemas.microsoft.com/office/drawing/2014/main" id="{E7DD8C36-0F94-42E2-B6F7-EA1040F754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4" name="Чувар места за датум 3">
            <a:extLst>
              <a:ext uri="{FF2B5EF4-FFF2-40B4-BE49-F238E27FC236}">
                <a16:creationId xmlns:a16="http://schemas.microsoft.com/office/drawing/2014/main" id="{7B645F10-5CAB-40D2-B1A3-D93BCC60B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CE7F0F-8EBA-4D32-91AD-74949DC3D8DF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Чувар места за подножје 4">
            <a:extLst>
              <a:ext uri="{FF2B5EF4-FFF2-40B4-BE49-F238E27FC236}">
                <a16:creationId xmlns:a16="http://schemas.microsoft.com/office/drawing/2014/main" id="{859EAEEE-8C27-4C50-B65A-37245DF3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Чувар места за број слајда 5">
            <a:extLst>
              <a:ext uri="{FF2B5EF4-FFF2-40B4-BE49-F238E27FC236}">
                <a16:creationId xmlns:a16="http://schemas.microsoft.com/office/drawing/2014/main" id="{68DBC091-2A87-4D09-9AC1-9B8D08CC3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946A26-D790-4233-8684-7A9EEB716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2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DDF56339-0D3F-4EE3-A40D-0E1493DCC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садржај 2">
            <a:extLst>
              <a:ext uri="{FF2B5EF4-FFF2-40B4-BE49-F238E27FC236}">
                <a16:creationId xmlns:a16="http://schemas.microsoft.com/office/drawing/2014/main" id="{72AA63CA-A3F1-438B-996B-3EDADF56FB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35600" cy="4419600"/>
          </a:xfrm>
        </p:spPr>
        <p:txBody>
          <a:bodyPr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4" name="Чувар места за садржај 3">
            <a:extLst>
              <a:ext uri="{FF2B5EF4-FFF2-40B4-BE49-F238E27FC236}">
                <a16:creationId xmlns:a16="http://schemas.microsoft.com/office/drawing/2014/main" id="{FE1010B2-E32A-4B30-B22A-4C17099AF0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8400" y="1600200"/>
            <a:ext cx="5435600" cy="4419600"/>
          </a:xfrm>
        </p:spPr>
        <p:txBody>
          <a:bodyPr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5" name="Чувар места за датум 4">
            <a:extLst>
              <a:ext uri="{FF2B5EF4-FFF2-40B4-BE49-F238E27FC236}">
                <a16:creationId xmlns:a16="http://schemas.microsoft.com/office/drawing/2014/main" id="{92ECA78C-34B7-430F-A1D8-5AE8BD2C8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CE7F0F-8EBA-4D32-91AD-74949DC3D8DF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6" name="Чувар места за подножје 5">
            <a:extLst>
              <a:ext uri="{FF2B5EF4-FFF2-40B4-BE49-F238E27FC236}">
                <a16:creationId xmlns:a16="http://schemas.microsoft.com/office/drawing/2014/main" id="{4CCE480C-1B11-4407-80C2-5F7AE5B2B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Чувар места за број слајда 6">
            <a:extLst>
              <a:ext uri="{FF2B5EF4-FFF2-40B4-BE49-F238E27FC236}">
                <a16:creationId xmlns:a16="http://schemas.microsoft.com/office/drawing/2014/main" id="{89560FED-BD52-4F53-89D2-8D2AF21D0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946A26-D790-4233-8684-7A9EEB716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667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62860178-F475-49CB-8C79-15A9DA370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текст 2">
            <a:extLst>
              <a:ext uri="{FF2B5EF4-FFF2-40B4-BE49-F238E27FC236}">
                <a16:creationId xmlns:a16="http://schemas.microsoft.com/office/drawing/2014/main" id="{D8279165-4FCC-47FB-AFD1-9F251BD79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4" name="Чувар места за садржај 3">
            <a:extLst>
              <a:ext uri="{FF2B5EF4-FFF2-40B4-BE49-F238E27FC236}">
                <a16:creationId xmlns:a16="http://schemas.microsoft.com/office/drawing/2014/main" id="{ADE94D41-139E-400E-94D4-F2CDBF23A3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5" name="Чувар места за текст 4">
            <a:extLst>
              <a:ext uri="{FF2B5EF4-FFF2-40B4-BE49-F238E27FC236}">
                <a16:creationId xmlns:a16="http://schemas.microsoft.com/office/drawing/2014/main" id="{CC305E06-80FD-450F-BC01-59E35CAFDF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6" name="Чувар места за садржај 5">
            <a:extLst>
              <a:ext uri="{FF2B5EF4-FFF2-40B4-BE49-F238E27FC236}">
                <a16:creationId xmlns:a16="http://schemas.microsoft.com/office/drawing/2014/main" id="{AA1F0908-CE54-4452-97E2-BF2E62640C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7" name="Чувар места за датум 6">
            <a:extLst>
              <a:ext uri="{FF2B5EF4-FFF2-40B4-BE49-F238E27FC236}">
                <a16:creationId xmlns:a16="http://schemas.microsoft.com/office/drawing/2014/main" id="{4527AC75-AC3C-4982-93E5-7C71E1DAB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CE7F0F-8EBA-4D32-91AD-74949DC3D8DF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8" name="Чувар места за подножје 7">
            <a:extLst>
              <a:ext uri="{FF2B5EF4-FFF2-40B4-BE49-F238E27FC236}">
                <a16:creationId xmlns:a16="http://schemas.microsoft.com/office/drawing/2014/main" id="{5FD341A3-D082-484F-BE13-C72B9120B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Чувар места за број слајда 8">
            <a:extLst>
              <a:ext uri="{FF2B5EF4-FFF2-40B4-BE49-F238E27FC236}">
                <a16:creationId xmlns:a16="http://schemas.microsoft.com/office/drawing/2014/main" id="{3ECFBB90-A260-455D-A951-998904DC5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946A26-D790-4233-8684-7A9EEB716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449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EEE8A215-A0CA-48F7-9AE9-8E34DAEE2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датум 2">
            <a:extLst>
              <a:ext uri="{FF2B5EF4-FFF2-40B4-BE49-F238E27FC236}">
                <a16:creationId xmlns:a16="http://schemas.microsoft.com/office/drawing/2014/main" id="{F94B8FDF-6A48-4185-AB5B-995B32AC1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CE7F0F-8EBA-4D32-91AD-74949DC3D8DF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4" name="Чувар места за подножје 3">
            <a:extLst>
              <a:ext uri="{FF2B5EF4-FFF2-40B4-BE49-F238E27FC236}">
                <a16:creationId xmlns:a16="http://schemas.microsoft.com/office/drawing/2014/main" id="{6CC06FF2-3B88-4D8D-A0BA-D0C946507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Чувар места за број слајда 4">
            <a:extLst>
              <a:ext uri="{FF2B5EF4-FFF2-40B4-BE49-F238E27FC236}">
                <a16:creationId xmlns:a16="http://schemas.microsoft.com/office/drawing/2014/main" id="{BCAD20EE-1F40-4DC7-A051-4E15DBE59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946A26-D790-4233-8684-7A9EEB716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222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>
            <a:extLst>
              <a:ext uri="{FF2B5EF4-FFF2-40B4-BE49-F238E27FC236}">
                <a16:creationId xmlns:a16="http://schemas.microsoft.com/office/drawing/2014/main" id="{7E92FBF4-B9AE-42CB-900A-6235A3648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CE7F0F-8EBA-4D32-91AD-74949DC3D8DF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3" name="Чувар места за подножје 2">
            <a:extLst>
              <a:ext uri="{FF2B5EF4-FFF2-40B4-BE49-F238E27FC236}">
                <a16:creationId xmlns:a16="http://schemas.microsoft.com/office/drawing/2014/main" id="{184FBB6F-BCF1-4045-A353-6823199F7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Чувар места за број слајда 3">
            <a:extLst>
              <a:ext uri="{FF2B5EF4-FFF2-40B4-BE49-F238E27FC236}">
                <a16:creationId xmlns:a16="http://schemas.microsoft.com/office/drawing/2014/main" id="{25D44E9A-F47A-44CB-B19C-56B69B16F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946A26-D790-4233-8684-7A9EEB716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571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адржај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764C9AD4-2AF9-4055-9756-81881BC27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садржај 2">
            <a:extLst>
              <a:ext uri="{FF2B5EF4-FFF2-40B4-BE49-F238E27FC236}">
                <a16:creationId xmlns:a16="http://schemas.microsoft.com/office/drawing/2014/main" id="{E9AAC22D-195B-4D84-9D7A-8EB0160ED1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4" name="Чувар места за текст 3">
            <a:extLst>
              <a:ext uri="{FF2B5EF4-FFF2-40B4-BE49-F238E27FC236}">
                <a16:creationId xmlns:a16="http://schemas.microsoft.com/office/drawing/2014/main" id="{5D83430E-74C9-458D-A991-060DB649C9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5" name="Чувар места за датум 4">
            <a:extLst>
              <a:ext uri="{FF2B5EF4-FFF2-40B4-BE49-F238E27FC236}">
                <a16:creationId xmlns:a16="http://schemas.microsoft.com/office/drawing/2014/main" id="{62BC4DC8-87F2-461D-89C6-1AA7AE416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CE7F0F-8EBA-4D32-91AD-74949DC3D8DF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6" name="Чувар места за подножје 5">
            <a:extLst>
              <a:ext uri="{FF2B5EF4-FFF2-40B4-BE49-F238E27FC236}">
                <a16:creationId xmlns:a16="http://schemas.microsoft.com/office/drawing/2014/main" id="{9B003E08-B83E-4ED5-AFF6-FB6C441A8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Чувар места за број слајда 6">
            <a:extLst>
              <a:ext uri="{FF2B5EF4-FFF2-40B4-BE49-F238E27FC236}">
                <a16:creationId xmlns:a16="http://schemas.microsoft.com/office/drawing/2014/main" id="{7E0C7143-3E2D-48AF-9918-4CD031C3B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946A26-D790-4233-8684-7A9EEB716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418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Слика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704652F2-05ED-4534-B63F-305E28D74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слику 2">
            <a:extLst>
              <a:ext uri="{FF2B5EF4-FFF2-40B4-BE49-F238E27FC236}">
                <a16:creationId xmlns:a16="http://schemas.microsoft.com/office/drawing/2014/main" id="{CC5B5734-E4CC-47D7-8D19-A188FAA4C4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Cyrl-RS"/>
              <a:t>Кликните на икону да додате слику</a:t>
            </a:r>
          </a:p>
        </p:txBody>
      </p:sp>
      <p:sp>
        <p:nvSpPr>
          <p:cNvPr id="4" name="Чувар места за текст 3">
            <a:extLst>
              <a:ext uri="{FF2B5EF4-FFF2-40B4-BE49-F238E27FC236}">
                <a16:creationId xmlns:a16="http://schemas.microsoft.com/office/drawing/2014/main" id="{766A3344-CCAB-4D5C-B054-6EC1F42447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5" name="Чувар места за датум 4">
            <a:extLst>
              <a:ext uri="{FF2B5EF4-FFF2-40B4-BE49-F238E27FC236}">
                <a16:creationId xmlns:a16="http://schemas.microsoft.com/office/drawing/2014/main" id="{D7198552-F623-4A1B-AD2D-B80A26B48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CE7F0F-8EBA-4D32-91AD-74949DC3D8DF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6" name="Чувар места за подножје 5">
            <a:extLst>
              <a:ext uri="{FF2B5EF4-FFF2-40B4-BE49-F238E27FC236}">
                <a16:creationId xmlns:a16="http://schemas.microsoft.com/office/drawing/2014/main" id="{13D35793-08A4-47E8-A028-0FF7631B2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Чувар места за број слајда 6">
            <a:extLst>
              <a:ext uri="{FF2B5EF4-FFF2-40B4-BE49-F238E27FC236}">
                <a16:creationId xmlns:a16="http://schemas.microsoft.com/office/drawing/2014/main" id="{63920B7A-ED50-4F4E-8216-8EF7CF4E9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946A26-D790-4233-8684-7A9EEB716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024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>
            <a:extLst>
              <a:ext uri="{FF2B5EF4-FFF2-40B4-BE49-F238E27FC236}">
                <a16:creationId xmlns:a16="http://schemas.microsoft.com/office/drawing/2014/main" id="{EEB57695-B88B-4C12-88F1-FCDD056A74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715000"/>
            <a:ext cx="12192000" cy="1143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Cyrl-R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D98FD0F-F07E-4748-81A6-5F803A9F97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10744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r-Cyrl-RS" altLang="sr-Latn-RS"/>
              <a:t>Кликните да бисте уредили стилове текста мастера</a:t>
            </a:r>
          </a:p>
          <a:p>
            <a:pPr lvl="1"/>
            <a:r>
              <a:rPr lang="sr-Cyrl-RS" altLang="sr-Latn-RS"/>
              <a:t>Други ниво</a:t>
            </a:r>
          </a:p>
          <a:p>
            <a:pPr lvl="2"/>
            <a:r>
              <a:rPr lang="sr-Cyrl-RS" altLang="sr-Latn-RS"/>
              <a:t>Трећи ниво</a:t>
            </a:r>
          </a:p>
          <a:p>
            <a:pPr lvl="3"/>
            <a:r>
              <a:rPr lang="sr-Cyrl-RS" altLang="sr-Latn-RS"/>
              <a:t>Четврти ниво</a:t>
            </a:r>
          </a:p>
          <a:p>
            <a:pPr lvl="4"/>
            <a:r>
              <a:rPr lang="sr-Cyrl-RS" altLang="sr-Latn-RS"/>
              <a:t>Пети ниво</a:t>
            </a:r>
            <a:endParaRPr lang="en-US" altLang="sr-Latn-RS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FF3EE8F-7C6F-4795-80EB-A7465EA1A7E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fld id="{5ECE7F0F-8EBA-4D32-91AD-74949DC3D8DF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4AEA243-38A7-4ADA-BC39-CDC006FA727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C2202BB-DD58-4E97-9D80-94AB686C58B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fld id="{4F946A26-D790-4233-8684-7A9EEB716A08}" type="slidenum">
              <a:rPr lang="en-US" smtClean="0"/>
              <a:t>‹#›</a:t>
            </a:fld>
            <a:endParaRPr 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A4C86D16-6133-442C-9A08-BF69DDB91B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r-Cyrl-RS" altLang="sr-Latn-RS"/>
              <a:t>Кликните и уредите наслов мастера</a:t>
            </a:r>
            <a:endParaRPr lang="en-US" altLang="sr-Latn-RS"/>
          </a:p>
        </p:txBody>
      </p:sp>
      <p:pic>
        <p:nvPicPr>
          <p:cNvPr id="1032" name="Picture 8">
            <a:extLst>
              <a:ext uri="{FF2B5EF4-FFF2-40B4-BE49-F238E27FC236}">
                <a16:creationId xmlns:a16="http://schemas.microsoft.com/office/drawing/2014/main" id="{11E6DD51-CF0C-4A96-B392-D9F92A45CF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8267" y="3886200"/>
            <a:ext cx="2353733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9167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ndy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ndy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ndy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ndy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ndy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ndy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ndy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ndy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52CAF290-992C-4CE8-AA80-838490F9F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369903"/>
            <a:ext cx="9245600" cy="2590800"/>
          </a:xfrm>
          <a:solidFill>
            <a:schemeClr val="accent1">
              <a:lumMod val="50000"/>
            </a:schemeClr>
          </a:solidFill>
        </p:spPr>
        <p:txBody>
          <a:bodyPr/>
          <a:lstStyle/>
          <a:p>
            <a:r>
              <a:rPr lang="sr-Cyrl-RS" sz="6600" b="1" dirty="0">
                <a:solidFill>
                  <a:srgbClr val="C00000"/>
                </a:solidFill>
              </a:rPr>
              <a:t>СИНТАКСИЧКА АНАЛИЗА</a:t>
            </a:r>
            <a:br>
              <a:rPr lang="sr-Cyrl-RS" sz="6600" b="1" dirty="0">
                <a:solidFill>
                  <a:srgbClr val="C00000"/>
                </a:solidFill>
              </a:rPr>
            </a:br>
            <a:r>
              <a:rPr lang="sr-Cyrl-RS" sz="6600" b="1" dirty="0">
                <a:solidFill>
                  <a:srgbClr val="C00000"/>
                </a:solidFill>
              </a:rPr>
              <a:t>-СЛОЖЕНЕ РЕЧЕНИЦЕ</a:t>
            </a:r>
          </a:p>
        </p:txBody>
      </p:sp>
      <p:sp>
        <p:nvSpPr>
          <p:cNvPr id="3" name="Поднаслов 2">
            <a:extLst>
              <a:ext uri="{FF2B5EF4-FFF2-40B4-BE49-F238E27FC236}">
                <a16:creationId xmlns:a16="http://schemas.microsoft.com/office/drawing/2014/main" id="{E849D790-A491-43D8-B8FF-4391DC3F8F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047260"/>
            <a:ext cx="8534400" cy="2124722"/>
          </a:xfrm>
        </p:spPr>
        <p:txBody>
          <a:bodyPr/>
          <a:lstStyle/>
          <a:p>
            <a:r>
              <a:rPr lang="sr-Cyrl-RS" dirty="0"/>
              <a:t>- коришћени </a:t>
            </a:r>
            <a:r>
              <a:rPr lang="sr-Cyrl-RS" dirty="0" err="1"/>
              <a:t>примјери</a:t>
            </a:r>
            <a:r>
              <a:rPr lang="sr-Cyrl-RS" dirty="0"/>
              <a:t> из практикума из Синтаксе, Филолошког факултета у </a:t>
            </a:r>
            <a:r>
              <a:rPr lang="sr-Cyrl-RS" dirty="0" err="1"/>
              <a:t>Бањој</a:t>
            </a:r>
            <a:r>
              <a:rPr lang="sr-Cyrl-RS" dirty="0"/>
              <a:t> Луци </a:t>
            </a:r>
          </a:p>
        </p:txBody>
      </p:sp>
      <p:sp>
        <p:nvSpPr>
          <p:cNvPr id="4" name="Правоугаоник: са заобљеним угловима 3">
            <a:extLst>
              <a:ext uri="{FF2B5EF4-FFF2-40B4-BE49-F238E27FC236}">
                <a16:creationId xmlns:a16="http://schemas.microsoft.com/office/drawing/2014/main" id="{A1167923-D555-49E8-A1ED-154F3AF70994}"/>
              </a:ext>
            </a:extLst>
          </p:cNvPr>
          <p:cNvSpPr/>
          <p:nvPr/>
        </p:nvSpPr>
        <p:spPr>
          <a:xfrm>
            <a:off x="609600" y="5930283"/>
            <a:ext cx="4148831" cy="6569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rgbClr val="C00000"/>
                </a:solidFill>
              </a:rPr>
              <a:t>радила: мр Сања </a:t>
            </a:r>
            <a:r>
              <a:rPr lang="sr-Cyrl-RS" dirty="0" err="1">
                <a:solidFill>
                  <a:srgbClr val="C00000"/>
                </a:solidFill>
              </a:rPr>
              <a:t>Ђурић,проф</a:t>
            </a:r>
            <a:r>
              <a:rPr lang="sr-Cyrl-RS" dirty="0">
                <a:solidFill>
                  <a:srgbClr val="C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3627786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9000"/>
                            </p:stCondLst>
                            <p:childTnLst>
                              <p:par>
                                <p:cTn id="31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4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угаоник: са заобљеним угловима 1">
            <a:extLst>
              <a:ext uri="{FF2B5EF4-FFF2-40B4-BE49-F238E27FC236}">
                <a16:creationId xmlns:a16="http://schemas.microsoft.com/office/drawing/2014/main" id="{9DD24FEC-F117-40BD-B156-A4F9F15836F3}"/>
              </a:ext>
            </a:extLst>
          </p:cNvPr>
          <p:cNvSpPr/>
          <p:nvPr/>
        </p:nvSpPr>
        <p:spPr>
          <a:xfrm>
            <a:off x="346229" y="1189608"/>
            <a:ext cx="2521258" cy="28230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>
                <a:solidFill>
                  <a:srgbClr val="C00000"/>
                </a:solidFill>
              </a:rPr>
              <a:t>5. АТРИБУТСКЕ</a:t>
            </a:r>
          </a:p>
        </p:txBody>
      </p:sp>
      <p:cxnSp>
        <p:nvCxnSpPr>
          <p:cNvPr id="4" name="Права линија спајања са стрелицом 3">
            <a:extLst>
              <a:ext uri="{FF2B5EF4-FFF2-40B4-BE49-F238E27FC236}">
                <a16:creationId xmlns:a16="http://schemas.microsoft.com/office/drawing/2014/main" id="{81CE1EF3-CF95-4A15-91EB-5F699ACF718B}"/>
              </a:ext>
            </a:extLst>
          </p:cNvPr>
          <p:cNvCxnSpPr/>
          <p:nvPr/>
        </p:nvCxnSpPr>
        <p:spPr>
          <a:xfrm>
            <a:off x="2867487" y="2432482"/>
            <a:ext cx="1083076" cy="0"/>
          </a:xfrm>
          <a:prstGeom prst="straightConnector1">
            <a:avLst/>
          </a:prstGeom>
          <a:ln>
            <a:solidFill>
              <a:schemeClr val="accent1">
                <a:lumMod val="10000"/>
              </a:schemeClr>
            </a:solidFill>
            <a:tailEnd type="triangle"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" name="Елипса 4">
            <a:extLst>
              <a:ext uri="{FF2B5EF4-FFF2-40B4-BE49-F238E27FC236}">
                <a16:creationId xmlns:a16="http://schemas.microsoft.com/office/drawing/2014/main" id="{934EA4D2-12E5-4A6F-9CEE-6D66DE6C3981}"/>
              </a:ext>
            </a:extLst>
          </p:cNvPr>
          <p:cNvSpPr/>
          <p:nvPr/>
        </p:nvSpPr>
        <p:spPr>
          <a:xfrm>
            <a:off x="4012706" y="1851012"/>
            <a:ext cx="2006353" cy="11629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>
                <a:solidFill>
                  <a:srgbClr val="C00000"/>
                </a:solidFill>
              </a:rPr>
              <a:t>РЕЛАТИВНЕ</a:t>
            </a:r>
          </a:p>
        </p:txBody>
      </p:sp>
      <p:cxnSp>
        <p:nvCxnSpPr>
          <p:cNvPr id="7" name="Права линија спајања са стрелицом 6">
            <a:extLst>
              <a:ext uri="{FF2B5EF4-FFF2-40B4-BE49-F238E27FC236}">
                <a16:creationId xmlns:a16="http://schemas.microsoft.com/office/drawing/2014/main" id="{BFA19360-7640-485A-92FD-2B93C79E75C1}"/>
              </a:ext>
            </a:extLst>
          </p:cNvPr>
          <p:cNvCxnSpPr>
            <a:cxnSpLocks/>
          </p:cNvCxnSpPr>
          <p:nvPr/>
        </p:nvCxnSpPr>
        <p:spPr>
          <a:xfrm flipV="1">
            <a:off x="5965794" y="1580225"/>
            <a:ext cx="1083076" cy="683581"/>
          </a:xfrm>
          <a:prstGeom prst="straightConnector1">
            <a:avLst/>
          </a:prstGeom>
          <a:ln>
            <a:tailEnd type="triangle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Правоугаоник: са заобљеним угловима 7">
            <a:extLst>
              <a:ext uri="{FF2B5EF4-FFF2-40B4-BE49-F238E27FC236}">
                <a16:creationId xmlns:a16="http://schemas.microsoft.com/office/drawing/2014/main" id="{BD3FA221-B044-4951-A714-67E26B979DB3}"/>
              </a:ext>
            </a:extLst>
          </p:cNvPr>
          <p:cNvSpPr/>
          <p:nvPr/>
        </p:nvSpPr>
        <p:spPr>
          <a:xfrm>
            <a:off x="7048869" y="756821"/>
            <a:ext cx="4882719" cy="26633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>
                <a:solidFill>
                  <a:srgbClr val="C00000"/>
                </a:solidFill>
              </a:rPr>
              <a:t>ПРЕМА СЕМАНТИЧНОМ КРИТЕРИЈУМУ: </a:t>
            </a:r>
          </a:p>
          <a:p>
            <a:pPr algn="ctr"/>
            <a:r>
              <a:rPr lang="sr-Cyrl-RS" dirty="0">
                <a:solidFill>
                  <a:srgbClr val="C00000"/>
                </a:solidFill>
              </a:rPr>
              <a:t>- рестриктивне: Књига </a:t>
            </a:r>
            <a:r>
              <a:rPr lang="sr-Cyrl-RS" b="1" dirty="0">
                <a:solidFill>
                  <a:srgbClr val="C00000"/>
                </a:solidFill>
              </a:rPr>
              <a:t>коју</a:t>
            </a:r>
            <a:r>
              <a:rPr lang="sr-Cyrl-RS" dirty="0">
                <a:solidFill>
                  <a:srgbClr val="C00000"/>
                </a:solidFill>
              </a:rPr>
              <a:t> опет читам веома је занимљива. </a:t>
            </a:r>
          </a:p>
          <a:p>
            <a:pPr algn="ctr"/>
            <a:r>
              <a:rPr lang="sr-Cyrl-RS" dirty="0">
                <a:solidFill>
                  <a:srgbClr val="C00000"/>
                </a:solidFill>
              </a:rPr>
              <a:t> </a:t>
            </a:r>
            <a:r>
              <a:rPr lang="sr-Cyrl-RS" dirty="0" err="1">
                <a:solidFill>
                  <a:srgbClr val="C00000"/>
                </a:solidFill>
              </a:rPr>
              <a:t>нерестриктивне</a:t>
            </a:r>
            <a:r>
              <a:rPr lang="sr-Cyrl-RS" dirty="0">
                <a:solidFill>
                  <a:srgbClr val="C00000"/>
                </a:solidFill>
              </a:rPr>
              <a:t>(апозицијске):Моја најдража књига, </a:t>
            </a:r>
            <a:r>
              <a:rPr lang="sr-Cyrl-RS" b="1" dirty="0">
                <a:solidFill>
                  <a:srgbClr val="C00000"/>
                </a:solidFill>
              </a:rPr>
              <a:t>коју</a:t>
            </a:r>
            <a:r>
              <a:rPr lang="sr-Cyrl-RS" dirty="0">
                <a:solidFill>
                  <a:srgbClr val="C00000"/>
                </a:solidFill>
              </a:rPr>
              <a:t> опет читам, веома је занимљива.</a:t>
            </a:r>
          </a:p>
        </p:txBody>
      </p:sp>
      <p:sp>
        <p:nvSpPr>
          <p:cNvPr id="12" name="Правоугаоник: са заобљеним угловима 11">
            <a:extLst>
              <a:ext uri="{FF2B5EF4-FFF2-40B4-BE49-F238E27FC236}">
                <a16:creationId xmlns:a16="http://schemas.microsoft.com/office/drawing/2014/main" id="{0131AE4B-8509-4F6B-8D4C-2A7AEC9C74A9}"/>
              </a:ext>
            </a:extLst>
          </p:cNvPr>
          <p:cNvSpPr/>
          <p:nvPr/>
        </p:nvSpPr>
        <p:spPr>
          <a:xfrm>
            <a:off x="5344357" y="3684233"/>
            <a:ext cx="4305670" cy="21572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>
                <a:solidFill>
                  <a:srgbClr val="C00000"/>
                </a:solidFill>
              </a:rPr>
              <a:t>ПРЕМА СТРУКТУРНОМ КРИТЕРИЈУМУ: </a:t>
            </a:r>
          </a:p>
          <a:p>
            <a:pPr algn="ctr"/>
            <a:r>
              <a:rPr lang="sr-Cyrl-RS" dirty="0">
                <a:solidFill>
                  <a:srgbClr val="C00000"/>
                </a:solidFill>
              </a:rPr>
              <a:t>- Структурно </a:t>
            </a:r>
            <a:r>
              <a:rPr lang="sr-Cyrl-RS" dirty="0" err="1">
                <a:solidFill>
                  <a:srgbClr val="C00000"/>
                </a:solidFill>
              </a:rPr>
              <a:t>нерашчлањене</a:t>
            </a:r>
            <a:r>
              <a:rPr lang="sr-Cyrl-RS" dirty="0">
                <a:solidFill>
                  <a:srgbClr val="C00000"/>
                </a:solidFill>
              </a:rPr>
              <a:t>(односе се на супстантивни </a:t>
            </a:r>
            <a:r>
              <a:rPr lang="sr-Cyrl-RS" dirty="0" err="1">
                <a:solidFill>
                  <a:srgbClr val="C00000"/>
                </a:solidFill>
              </a:rPr>
              <a:t>антецедент</a:t>
            </a:r>
            <a:r>
              <a:rPr lang="sr-Cyrl-RS" dirty="0">
                <a:solidFill>
                  <a:srgbClr val="C00000"/>
                </a:solidFill>
              </a:rPr>
              <a:t> из надређене клаузе: Она је положила испит, </a:t>
            </a:r>
            <a:r>
              <a:rPr lang="sr-Cyrl-RS" b="1" dirty="0">
                <a:solidFill>
                  <a:srgbClr val="C00000"/>
                </a:solidFill>
              </a:rPr>
              <a:t>што</a:t>
            </a:r>
            <a:r>
              <a:rPr lang="sr-Cyrl-RS" dirty="0">
                <a:solidFill>
                  <a:srgbClr val="C00000"/>
                </a:solidFill>
              </a:rPr>
              <a:t> нас је све обрадовало.</a:t>
            </a:r>
          </a:p>
        </p:txBody>
      </p:sp>
      <p:cxnSp>
        <p:nvCxnSpPr>
          <p:cNvPr id="14" name="Права линија спајања са стрелицом 13">
            <a:extLst>
              <a:ext uri="{FF2B5EF4-FFF2-40B4-BE49-F238E27FC236}">
                <a16:creationId xmlns:a16="http://schemas.microsoft.com/office/drawing/2014/main" id="{D2739A7B-C908-460A-A1A0-3DA4A543BE59}"/>
              </a:ext>
            </a:extLst>
          </p:cNvPr>
          <p:cNvCxnSpPr/>
          <p:nvPr/>
        </p:nvCxnSpPr>
        <p:spPr>
          <a:xfrm>
            <a:off x="5450889" y="2934088"/>
            <a:ext cx="645111" cy="750145"/>
          </a:xfrm>
          <a:prstGeom prst="straightConnector1">
            <a:avLst/>
          </a:prstGeom>
          <a:ln>
            <a:tailEnd type="triangle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2212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1000"/>
                            </p:stCondLst>
                            <p:childTnLst>
                              <p:par>
                                <p:cTn id="56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3000"/>
                            </p:stCondLst>
                            <p:childTnLst>
                              <p:par>
                                <p:cTn id="62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6000"/>
                            </p:stCondLst>
                            <p:childTnLst>
                              <p:par>
                                <p:cTn id="69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9000"/>
                            </p:stCondLst>
                            <p:childTnLst>
                              <p:par>
                                <p:cTn id="76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2000"/>
                            </p:stCondLst>
                            <p:childTnLst>
                              <p:par>
                                <p:cTn id="83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5000"/>
                            </p:stCondLst>
                            <p:childTnLst>
                              <p:par>
                                <p:cTn id="90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7000"/>
                            </p:stCondLst>
                            <p:childTnLst>
                              <p:par>
                                <p:cTn id="96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30000"/>
                            </p:stCondLst>
                            <p:childTnLst>
                              <p:par>
                                <p:cTn id="102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3000"/>
                            </p:stCondLst>
                            <p:childTnLst>
                              <p:par>
                                <p:cTn id="108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5" grpId="0" build="p" animBg="1"/>
      <p:bldP spid="8" grpId="0" build="p" animBg="1"/>
      <p:bldP spid="12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угаоник: са заобљеним угловима 1">
            <a:extLst>
              <a:ext uri="{FF2B5EF4-FFF2-40B4-BE49-F238E27FC236}">
                <a16:creationId xmlns:a16="http://schemas.microsoft.com/office/drawing/2014/main" id="{3A93ACA7-C849-4A70-BB12-1E88555165CC}"/>
              </a:ext>
            </a:extLst>
          </p:cNvPr>
          <p:cNvSpPr/>
          <p:nvPr/>
        </p:nvSpPr>
        <p:spPr>
          <a:xfrm>
            <a:off x="470517" y="115411"/>
            <a:ext cx="8309499" cy="54508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>
                <a:solidFill>
                  <a:srgbClr val="C00000"/>
                </a:solidFill>
              </a:rPr>
              <a:t>ПРЕМА ЗНАЧЕЊУ ВЕЗНИКА:</a:t>
            </a:r>
          </a:p>
          <a:p>
            <a:pPr algn="ctr"/>
            <a:r>
              <a:rPr lang="sr-Cyrl-RS" dirty="0">
                <a:solidFill>
                  <a:srgbClr val="C00000"/>
                </a:solidFill>
              </a:rPr>
              <a:t>- Опште релативне клаузе: </a:t>
            </a:r>
            <a:r>
              <a:rPr lang="sr-Cyrl-RS" dirty="0" err="1">
                <a:solidFill>
                  <a:srgbClr val="C00000"/>
                </a:solidFill>
              </a:rPr>
              <a:t>Човјек</a:t>
            </a:r>
            <a:r>
              <a:rPr lang="sr-Cyrl-RS" dirty="0">
                <a:solidFill>
                  <a:srgbClr val="C00000"/>
                </a:solidFill>
              </a:rPr>
              <a:t> </a:t>
            </a:r>
            <a:r>
              <a:rPr lang="sr-Cyrl-RS" b="1" dirty="0">
                <a:solidFill>
                  <a:srgbClr val="C00000"/>
                </a:solidFill>
              </a:rPr>
              <a:t>што</a:t>
            </a:r>
            <a:r>
              <a:rPr lang="sr-Cyrl-RS" dirty="0">
                <a:solidFill>
                  <a:srgbClr val="C00000"/>
                </a:solidFill>
              </a:rPr>
              <a:t> прича Анин је брат.</a:t>
            </a:r>
          </a:p>
          <a:p>
            <a:pPr marL="285750" indent="-285750" algn="ctr">
              <a:buFontTx/>
              <a:buChar char="-"/>
            </a:pPr>
            <a:r>
              <a:rPr lang="sr-Cyrl-RS" dirty="0">
                <a:solidFill>
                  <a:srgbClr val="C00000"/>
                </a:solidFill>
              </a:rPr>
              <a:t>Посесивне релативне клаузе: Тренира с момком </a:t>
            </a:r>
            <a:r>
              <a:rPr lang="sr-Cyrl-RS" b="1" dirty="0">
                <a:solidFill>
                  <a:srgbClr val="C00000"/>
                </a:solidFill>
              </a:rPr>
              <a:t>чији</a:t>
            </a:r>
            <a:r>
              <a:rPr lang="sr-Cyrl-RS" dirty="0">
                <a:solidFill>
                  <a:srgbClr val="C00000"/>
                </a:solidFill>
              </a:rPr>
              <a:t> је (</a:t>
            </a:r>
            <a:r>
              <a:rPr lang="sr-Cyrl-RS" b="1" dirty="0">
                <a:solidFill>
                  <a:srgbClr val="C00000"/>
                </a:solidFill>
              </a:rPr>
              <a:t>којем</a:t>
            </a:r>
            <a:r>
              <a:rPr lang="sr-Cyrl-RS" dirty="0">
                <a:solidFill>
                  <a:srgbClr val="C00000"/>
                </a:solidFill>
              </a:rPr>
              <a:t> је)отац писац.</a:t>
            </a:r>
          </a:p>
          <a:p>
            <a:pPr marL="285750" indent="-285750" algn="ctr">
              <a:buFontTx/>
              <a:buChar char="-"/>
            </a:pPr>
            <a:r>
              <a:rPr lang="sr-Cyrl-RS" dirty="0">
                <a:solidFill>
                  <a:srgbClr val="C00000"/>
                </a:solidFill>
              </a:rPr>
              <a:t>Релативне клаузе с квалитативним значењем: Једе колач </a:t>
            </a:r>
            <a:r>
              <a:rPr lang="sr-Cyrl-RS" b="1" dirty="0">
                <a:solidFill>
                  <a:srgbClr val="C00000"/>
                </a:solidFill>
              </a:rPr>
              <a:t>какав</a:t>
            </a:r>
            <a:r>
              <a:rPr lang="sr-Cyrl-RS" dirty="0">
                <a:solidFill>
                  <a:srgbClr val="C00000"/>
                </a:solidFill>
              </a:rPr>
              <a:t> досад нисам пробао.</a:t>
            </a:r>
          </a:p>
          <a:p>
            <a:pPr marL="285750" indent="-285750" algn="ctr">
              <a:buFontTx/>
              <a:buChar char="-"/>
            </a:pPr>
            <a:r>
              <a:rPr lang="sr-Cyrl-RS" dirty="0">
                <a:solidFill>
                  <a:srgbClr val="C00000"/>
                </a:solidFill>
              </a:rPr>
              <a:t>Релативне клаузе с квантитативним значењем: Купио је стан </a:t>
            </a:r>
            <a:r>
              <a:rPr lang="sr-Cyrl-RS" b="1" dirty="0">
                <a:solidFill>
                  <a:srgbClr val="C00000"/>
                </a:solidFill>
              </a:rPr>
              <a:t>колики</a:t>
            </a:r>
            <a:r>
              <a:rPr lang="sr-Cyrl-RS" dirty="0">
                <a:solidFill>
                  <a:srgbClr val="C00000"/>
                </a:solidFill>
              </a:rPr>
              <a:t> ја нећу имати.</a:t>
            </a:r>
          </a:p>
          <a:p>
            <a:pPr marL="285750" indent="-285750" algn="ctr">
              <a:buFontTx/>
              <a:buChar char="-"/>
            </a:pPr>
            <a:r>
              <a:rPr lang="sr-Cyrl-RS" dirty="0">
                <a:solidFill>
                  <a:srgbClr val="C00000"/>
                </a:solidFill>
              </a:rPr>
              <a:t>Релативне клаузе с временским значењем: Оженио се  у години </a:t>
            </a:r>
            <a:r>
              <a:rPr lang="sr-Cyrl-RS" b="1" dirty="0">
                <a:solidFill>
                  <a:srgbClr val="C00000"/>
                </a:solidFill>
              </a:rPr>
              <a:t>кад</a:t>
            </a:r>
            <a:r>
              <a:rPr lang="sr-Cyrl-RS" dirty="0">
                <a:solidFill>
                  <a:srgbClr val="C00000"/>
                </a:solidFill>
              </a:rPr>
              <a:t> (</a:t>
            </a:r>
            <a:r>
              <a:rPr lang="sr-Cyrl-RS" b="1" dirty="0">
                <a:solidFill>
                  <a:srgbClr val="C00000"/>
                </a:solidFill>
              </a:rPr>
              <a:t>у којој</a:t>
            </a:r>
            <a:r>
              <a:rPr lang="sr-Cyrl-RS" dirty="0">
                <a:solidFill>
                  <a:srgbClr val="C00000"/>
                </a:solidFill>
              </a:rPr>
              <a:t>)се вратио.</a:t>
            </a:r>
          </a:p>
          <a:p>
            <a:pPr marL="285750" indent="-285750" algn="ctr">
              <a:buFontTx/>
              <a:buChar char="-"/>
            </a:pPr>
            <a:r>
              <a:rPr lang="sr-Cyrl-RS" dirty="0">
                <a:solidFill>
                  <a:srgbClr val="C00000"/>
                </a:solidFill>
              </a:rPr>
              <a:t>Релативне клаузе с </a:t>
            </a:r>
            <a:r>
              <a:rPr lang="sr-Cyrl-RS" dirty="0" err="1">
                <a:solidFill>
                  <a:srgbClr val="C00000"/>
                </a:solidFill>
              </a:rPr>
              <a:t>мјесним</a:t>
            </a:r>
            <a:r>
              <a:rPr lang="sr-Cyrl-RS" dirty="0">
                <a:solidFill>
                  <a:srgbClr val="C00000"/>
                </a:solidFill>
              </a:rPr>
              <a:t> значењем: Излази из куће </a:t>
            </a:r>
            <a:r>
              <a:rPr lang="sr-Cyrl-RS" b="1" dirty="0" err="1">
                <a:solidFill>
                  <a:srgbClr val="C00000"/>
                </a:solidFill>
              </a:rPr>
              <a:t>гдје</a:t>
            </a:r>
            <a:r>
              <a:rPr lang="sr-Cyrl-RS" b="1" dirty="0">
                <a:solidFill>
                  <a:srgbClr val="C00000"/>
                </a:solidFill>
              </a:rPr>
              <a:t> (/у којој</a:t>
            </a:r>
            <a:r>
              <a:rPr lang="sr-Cyrl-RS" dirty="0">
                <a:solidFill>
                  <a:srgbClr val="C00000"/>
                </a:solidFill>
              </a:rPr>
              <a:t>) се јуче крио.</a:t>
            </a:r>
          </a:p>
          <a:p>
            <a:pPr marL="285750" indent="-285750" algn="ctr">
              <a:buFontTx/>
              <a:buChar char="-"/>
            </a:pPr>
            <a:r>
              <a:rPr lang="sr-Cyrl-RS" dirty="0">
                <a:solidFill>
                  <a:srgbClr val="C00000"/>
                </a:solidFill>
              </a:rPr>
              <a:t>Релативне клаузе с начинским значењем: Волим начин </a:t>
            </a:r>
            <a:r>
              <a:rPr lang="sr-Cyrl-RS" b="1" dirty="0">
                <a:solidFill>
                  <a:srgbClr val="C00000"/>
                </a:solidFill>
              </a:rPr>
              <a:t>како (/на који</a:t>
            </a:r>
            <a:r>
              <a:rPr lang="sr-Cyrl-RS" dirty="0">
                <a:solidFill>
                  <a:srgbClr val="C00000"/>
                </a:solidFill>
              </a:rPr>
              <a:t>)причаш.</a:t>
            </a:r>
          </a:p>
          <a:p>
            <a:pPr marL="285750" indent="-285750" algn="ctr">
              <a:buFontTx/>
              <a:buChar char="-"/>
            </a:pPr>
            <a:endParaRPr lang="sr-Cyrl-RS" dirty="0">
              <a:solidFill>
                <a:srgbClr val="C00000"/>
              </a:solidFill>
            </a:endParaRPr>
          </a:p>
          <a:p>
            <a:pPr marL="285750" indent="-285750" algn="ctr">
              <a:buFontTx/>
              <a:buChar char="-"/>
            </a:pPr>
            <a:endParaRPr lang="sr-Cyrl-RS" dirty="0"/>
          </a:p>
          <a:p>
            <a:pPr marL="285750" indent="-285750" algn="ctr">
              <a:buFontTx/>
              <a:buChar char="-"/>
            </a:pPr>
            <a:endParaRPr lang="sr-Cyrl-RS" dirty="0"/>
          </a:p>
          <a:p>
            <a:pPr marL="285750" indent="-285750" algn="ctr">
              <a:buFontTx/>
              <a:buChar char="-"/>
            </a:pPr>
            <a:endParaRPr lang="sr-Cyrl-RS" dirty="0"/>
          </a:p>
          <a:p>
            <a:pPr marL="285750" indent="-285750" algn="ctr">
              <a:buFontTx/>
              <a:buChar char="-"/>
            </a:pP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3757131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Елипса 1">
            <a:extLst>
              <a:ext uri="{FF2B5EF4-FFF2-40B4-BE49-F238E27FC236}">
                <a16:creationId xmlns:a16="http://schemas.microsoft.com/office/drawing/2014/main" id="{54780AAF-0F21-41D1-BC70-D1530CA4FD7F}"/>
              </a:ext>
            </a:extLst>
          </p:cNvPr>
          <p:cNvSpPr/>
          <p:nvPr/>
        </p:nvSpPr>
        <p:spPr>
          <a:xfrm>
            <a:off x="3124940" y="896645"/>
            <a:ext cx="4705165" cy="32048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>
                <a:solidFill>
                  <a:srgbClr val="C00000"/>
                </a:solidFill>
              </a:rPr>
              <a:t>ДОПУНСКЕ:</a:t>
            </a:r>
            <a:r>
              <a:rPr lang="sr-Cyrl-RS" dirty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sr-Cyrl-RS" dirty="0">
                <a:solidFill>
                  <a:srgbClr val="C00000"/>
                </a:solidFill>
              </a:rPr>
              <a:t>-изричне: Имам утисак </a:t>
            </a:r>
            <a:r>
              <a:rPr lang="sr-Cyrl-RS" b="1" dirty="0">
                <a:solidFill>
                  <a:srgbClr val="C00000"/>
                </a:solidFill>
              </a:rPr>
              <a:t>да</a:t>
            </a:r>
            <a:r>
              <a:rPr lang="sr-Cyrl-RS" dirty="0">
                <a:solidFill>
                  <a:srgbClr val="C00000"/>
                </a:solidFill>
              </a:rPr>
              <a:t> ће све бити добро. Сагласни смо у одлуци </a:t>
            </a:r>
            <a:r>
              <a:rPr lang="sr-Cyrl-RS" b="1" dirty="0">
                <a:solidFill>
                  <a:srgbClr val="C00000"/>
                </a:solidFill>
              </a:rPr>
              <a:t>како</a:t>
            </a:r>
            <a:r>
              <a:rPr lang="sr-Cyrl-RS" dirty="0">
                <a:solidFill>
                  <a:srgbClr val="C00000"/>
                </a:solidFill>
              </a:rPr>
              <a:t> треба поново покушати.</a:t>
            </a:r>
          </a:p>
          <a:p>
            <a:pPr algn="ctr"/>
            <a:r>
              <a:rPr lang="sr-Cyrl-RS" dirty="0">
                <a:solidFill>
                  <a:srgbClr val="C00000"/>
                </a:solidFill>
              </a:rPr>
              <a:t>- </a:t>
            </a:r>
            <a:r>
              <a:rPr lang="sr-Cyrl-RS" dirty="0" err="1">
                <a:solidFill>
                  <a:srgbClr val="C00000"/>
                </a:solidFill>
              </a:rPr>
              <a:t>зависноупитне</a:t>
            </a:r>
            <a:r>
              <a:rPr lang="sr-Cyrl-RS" dirty="0">
                <a:solidFill>
                  <a:srgbClr val="C00000"/>
                </a:solidFill>
              </a:rPr>
              <a:t>: Поставља се питање </a:t>
            </a:r>
            <a:r>
              <a:rPr lang="sr-Cyrl-RS" b="1" dirty="0">
                <a:solidFill>
                  <a:srgbClr val="C00000"/>
                </a:solidFill>
              </a:rPr>
              <a:t>ко</a:t>
            </a:r>
            <a:r>
              <a:rPr lang="sr-Cyrl-RS" dirty="0">
                <a:solidFill>
                  <a:srgbClr val="C00000"/>
                </a:solidFill>
              </a:rPr>
              <a:t> је крив. Намеће се дилема </a:t>
            </a:r>
            <a:r>
              <a:rPr lang="sr-Cyrl-RS" b="1" dirty="0">
                <a:solidFill>
                  <a:srgbClr val="C00000"/>
                </a:solidFill>
              </a:rPr>
              <a:t>какви</a:t>
            </a:r>
            <a:r>
              <a:rPr lang="sr-Cyrl-RS" dirty="0">
                <a:solidFill>
                  <a:srgbClr val="C00000"/>
                </a:solidFill>
              </a:rPr>
              <a:t> су то људи. </a:t>
            </a:r>
          </a:p>
        </p:txBody>
      </p:sp>
      <p:sp>
        <p:nvSpPr>
          <p:cNvPr id="3" name="Стрелица: надесно 2">
            <a:extLst>
              <a:ext uri="{FF2B5EF4-FFF2-40B4-BE49-F238E27FC236}">
                <a16:creationId xmlns:a16="http://schemas.microsoft.com/office/drawing/2014/main" id="{9792102F-BFC0-4F98-B3FD-4380B91A54F3}"/>
              </a:ext>
            </a:extLst>
          </p:cNvPr>
          <p:cNvSpPr/>
          <p:nvPr/>
        </p:nvSpPr>
        <p:spPr>
          <a:xfrm>
            <a:off x="1784412" y="1775534"/>
            <a:ext cx="1225118" cy="328474"/>
          </a:xfrm>
          <a:prstGeom prst="rightArrow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514321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0"/>
                            </p:stCondLst>
                            <p:childTnLst>
                              <p:par>
                                <p:cTn id="29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квир за текст 1">
            <a:extLst>
              <a:ext uri="{FF2B5EF4-FFF2-40B4-BE49-F238E27FC236}">
                <a16:creationId xmlns:a16="http://schemas.microsoft.com/office/drawing/2014/main" id="{8A740F32-1D33-4E17-AA18-F5B7D6F6DE8A}"/>
              </a:ext>
            </a:extLst>
          </p:cNvPr>
          <p:cNvSpPr txBox="1"/>
          <p:nvPr/>
        </p:nvSpPr>
        <p:spPr>
          <a:xfrm>
            <a:off x="3759200" y="1351280"/>
            <a:ext cx="5902960" cy="2585323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b="1" dirty="0">
                <a:solidFill>
                  <a:srgbClr val="C00000"/>
                </a:solidFill>
              </a:rPr>
              <a:t>НАКОН УВОДНОГ ДИЈЕЛА СЛИЈЕДИ СИНТАКСИЧКА АНАЛИЗА РЕЧЕНИЦЕ-ШЕМАТСКИ ПРИКАЗ.</a:t>
            </a:r>
          </a:p>
          <a:p>
            <a:r>
              <a:rPr lang="sr-Cyrl-RS" b="1" dirty="0">
                <a:solidFill>
                  <a:srgbClr val="C00000"/>
                </a:solidFill>
              </a:rPr>
              <a:t>НАУЧИЋЕМО, НА КОЈИ НАЧИН ТРЕБА ДА ПОСМАТРАМО РЕЧЕНИЦУ И ЊЕНЕ САСТАВНЕ ДИЈЕЛОВЕ И КАКО ДА ПРИКАЖЕМО ОДНОСЕ ЗАВИСНОСТИ И НЕЗАВИСНОСТИ, У ЈЕДНОЈ СЛОЖЕНОЈ РЕЧЕНИЦИ.</a:t>
            </a:r>
          </a:p>
          <a:p>
            <a:endParaRPr lang="sr-Cyrl-RS" b="1" dirty="0">
              <a:solidFill>
                <a:srgbClr val="C00000"/>
              </a:solidFill>
            </a:endParaRPr>
          </a:p>
          <a:p>
            <a:r>
              <a:rPr lang="sr-Cyrl-RS" b="1" dirty="0">
                <a:solidFill>
                  <a:srgbClr val="C00000"/>
                </a:solidFill>
              </a:rPr>
              <a:t>         СРЕЋНО!</a:t>
            </a:r>
          </a:p>
        </p:txBody>
      </p:sp>
      <p:pic>
        <p:nvPicPr>
          <p:cNvPr id="4" name="Графика 3" descr="Лице које намигује без попуне">
            <a:extLst>
              <a:ext uri="{FF2B5EF4-FFF2-40B4-BE49-F238E27FC236}">
                <a16:creationId xmlns:a16="http://schemas.microsoft.com/office/drawing/2014/main" id="{6EF4C357-C50C-4E02-B52D-002A4BF037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96000" y="3429000"/>
            <a:ext cx="721360" cy="56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248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6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угаоник: са заобљеним угловима 1">
            <a:extLst>
              <a:ext uri="{FF2B5EF4-FFF2-40B4-BE49-F238E27FC236}">
                <a16:creationId xmlns:a16="http://schemas.microsoft.com/office/drawing/2014/main" id="{8559B788-7917-457D-9ED3-3D7386EF6D20}"/>
              </a:ext>
            </a:extLst>
          </p:cNvPr>
          <p:cNvSpPr/>
          <p:nvPr/>
        </p:nvSpPr>
        <p:spPr>
          <a:xfrm>
            <a:off x="3302493" y="248575"/>
            <a:ext cx="4101483" cy="4527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>
                <a:solidFill>
                  <a:srgbClr val="C00000"/>
                </a:solidFill>
              </a:rPr>
              <a:t>НЕЗАВИСНОСЛОЖЕНЕ РЕЧЕНИЦЕ</a:t>
            </a:r>
          </a:p>
        </p:txBody>
      </p:sp>
      <p:sp>
        <p:nvSpPr>
          <p:cNvPr id="3" name="Правоугаоник: са заобљеним угловима 2">
            <a:extLst>
              <a:ext uri="{FF2B5EF4-FFF2-40B4-BE49-F238E27FC236}">
                <a16:creationId xmlns:a16="http://schemas.microsoft.com/office/drawing/2014/main" id="{F239B360-3004-4103-ABD2-1D239EB8860B}"/>
              </a:ext>
            </a:extLst>
          </p:cNvPr>
          <p:cNvSpPr/>
          <p:nvPr/>
        </p:nvSpPr>
        <p:spPr>
          <a:xfrm>
            <a:off x="807868" y="1118586"/>
            <a:ext cx="5524872" cy="3284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rgbClr val="FF0000"/>
                </a:solidFill>
              </a:rPr>
              <a:t>1. САСТАВНЕ: Ручао је </a:t>
            </a:r>
            <a:r>
              <a:rPr lang="sr-Cyrl-RS" b="1" dirty="0">
                <a:solidFill>
                  <a:srgbClr val="C00000"/>
                </a:solidFill>
              </a:rPr>
              <a:t>и (па/те) </a:t>
            </a:r>
            <a:r>
              <a:rPr lang="sr-Cyrl-RS" dirty="0">
                <a:solidFill>
                  <a:srgbClr val="FF0000"/>
                </a:solidFill>
              </a:rPr>
              <a:t>легао.</a:t>
            </a:r>
          </a:p>
        </p:txBody>
      </p:sp>
      <p:sp>
        <p:nvSpPr>
          <p:cNvPr id="4" name="Елипса 3">
            <a:extLst>
              <a:ext uri="{FF2B5EF4-FFF2-40B4-BE49-F238E27FC236}">
                <a16:creationId xmlns:a16="http://schemas.microsoft.com/office/drawing/2014/main" id="{5A0DF8F6-C86C-4716-AE95-500B64D240C4}"/>
              </a:ext>
            </a:extLst>
          </p:cNvPr>
          <p:cNvSpPr/>
          <p:nvPr/>
        </p:nvSpPr>
        <p:spPr>
          <a:xfrm>
            <a:off x="7480914" y="701337"/>
            <a:ext cx="1982682" cy="11718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rgbClr val="FF0000"/>
                </a:solidFill>
              </a:rPr>
              <a:t>везници: и, па, те, ни, нити.</a:t>
            </a:r>
          </a:p>
        </p:txBody>
      </p:sp>
      <p:cxnSp>
        <p:nvCxnSpPr>
          <p:cNvPr id="6" name="Линија спајања: Заломљена 5">
            <a:extLst>
              <a:ext uri="{FF2B5EF4-FFF2-40B4-BE49-F238E27FC236}">
                <a16:creationId xmlns:a16="http://schemas.microsoft.com/office/drawing/2014/main" id="{C7FBC3B2-AECB-4A7D-BDE1-F5A8AB7D15B4}"/>
              </a:ext>
            </a:extLst>
          </p:cNvPr>
          <p:cNvCxnSpPr>
            <a:cxnSpLocks/>
          </p:cNvCxnSpPr>
          <p:nvPr/>
        </p:nvCxnSpPr>
        <p:spPr>
          <a:xfrm>
            <a:off x="4864963" y="1029812"/>
            <a:ext cx="2539013" cy="12700"/>
          </a:xfrm>
          <a:prstGeom prst="bentConnector3">
            <a:avLst>
              <a:gd name="adj1" fmla="val 50000"/>
            </a:avLst>
          </a:prstGeom>
          <a:ln>
            <a:solidFill>
              <a:schemeClr val="accent2"/>
            </a:solidFill>
            <a:tailEnd type="triangle"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4" name="Правоугаоник: са заобљеним угловима 13">
            <a:extLst>
              <a:ext uri="{FF2B5EF4-FFF2-40B4-BE49-F238E27FC236}">
                <a16:creationId xmlns:a16="http://schemas.microsoft.com/office/drawing/2014/main" id="{11BD56FD-FA5D-4891-82B8-64CC397BB7A5}"/>
              </a:ext>
            </a:extLst>
          </p:cNvPr>
          <p:cNvSpPr/>
          <p:nvPr/>
        </p:nvSpPr>
        <p:spPr>
          <a:xfrm>
            <a:off x="807868" y="1864308"/>
            <a:ext cx="5524872" cy="9144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rgbClr val="FF0000"/>
                </a:solidFill>
              </a:rPr>
              <a:t>2. РАСТАВНЕ: Ради </a:t>
            </a:r>
            <a:r>
              <a:rPr lang="sr-Cyrl-RS" b="1" dirty="0">
                <a:solidFill>
                  <a:srgbClr val="C00000"/>
                </a:solidFill>
              </a:rPr>
              <a:t>или</a:t>
            </a:r>
            <a:r>
              <a:rPr lang="sr-Cyrl-RS" dirty="0">
                <a:solidFill>
                  <a:srgbClr val="FF0000"/>
                </a:solidFill>
              </a:rPr>
              <a:t> лези. Ја једнако губим, </a:t>
            </a:r>
            <a:r>
              <a:rPr lang="sr-Cyrl-RS" b="1" dirty="0">
                <a:solidFill>
                  <a:srgbClr val="C00000"/>
                </a:solidFill>
              </a:rPr>
              <a:t>било да</a:t>
            </a:r>
            <a:r>
              <a:rPr lang="sr-Cyrl-RS" dirty="0">
                <a:solidFill>
                  <a:srgbClr val="FF0000"/>
                </a:solidFill>
              </a:rPr>
              <a:t> идем с тобом, </a:t>
            </a:r>
            <a:r>
              <a:rPr lang="sr-Cyrl-RS" b="1" dirty="0">
                <a:solidFill>
                  <a:srgbClr val="C00000"/>
                </a:solidFill>
              </a:rPr>
              <a:t>било да </a:t>
            </a:r>
            <a:r>
              <a:rPr lang="sr-Cyrl-RS" dirty="0">
                <a:solidFill>
                  <a:srgbClr val="FF0000"/>
                </a:solidFill>
              </a:rPr>
              <a:t>останем.</a:t>
            </a:r>
          </a:p>
        </p:txBody>
      </p:sp>
      <p:sp>
        <p:nvSpPr>
          <p:cNvPr id="15" name="Елипса 14">
            <a:extLst>
              <a:ext uri="{FF2B5EF4-FFF2-40B4-BE49-F238E27FC236}">
                <a16:creationId xmlns:a16="http://schemas.microsoft.com/office/drawing/2014/main" id="{456CE361-AB49-41B1-9EA9-FEDF2EBBCE05}"/>
              </a:ext>
            </a:extLst>
          </p:cNvPr>
          <p:cNvSpPr/>
          <p:nvPr/>
        </p:nvSpPr>
        <p:spPr>
          <a:xfrm>
            <a:off x="7599285" y="1942850"/>
            <a:ext cx="1864311" cy="13063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err="1">
                <a:solidFill>
                  <a:srgbClr val="FF0000"/>
                </a:solidFill>
              </a:rPr>
              <a:t>везници:или</a:t>
            </a:r>
            <a:r>
              <a:rPr lang="sr-Cyrl-RS" dirty="0">
                <a:solidFill>
                  <a:srgbClr val="FF0000"/>
                </a:solidFill>
              </a:rPr>
              <a:t>, било, воља.</a:t>
            </a:r>
            <a:endParaRPr lang="sr-Cyrl-RS" dirty="0"/>
          </a:p>
        </p:txBody>
      </p:sp>
      <p:cxnSp>
        <p:nvCxnSpPr>
          <p:cNvPr id="17" name="Линија спајања: Заломљена 16">
            <a:extLst>
              <a:ext uri="{FF2B5EF4-FFF2-40B4-BE49-F238E27FC236}">
                <a16:creationId xmlns:a16="http://schemas.microsoft.com/office/drawing/2014/main" id="{A1643DC4-FBEF-491F-9282-E48A279A38B4}"/>
              </a:ext>
            </a:extLst>
          </p:cNvPr>
          <p:cNvCxnSpPr>
            <a:cxnSpLocks/>
          </p:cNvCxnSpPr>
          <p:nvPr/>
        </p:nvCxnSpPr>
        <p:spPr>
          <a:xfrm>
            <a:off x="5202315" y="2804111"/>
            <a:ext cx="2539013" cy="223174"/>
          </a:xfrm>
          <a:prstGeom prst="bentConnector3">
            <a:avLst/>
          </a:prstGeom>
          <a:ln>
            <a:tailEnd type="triangle"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Правоугаоник: са заобљеним угловима 19">
            <a:extLst>
              <a:ext uri="{FF2B5EF4-FFF2-40B4-BE49-F238E27FC236}">
                <a16:creationId xmlns:a16="http://schemas.microsoft.com/office/drawing/2014/main" id="{60A66227-C828-4FCE-8D08-27838F0DB805}"/>
              </a:ext>
            </a:extLst>
          </p:cNvPr>
          <p:cNvSpPr/>
          <p:nvPr/>
        </p:nvSpPr>
        <p:spPr>
          <a:xfrm>
            <a:off x="896645" y="3429000"/>
            <a:ext cx="5436095" cy="7067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rgbClr val="FF0000"/>
                </a:solidFill>
              </a:rPr>
              <a:t>3. СУПРОТНЕ: Ја лежим, </a:t>
            </a:r>
            <a:r>
              <a:rPr lang="sr-Cyrl-RS" b="1" dirty="0">
                <a:solidFill>
                  <a:srgbClr val="C00000"/>
                </a:solidFill>
              </a:rPr>
              <a:t>а</a:t>
            </a:r>
            <a:r>
              <a:rPr lang="sr-Cyrl-RS" dirty="0">
                <a:solidFill>
                  <a:srgbClr val="FF0000"/>
                </a:solidFill>
              </a:rPr>
              <a:t> он </a:t>
            </a:r>
            <a:r>
              <a:rPr lang="sr-Cyrl-RS" dirty="0" err="1">
                <a:solidFill>
                  <a:srgbClr val="FF0000"/>
                </a:solidFill>
              </a:rPr>
              <a:t>ради.Не</a:t>
            </a:r>
            <a:r>
              <a:rPr lang="sr-Cyrl-RS" dirty="0">
                <a:solidFill>
                  <a:srgbClr val="FF0000"/>
                </a:solidFill>
              </a:rPr>
              <a:t> стојим, </a:t>
            </a:r>
            <a:r>
              <a:rPr lang="sr-Cyrl-RS" b="1" dirty="0">
                <a:solidFill>
                  <a:srgbClr val="C00000"/>
                </a:solidFill>
              </a:rPr>
              <a:t>него (но/већ) </a:t>
            </a:r>
            <a:r>
              <a:rPr lang="sr-Cyrl-RS" dirty="0" err="1">
                <a:solidFill>
                  <a:srgbClr val="FF0000"/>
                </a:solidFill>
              </a:rPr>
              <a:t>сједим</a:t>
            </a:r>
            <a:r>
              <a:rPr lang="sr-Cyrl-RS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21" name="Елипса 20">
            <a:extLst>
              <a:ext uri="{FF2B5EF4-FFF2-40B4-BE49-F238E27FC236}">
                <a16:creationId xmlns:a16="http://schemas.microsoft.com/office/drawing/2014/main" id="{35A8E629-8ACC-4D5C-8A2C-06BAA1DE245A}"/>
              </a:ext>
            </a:extLst>
          </p:cNvPr>
          <p:cNvSpPr/>
          <p:nvPr/>
        </p:nvSpPr>
        <p:spPr>
          <a:xfrm>
            <a:off x="7816788" y="3354526"/>
            <a:ext cx="1864310" cy="1277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err="1">
                <a:solidFill>
                  <a:srgbClr val="FF0000"/>
                </a:solidFill>
              </a:rPr>
              <a:t>везници:а</a:t>
            </a:r>
            <a:r>
              <a:rPr lang="sr-Cyrl-RS" dirty="0">
                <a:solidFill>
                  <a:srgbClr val="FF0000"/>
                </a:solidFill>
              </a:rPr>
              <a:t>, али, него, но, већ.</a:t>
            </a:r>
            <a:endParaRPr lang="sr-Cyrl-RS" dirty="0"/>
          </a:p>
        </p:txBody>
      </p:sp>
      <p:sp>
        <p:nvSpPr>
          <p:cNvPr id="22" name="Правоугаоник: са заобљеним угловима 21">
            <a:extLst>
              <a:ext uri="{FF2B5EF4-FFF2-40B4-BE49-F238E27FC236}">
                <a16:creationId xmlns:a16="http://schemas.microsoft.com/office/drawing/2014/main" id="{FC9F3FF9-EC2E-4B59-ADA2-AB9276BEF24F}"/>
              </a:ext>
            </a:extLst>
          </p:cNvPr>
          <p:cNvSpPr/>
          <p:nvPr/>
        </p:nvSpPr>
        <p:spPr>
          <a:xfrm>
            <a:off x="896645" y="4984813"/>
            <a:ext cx="5513033" cy="7067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rgbClr val="FF0000"/>
                </a:solidFill>
              </a:rPr>
              <a:t>4. ГРАДАЦИОНЕ: Он је </a:t>
            </a:r>
            <a:r>
              <a:rPr lang="sr-Cyrl-RS" b="1" dirty="0">
                <a:solidFill>
                  <a:srgbClr val="C00000"/>
                </a:solidFill>
              </a:rPr>
              <a:t>не само </a:t>
            </a:r>
            <a:r>
              <a:rPr lang="sr-Cyrl-RS" dirty="0" err="1">
                <a:solidFill>
                  <a:srgbClr val="FF0000"/>
                </a:solidFill>
              </a:rPr>
              <a:t>лијеп</a:t>
            </a:r>
            <a:r>
              <a:rPr lang="sr-Cyrl-RS" dirty="0">
                <a:solidFill>
                  <a:srgbClr val="FF0000"/>
                </a:solidFill>
              </a:rPr>
              <a:t> </a:t>
            </a:r>
            <a:r>
              <a:rPr lang="sr-Cyrl-RS" b="1" dirty="0">
                <a:solidFill>
                  <a:srgbClr val="C00000"/>
                </a:solidFill>
              </a:rPr>
              <a:t>него и (већ и)</a:t>
            </a:r>
            <a:r>
              <a:rPr lang="sr-Cyrl-RS" dirty="0">
                <a:solidFill>
                  <a:srgbClr val="FF0000"/>
                </a:solidFill>
              </a:rPr>
              <a:t>мио. </a:t>
            </a:r>
          </a:p>
        </p:txBody>
      </p:sp>
      <p:sp>
        <p:nvSpPr>
          <p:cNvPr id="23" name="Елипса 22">
            <a:extLst>
              <a:ext uri="{FF2B5EF4-FFF2-40B4-BE49-F238E27FC236}">
                <a16:creationId xmlns:a16="http://schemas.microsoft.com/office/drawing/2014/main" id="{3DC02038-8EA1-4C66-92D9-959B3E0C6E94}"/>
              </a:ext>
            </a:extLst>
          </p:cNvPr>
          <p:cNvSpPr/>
          <p:nvPr/>
        </p:nvSpPr>
        <p:spPr>
          <a:xfrm>
            <a:off x="6880194" y="4787161"/>
            <a:ext cx="2867486" cy="11020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err="1">
                <a:solidFill>
                  <a:srgbClr val="FF0000"/>
                </a:solidFill>
              </a:rPr>
              <a:t>везници:него</a:t>
            </a:r>
            <a:r>
              <a:rPr lang="sr-Cyrl-RS" dirty="0">
                <a:solidFill>
                  <a:srgbClr val="FF0000"/>
                </a:solidFill>
              </a:rPr>
              <a:t>, не само, а камоли, а </a:t>
            </a:r>
            <a:r>
              <a:rPr lang="sr-Cyrl-RS" dirty="0" err="1">
                <a:solidFill>
                  <a:srgbClr val="FF0000"/>
                </a:solidFill>
              </a:rPr>
              <a:t>некмоли</a:t>
            </a:r>
            <a:r>
              <a:rPr lang="sr-Cyrl-RS" dirty="0">
                <a:solidFill>
                  <a:srgbClr val="FF0000"/>
                </a:solidFill>
              </a:rPr>
              <a:t>…</a:t>
            </a:r>
            <a:endParaRPr lang="sr-Cyrl-RS" dirty="0"/>
          </a:p>
        </p:txBody>
      </p:sp>
      <p:cxnSp>
        <p:nvCxnSpPr>
          <p:cNvPr id="25" name="Линија спајања: Заломљена 24">
            <a:extLst>
              <a:ext uri="{FF2B5EF4-FFF2-40B4-BE49-F238E27FC236}">
                <a16:creationId xmlns:a16="http://schemas.microsoft.com/office/drawing/2014/main" id="{B67D8F72-E926-491C-AE5C-19897B1D8EB1}"/>
              </a:ext>
            </a:extLst>
          </p:cNvPr>
          <p:cNvCxnSpPr>
            <a:cxnSpLocks/>
            <a:endCxn id="23" idx="1"/>
          </p:cNvCxnSpPr>
          <p:nvPr/>
        </p:nvCxnSpPr>
        <p:spPr>
          <a:xfrm>
            <a:off x="5202315" y="4948555"/>
            <a:ext cx="2097813" cy="12700"/>
          </a:xfrm>
          <a:prstGeom prst="bentConnector4">
            <a:avLst>
              <a:gd name="adj1" fmla="val 39991"/>
              <a:gd name="adj2" fmla="val -703945"/>
            </a:avLst>
          </a:prstGeom>
          <a:ln>
            <a:solidFill>
              <a:schemeClr val="accent5">
                <a:lumMod val="50000"/>
              </a:schemeClr>
            </a:solidFill>
            <a:tailEnd type="triangle"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Линија спајања: Заломљена 6">
            <a:extLst>
              <a:ext uri="{FF2B5EF4-FFF2-40B4-BE49-F238E27FC236}">
                <a16:creationId xmlns:a16="http://schemas.microsoft.com/office/drawing/2014/main" id="{4E4F37A3-6BE5-4336-8BCB-8CB681622C10}"/>
              </a:ext>
            </a:extLst>
          </p:cNvPr>
          <p:cNvCxnSpPr>
            <a:stCxn id="20" idx="3"/>
            <a:endCxn id="21" idx="2"/>
          </p:cNvCxnSpPr>
          <p:nvPr/>
        </p:nvCxnSpPr>
        <p:spPr>
          <a:xfrm>
            <a:off x="6332740" y="3782381"/>
            <a:ext cx="1484048" cy="210721"/>
          </a:xfrm>
          <a:prstGeom prst="bentConnector3">
            <a:avLst/>
          </a:prstGeom>
          <a:ln>
            <a:solidFill>
              <a:srgbClr val="FFFF00"/>
            </a:solidFill>
            <a:tailEnd type="triangle"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12922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000"/>
                            </p:stCondLst>
                            <p:childTnLst>
                              <p:par>
                                <p:cTn id="28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4000"/>
                            </p:stCondLst>
                            <p:childTnLst>
                              <p:par>
                                <p:cTn id="42" presetID="2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70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9000"/>
                            </p:stCondLst>
                            <p:childTnLst>
                              <p:par>
                                <p:cTn id="53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2000"/>
                            </p:stCondLst>
                            <p:childTnLst>
                              <p:par>
                                <p:cTn id="70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5000"/>
                            </p:stCondLst>
                            <p:childTnLst>
                              <p:par>
                                <p:cTn id="87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8000"/>
                            </p:stCondLst>
                            <p:childTnLst>
                              <p:par>
                                <p:cTn id="104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31000"/>
                            </p:stCondLst>
                            <p:childTnLst>
                              <p:par>
                                <p:cTn id="121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33000"/>
                            </p:stCondLst>
                            <p:childTnLst>
                              <p:par>
                                <p:cTn id="127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0" fill="hold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36000"/>
                            </p:stCondLst>
                            <p:childTnLst>
                              <p:par>
                                <p:cTn id="134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2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39000"/>
                            </p:stCondLst>
                            <p:childTnLst>
                              <p:par>
                                <p:cTn id="141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42000"/>
                            </p:stCondLst>
                            <p:childTnLst>
                              <p:par>
                                <p:cTn id="158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45000"/>
                            </p:stCondLst>
                            <p:childTnLst>
                              <p:par>
                                <p:cTn id="175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47000"/>
                            </p:stCondLst>
                            <p:childTnLst>
                              <p:par>
                                <p:cTn id="181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animBg="1"/>
      <p:bldP spid="4" grpId="0" build="p" animBg="1"/>
      <p:bldP spid="14" grpId="0" animBg="1"/>
      <p:bldP spid="15" grpId="0" build="p" animBg="1"/>
      <p:bldP spid="20" grpId="0" build="p" animBg="1"/>
      <p:bldP spid="21" grpId="0" build="p" animBg="1"/>
      <p:bldP spid="22" grpId="0" build="p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угаоник: са заобљеним угловима 1">
            <a:extLst>
              <a:ext uri="{FF2B5EF4-FFF2-40B4-BE49-F238E27FC236}">
                <a16:creationId xmlns:a16="http://schemas.microsoft.com/office/drawing/2014/main" id="{A16ACF1A-7B6D-471D-8611-A719CCA3D3C5}"/>
              </a:ext>
            </a:extLst>
          </p:cNvPr>
          <p:cNvSpPr/>
          <p:nvPr/>
        </p:nvSpPr>
        <p:spPr>
          <a:xfrm>
            <a:off x="3107184" y="159798"/>
            <a:ext cx="3630967" cy="452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>
                <a:solidFill>
                  <a:srgbClr val="C00000"/>
                </a:solidFill>
              </a:rPr>
              <a:t>ЗАВИСНОСЛОЖЕНЕ РЕЧЕНИЦЕ</a:t>
            </a:r>
          </a:p>
        </p:txBody>
      </p:sp>
      <p:sp>
        <p:nvSpPr>
          <p:cNvPr id="3" name="Правоугаоник: са заобљеним угловима 2">
            <a:extLst>
              <a:ext uri="{FF2B5EF4-FFF2-40B4-BE49-F238E27FC236}">
                <a16:creationId xmlns:a16="http://schemas.microsoft.com/office/drawing/2014/main" id="{E87175ED-98D8-4D1E-8D6A-6EBD8A883265}"/>
              </a:ext>
            </a:extLst>
          </p:cNvPr>
          <p:cNvSpPr/>
          <p:nvPr/>
        </p:nvSpPr>
        <p:spPr>
          <a:xfrm>
            <a:off x="461640" y="958788"/>
            <a:ext cx="2210539" cy="24702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>
                <a:solidFill>
                  <a:srgbClr val="C00000"/>
                </a:solidFill>
              </a:rPr>
              <a:t>1.СУБЈЕКАТСКЕ</a:t>
            </a:r>
          </a:p>
        </p:txBody>
      </p:sp>
      <p:sp>
        <p:nvSpPr>
          <p:cNvPr id="4" name="Стрелица: надесно 3">
            <a:extLst>
              <a:ext uri="{FF2B5EF4-FFF2-40B4-BE49-F238E27FC236}">
                <a16:creationId xmlns:a16="http://schemas.microsoft.com/office/drawing/2014/main" id="{8261DA75-9E6D-4F45-99A7-2CAC32B603F5}"/>
              </a:ext>
            </a:extLst>
          </p:cNvPr>
          <p:cNvSpPr/>
          <p:nvPr/>
        </p:nvSpPr>
        <p:spPr>
          <a:xfrm>
            <a:off x="2894120" y="958788"/>
            <a:ext cx="754602" cy="501590"/>
          </a:xfrm>
          <a:prstGeom prst="rightArrow">
            <a:avLst/>
          </a:prstGeom>
          <a:ln>
            <a:solidFill>
              <a:srgbClr val="FF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  <p:sp>
        <p:nvSpPr>
          <p:cNvPr id="5" name="Правоугаоник 4">
            <a:extLst>
              <a:ext uri="{FF2B5EF4-FFF2-40B4-BE49-F238E27FC236}">
                <a16:creationId xmlns:a16="http://schemas.microsoft.com/office/drawing/2014/main" id="{734C836B-4F94-4871-9C59-BFC0F2CFC50E}"/>
              </a:ext>
            </a:extLst>
          </p:cNvPr>
          <p:cNvSpPr/>
          <p:nvPr/>
        </p:nvSpPr>
        <p:spPr>
          <a:xfrm>
            <a:off x="3870663" y="763479"/>
            <a:ext cx="6072327" cy="7812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err="1">
                <a:solidFill>
                  <a:srgbClr val="C00000"/>
                </a:solidFill>
              </a:rPr>
              <a:t>ОДНОСНЕ</a:t>
            </a:r>
            <a:r>
              <a:rPr lang="sr-Cyrl-RS" dirty="0" err="1">
                <a:solidFill>
                  <a:srgbClr val="FF0000"/>
                </a:solidFill>
              </a:rPr>
              <a:t>:Онај</a:t>
            </a:r>
            <a:r>
              <a:rPr lang="sr-Cyrl-RS" dirty="0">
                <a:solidFill>
                  <a:srgbClr val="FF0000"/>
                </a:solidFill>
              </a:rPr>
              <a:t> </a:t>
            </a:r>
            <a:r>
              <a:rPr lang="sr-Cyrl-RS" b="1" dirty="0">
                <a:solidFill>
                  <a:srgbClr val="C00000"/>
                </a:solidFill>
              </a:rPr>
              <a:t>ко</a:t>
            </a:r>
            <a:r>
              <a:rPr lang="sr-Cyrl-RS" dirty="0">
                <a:solidFill>
                  <a:srgbClr val="FF0000"/>
                </a:solidFill>
              </a:rPr>
              <a:t> брзо суди, брзо се и каје.(Оно) </a:t>
            </a:r>
            <a:r>
              <a:rPr lang="sr-Cyrl-RS" b="1" dirty="0">
                <a:solidFill>
                  <a:srgbClr val="C00000"/>
                </a:solidFill>
              </a:rPr>
              <a:t>што</a:t>
            </a:r>
            <a:r>
              <a:rPr lang="sr-Cyrl-RS" dirty="0">
                <a:solidFill>
                  <a:srgbClr val="FF0000"/>
                </a:solidFill>
              </a:rPr>
              <a:t> се не </a:t>
            </a:r>
            <a:r>
              <a:rPr lang="sr-Cyrl-RS" dirty="0" err="1">
                <a:solidFill>
                  <a:srgbClr val="FF0000"/>
                </a:solidFill>
              </a:rPr>
              <a:t>хтје</a:t>
            </a:r>
            <a:r>
              <a:rPr lang="sr-Cyrl-RS" dirty="0">
                <a:solidFill>
                  <a:srgbClr val="FF0000"/>
                </a:solidFill>
              </a:rPr>
              <a:t> у ланце везати, то се </a:t>
            </a:r>
            <a:r>
              <a:rPr lang="sr-Cyrl-RS" dirty="0" err="1">
                <a:solidFill>
                  <a:srgbClr val="FF0000"/>
                </a:solidFill>
              </a:rPr>
              <a:t>збјежа</a:t>
            </a:r>
            <a:r>
              <a:rPr lang="sr-Cyrl-RS" dirty="0">
                <a:solidFill>
                  <a:srgbClr val="FF0000"/>
                </a:solidFill>
              </a:rPr>
              <a:t> у ове планине.</a:t>
            </a:r>
          </a:p>
        </p:txBody>
      </p:sp>
      <p:sp>
        <p:nvSpPr>
          <p:cNvPr id="6" name="Стрелица: надесно 5">
            <a:extLst>
              <a:ext uri="{FF2B5EF4-FFF2-40B4-BE49-F238E27FC236}">
                <a16:creationId xmlns:a16="http://schemas.microsoft.com/office/drawing/2014/main" id="{31136503-5745-4B48-BC57-491BA059A428}"/>
              </a:ext>
            </a:extLst>
          </p:cNvPr>
          <p:cNvSpPr/>
          <p:nvPr/>
        </p:nvSpPr>
        <p:spPr>
          <a:xfrm>
            <a:off x="2894120" y="2001914"/>
            <a:ext cx="754602" cy="421689"/>
          </a:xfrm>
          <a:prstGeom prst="rightArrow">
            <a:avLst/>
          </a:prstGeom>
          <a:ln>
            <a:solidFill>
              <a:srgbClr val="FF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  <p:sp>
        <p:nvSpPr>
          <p:cNvPr id="7" name="Правоугаоник: са заобљеним угловима 6">
            <a:extLst>
              <a:ext uri="{FF2B5EF4-FFF2-40B4-BE49-F238E27FC236}">
                <a16:creationId xmlns:a16="http://schemas.microsoft.com/office/drawing/2014/main" id="{8F3CC1E8-CCAF-46BF-BC50-9F147B6CAFB6}"/>
              </a:ext>
            </a:extLst>
          </p:cNvPr>
          <p:cNvSpPr/>
          <p:nvPr/>
        </p:nvSpPr>
        <p:spPr>
          <a:xfrm>
            <a:off x="3870663" y="1775534"/>
            <a:ext cx="6072327" cy="7812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>
                <a:solidFill>
                  <a:srgbClr val="C00000"/>
                </a:solidFill>
              </a:rPr>
              <a:t>ЗАВИСНОУПИТНЕ</a:t>
            </a:r>
            <a:r>
              <a:rPr lang="sr-Cyrl-RS" dirty="0">
                <a:solidFill>
                  <a:srgbClr val="FF0000"/>
                </a:solidFill>
              </a:rPr>
              <a:t>: Не зна се </a:t>
            </a:r>
            <a:r>
              <a:rPr lang="sr-Cyrl-RS" b="1" dirty="0">
                <a:solidFill>
                  <a:srgbClr val="C00000"/>
                </a:solidFill>
              </a:rPr>
              <a:t>чији</a:t>
            </a:r>
            <a:r>
              <a:rPr lang="sr-Cyrl-RS" dirty="0">
                <a:solidFill>
                  <a:srgbClr val="FF0000"/>
                </a:solidFill>
              </a:rPr>
              <a:t> је ово капут. Зна се </a:t>
            </a:r>
            <a:r>
              <a:rPr lang="sr-Cyrl-RS" b="1" dirty="0">
                <a:solidFill>
                  <a:srgbClr val="C00000"/>
                </a:solidFill>
              </a:rPr>
              <a:t>ко</a:t>
            </a:r>
            <a:r>
              <a:rPr lang="sr-Cyrl-RS" dirty="0">
                <a:solidFill>
                  <a:srgbClr val="FF0000"/>
                </a:solidFill>
              </a:rPr>
              <a:t> је крив. Није јасно </a:t>
            </a:r>
            <a:r>
              <a:rPr lang="sr-Cyrl-RS" b="1" dirty="0">
                <a:solidFill>
                  <a:srgbClr val="C00000"/>
                </a:solidFill>
              </a:rPr>
              <a:t>куда</a:t>
            </a:r>
            <a:r>
              <a:rPr lang="sr-Cyrl-RS" dirty="0">
                <a:solidFill>
                  <a:srgbClr val="FF0000"/>
                </a:solidFill>
              </a:rPr>
              <a:t> иду.</a:t>
            </a:r>
          </a:p>
        </p:txBody>
      </p:sp>
      <p:sp>
        <p:nvSpPr>
          <p:cNvPr id="8" name="Стрелица: надесно 7">
            <a:extLst>
              <a:ext uri="{FF2B5EF4-FFF2-40B4-BE49-F238E27FC236}">
                <a16:creationId xmlns:a16="http://schemas.microsoft.com/office/drawing/2014/main" id="{45D1734D-6DF1-4E16-8C1F-73F59C01419A}"/>
              </a:ext>
            </a:extLst>
          </p:cNvPr>
          <p:cNvSpPr/>
          <p:nvPr/>
        </p:nvSpPr>
        <p:spPr>
          <a:xfrm>
            <a:off x="2889681" y="2956259"/>
            <a:ext cx="852257" cy="408373"/>
          </a:xfrm>
          <a:prstGeom prst="rightArrow">
            <a:avLst/>
          </a:prstGeom>
          <a:ln>
            <a:solidFill>
              <a:srgbClr val="FF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  <p:sp>
        <p:nvSpPr>
          <p:cNvPr id="9" name="Правоугаоник: са заобљеним угловима 8">
            <a:extLst>
              <a:ext uri="{FF2B5EF4-FFF2-40B4-BE49-F238E27FC236}">
                <a16:creationId xmlns:a16="http://schemas.microsoft.com/office/drawing/2014/main" id="{CAB5A452-6955-4C74-BD6B-F25A08E444D7}"/>
              </a:ext>
            </a:extLst>
          </p:cNvPr>
          <p:cNvSpPr/>
          <p:nvPr/>
        </p:nvSpPr>
        <p:spPr>
          <a:xfrm>
            <a:off x="3959441" y="2805344"/>
            <a:ext cx="5912528" cy="852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>
                <a:solidFill>
                  <a:srgbClr val="C00000"/>
                </a:solidFill>
              </a:rPr>
              <a:t>ИЗРИЧНЕ</a:t>
            </a:r>
            <a:r>
              <a:rPr lang="sr-Cyrl-RS" dirty="0">
                <a:solidFill>
                  <a:srgbClr val="FF0000"/>
                </a:solidFill>
              </a:rPr>
              <a:t>: Није у реду </a:t>
            </a:r>
            <a:r>
              <a:rPr lang="sr-Cyrl-RS" b="1" dirty="0">
                <a:solidFill>
                  <a:srgbClr val="C00000"/>
                </a:solidFill>
              </a:rPr>
              <a:t>да</a:t>
            </a:r>
            <a:r>
              <a:rPr lang="sr-Cyrl-RS" dirty="0">
                <a:solidFill>
                  <a:srgbClr val="FF0000"/>
                </a:solidFill>
              </a:rPr>
              <a:t> се лаже.</a:t>
            </a:r>
          </a:p>
        </p:txBody>
      </p:sp>
    </p:spTree>
    <p:extLst>
      <p:ext uri="{BB962C8B-B14F-4D97-AF65-F5344CB8AC3E}">
        <p14:creationId xmlns:p14="http://schemas.microsoft.com/office/powerpoint/2010/main" val="20781151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500"/>
                            </p:stCondLst>
                            <p:childTnLst>
                              <p:par>
                                <p:cTn id="16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5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500"/>
                            </p:stCondLst>
                            <p:childTnLst>
                              <p:par>
                                <p:cTn id="28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3500"/>
                            </p:stCondLst>
                            <p:childTnLst>
                              <p:par>
                                <p:cTn id="45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6500"/>
                            </p:stCondLst>
                            <p:childTnLst>
                              <p:par>
                                <p:cTn id="62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8500"/>
                            </p:stCondLst>
                            <p:childTnLst>
                              <p:par>
                                <p:cTn id="68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1500"/>
                            </p:stCondLst>
                            <p:childTnLst>
                              <p:par>
                                <p:cTn id="85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4500"/>
                            </p:stCondLst>
                            <p:childTnLst>
                              <p:par>
                                <p:cTn id="102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6500"/>
                            </p:stCondLst>
                            <p:childTnLst>
                              <p:par>
                                <p:cTn id="108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9500"/>
                            </p:stCondLst>
                            <p:childTnLst>
                              <p:par>
                                <p:cTn id="115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  <p:bldP spid="5" grpId="0" build="p" animBg="1"/>
      <p:bldP spid="6" grpId="0" animBg="1"/>
      <p:bldP spid="7" grpId="0" build="p" animBg="1"/>
      <p:bldP spid="8" grpId="0" animBg="1"/>
      <p:bldP spid="9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угаоник: са заобљеним угловима 1">
            <a:extLst>
              <a:ext uri="{FF2B5EF4-FFF2-40B4-BE49-F238E27FC236}">
                <a16:creationId xmlns:a16="http://schemas.microsoft.com/office/drawing/2014/main" id="{A8A1061D-2BFA-40E9-AC9B-3B8E2DB824B8}"/>
              </a:ext>
            </a:extLst>
          </p:cNvPr>
          <p:cNvSpPr/>
          <p:nvPr/>
        </p:nvSpPr>
        <p:spPr>
          <a:xfrm>
            <a:off x="523783" y="1242873"/>
            <a:ext cx="2503502" cy="27698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>
                <a:solidFill>
                  <a:srgbClr val="C00000"/>
                </a:solidFill>
              </a:rPr>
              <a:t>2. ОБЈЕКАТСКЕ</a:t>
            </a:r>
          </a:p>
        </p:txBody>
      </p:sp>
      <p:sp>
        <p:nvSpPr>
          <p:cNvPr id="3" name="Стрелица: надесно 2">
            <a:extLst>
              <a:ext uri="{FF2B5EF4-FFF2-40B4-BE49-F238E27FC236}">
                <a16:creationId xmlns:a16="http://schemas.microsoft.com/office/drawing/2014/main" id="{8A364326-88C8-4263-8FEC-880325FF9814}"/>
              </a:ext>
            </a:extLst>
          </p:cNvPr>
          <p:cNvSpPr/>
          <p:nvPr/>
        </p:nvSpPr>
        <p:spPr>
          <a:xfrm>
            <a:off x="3151573" y="1447060"/>
            <a:ext cx="790112" cy="301841"/>
          </a:xfrm>
          <a:prstGeom prst="rightArrow">
            <a:avLst/>
          </a:prstGeom>
          <a:ln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  <p:sp>
        <p:nvSpPr>
          <p:cNvPr id="4" name="Стрелица: надесно 3">
            <a:extLst>
              <a:ext uri="{FF2B5EF4-FFF2-40B4-BE49-F238E27FC236}">
                <a16:creationId xmlns:a16="http://schemas.microsoft.com/office/drawing/2014/main" id="{BD14F9C6-441F-4295-918F-EDBE5D8C67DE}"/>
              </a:ext>
            </a:extLst>
          </p:cNvPr>
          <p:cNvSpPr/>
          <p:nvPr/>
        </p:nvSpPr>
        <p:spPr>
          <a:xfrm>
            <a:off x="3151573" y="2476868"/>
            <a:ext cx="790112" cy="301841"/>
          </a:xfrm>
          <a:prstGeom prst="rightArrow">
            <a:avLst/>
          </a:prstGeom>
          <a:ln>
            <a:solidFill>
              <a:srgbClr val="FF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  <p:sp>
        <p:nvSpPr>
          <p:cNvPr id="5" name="Стрелица: надесно 4">
            <a:extLst>
              <a:ext uri="{FF2B5EF4-FFF2-40B4-BE49-F238E27FC236}">
                <a16:creationId xmlns:a16="http://schemas.microsoft.com/office/drawing/2014/main" id="{FE774375-489B-434F-8544-E7C1FC404363}"/>
              </a:ext>
            </a:extLst>
          </p:cNvPr>
          <p:cNvSpPr/>
          <p:nvPr/>
        </p:nvSpPr>
        <p:spPr>
          <a:xfrm>
            <a:off x="3151573" y="3375734"/>
            <a:ext cx="790112" cy="301841"/>
          </a:xfrm>
          <a:prstGeom prst="rightArrow">
            <a:avLst/>
          </a:prstGeom>
          <a:ln>
            <a:solidFill>
              <a:srgbClr val="FF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  <p:sp>
        <p:nvSpPr>
          <p:cNvPr id="6" name="Правоугаоник: са заобљеним угловима 5">
            <a:extLst>
              <a:ext uri="{FF2B5EF4-FFF2-40B4-BE49-F238E27FC236}">
                <a16:creationId xmlns:a16="http://schemas.microsoft.com/office/drawing/2014/main" id="{DCB2E09A-9AA4-45CC-B034-662F41360D15}"/>
              </a:ext>
            </a:extLst>
          </p:cNvPr>
          <p:cNvSpPr/>
          <p:nvPr/>
        </p:nvSpPr>
        <p:spPr>
          <a:xfrm>
            <a:off x="4065973" y="1242874"/>
            <a:ext cx="5584054" cy="6036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>
                <a:solidFill>
                  <a:srgbClr val="C00000"/>
                </a:solidFill>
              </a:rPr>
              <a:t>ОДНОСНЕ</a:t>
            </a:r>
            <a:r>
              <a:rPr lang="sr-Cyrl-RS" dirty="0">
                <a:solidFill>
                  <a:srgbClr val="FF0000"/>
                </a:solidFill>
              </a:rPr>
              <a:t>: Нашао је (оно)</a:t>
            </a:r>
            <a:r>
              <a:rPr lang="sr-Cyrl-RS" b="1" dirty="0">
                <a:solidFill>
                  <a:srgbClr val="C00000"/>
                </a:solidFill>
              </a:rPr>
              <a:t>што</a:t>
            </a:r>
            <a:r>
              <a:rPr lang="sr-Cyrl-RS" dirty="0">
                <a:solidFill>
                  <a:srgbClr val="FF0000"/>
                </a:solidFill>
              </a:rPr>
              <a:t> је тражио.</a:t>
            </a:r>
          </a:p>
        </p:txBody>
      </p:sp>
      <p:sp>
        <p:nvSpPr>
          <p:cNvPr id="7" name="Правоугаоник: са заобљеним угловима 6">
            <a:extLst>
              <a:ext uri="{FF2B5EF4-FFF2-40B4-BE49-F238E27FC236}">
                <a16:creationId xmlns:a16="http://schemas.microsoft.com/office/drawing/2014/main" id="{F046E9FA-3109-42C5-BA5D-1477DD1B2AFA}"/>
              </a:ext>
            </a:extLst>
          </p:cNvPr>
          <p:cNvSpPr/>
          <p:nvPr/>
        </p:nvSpPr>
        <p:spPr>
          <a:xfrm>
            <a:off x="4065973" y="2246050"/>
            <a:ext cx="6383044" cy="8345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>
                <a:solidFill>
                  <a:srgbClr val="C00000"/>
                </a:solidFill>
              </a:rPr>
              <a:t>ЗАВИСНОУПИТНЕ</a:t>
            </a:r>
            <a:r>
              <a:rPr lang="sr-Cyrl-RS" dirty="0">
                <a:solidFill>
                  <a:srgbClr val="FF0000"/>
                </a:solidFill>
              </a:rPr>
              <a:t>: Питај </a:t>
            </a:r>
            <a:r>
              <a:rPr lang="sr-Cyrl-RS" b="1" dirty="0" err="1">
                <a:solidFill>
                  <a:srgbClr val="C00000"/>
                </a:solidFill>
              </a:rPr>
              <a:t>гдје</a:t>
            </a:r>
            <a:r>
              <a:rPr lang="sr-Cyrl-RS" dirty="0">
                <a:solidFill>
                  <a:srgbClr val="FF0000"/>
                </a:solidFill>
              </a:rPr>
              <a:t> је био. </a:t>
            </a:r>
            <a:br>
              <a:rPr lang="sr-Cyrl-RS" dirty="0">
                <a:solidFill>
                  <a:srgbClr val="FF0000"/>
                </a:solidFill>
              </a:rPr>
            </a:br>
            <a:r>
              <a:rPr lang="sr-Cyrl-RS" dirty="0">
                <a:solidFill>
                  <a:srgbClr val="FF0000"/>
                </a:solidFill>
              </a:rPr>
              <a:t>Објасни </a:t>
            </a:r>
            <a:r>
              <a:rPr lang="sr-Cyrl-RS" b="1" dirty="0">
                <a:solidFill>
                  <a:srgbClr val="C00000"/>
                </a:solidFill>
              </a:rPr>
              <a:t>кад</a:t>
            </a:r>
            <a:r>
              <a:rPr lang="sr-Cyrl-RS" dirty="0">
                <a:solidFill>
                  <a:srgbClr val="FF0000"/>
                </a:solidFill>
              </a:rPr>
              <a:t> се враћа. Реци </a:t>
            </a:r>
            <a:r>
              <a:rPr lang="sr-Cyrl-RS" b="1" dirty="0">
                <a:solidFill>
                  <a:srgbClr val="C00000"/>
                </a:solidFill>
              </a:rPr>
              <a:t>како(да ли)</a:t>
            </a:r>
            <a:r>
              <a:rPr lang="sr-Cyrl-RS" dirty="0">
                <a:solidFill>
                  <a:srgbClr val="FF0000"/>
                </a:solidFill>
              </a:rPr>
              <a:t>се то десило.</a:t>
            </a:r>
          </a:p>
        </p:txBody>
      </p:sp>
      <p:sp>
        <p:nvSpPr>
          <p:cNvPr id="8" name="Правоугаоник: са заобљеним угловима 7">
            <a:extLst>
              <a:ext uri="{FF2B5EF4-FFF2-40B4-BE49-F238E27FC236}">
                <a16:creationId xmlns:a16="http://schemas.microsoft.com/office/drawing/2014/main" id="{FDDAC1E9-6CF9-42CE-B64A-500D15ADAD96}"/>
              </a:ext>
            </a:extLst>
          </p:cNvPr>
          <p:cNvSpPr/>
          <p:nvPr/>
        </p:nvSpPr>
        <p:spPr>
          <a:xfrm>
            <a:off x="4065973" y="3293616"/>
            <a:ext cx="5752730" cy="7190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>
                <a:solidFill>
                  <a:srgbClr val="C00000"/>
                </a:solidFill>
              </a:rPr>
              <a:t>ИЗРИЧНЕ:</a:t>
            </a:r>
            <a:r>
              <a:rPr lang="sr-Cyrl-RS" dirty="0">
                <a:solidFill>
                  <a:srgbClr val="FF0000"/>
                </a:solidFill>
              </a:rPr>
              <a:t> Мислила је </a:t>
            </a:r>
            <a:r>
              <a:rPr lang="sr-Cyrl-RS" b="1" dirty="0">
                <a:solidFill>
                  <a:srgbClr val="C00000"/>
                </a:solidFill>
              </a:rPr>
              <a:t>како</a:t>
            </a:r>
            <a:r>
              <a:rPr lang="sr-Cyrl-RS" dirty="0">
                <a:solidFill>
                  <a:srgbClr val="FF0000"/>
                </a:solidFill>
              </a:rPr>
              <a:t> га воли. Чујем </a:t>
            </a:r>
            <a:r>
              <a:rPr lang="sr-Cyrl-RS" b="1" dirty="0">
                <a:solidFill>
                  <a:srgbClr val="C00000"/>
                </a:solidFill>
              </a:rPr>
              <a:t>да</a:t>
            </a:r>
            <a:r>
              <a:rPr lang="sr-Cyrl-RS" dirty="0">
                <a:solidFill>
                  <a:srgbClr val="FF0000"/>
                </a:solidFill>
              </a:rPr>
              <a:t> си положио испит.</a:t>
            </a:r>
          </a:p>
        </p:txBody>
      </p:sp>
    </p:spTree>
    <p:extLst>
      <p:ext uri="{BB962C8B-B14F-4D97-AF65-F5344CB8AC3E}">
        <p14:creationId xmlns:p14="http://schemas.microsoft.com/office/powerpoint/2010/main" val="9147584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0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3000"/>
                            </p:stCondLst>
                            <p:childTnLst>
                              <p:par>
                                <p:cTn id="36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9000"/>
                            </p:stCondLst>
                            <p:childTnLst>
                              <p:par>
                                <p:cTn id="70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1000"/>
                            </p:stCondLst>
                            <p:childTnLst>
                              <p:par>
                                <p:cTn id="76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4000"/>
                            </p:stCondLst>
                            <p:childTnLst>
                              <p:par>
                                <p:cTn id="93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animBg="1"/>
      <p:bldP spid="4" grpId="0" animBg="1"/>
      <p:bldP spid="5" grpId="0" animBg="1"/>
      <p:bldP spid="6" grpId="0" build="p" animBg="1"/>
      <p:bldP spid="7" grpId="0" build="p" animBg="1"/>
      <p:bldP spid="8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угаоник: са заобљеним угловима 1">
            <a:extLst>
              <a:ext uri="{FF2B5EF4-FFF2-40B4-BE49-F238E27FC236}">
                <a16:creationId xmlns:a16="http://schemas.microsoft.com/office/drawing/2014/main" id="{AA20462D-E6A4-4812-A2A5-AEA05D9323E2}"/>
              </a:ext>
            </a:extLst>
          </p:cNvPr>
          <p:cNvSpPr/>
          <p:nvPr/>
        </p:nvSpPr>
        <p:spPr>
          <a:xfrm>
            <a:off x="435005" y="1589102"/>
            <a:ext cx="3062796" cy="22904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>
                <a:solidFill>
                  <a:srgbClr val="C00000"/>
                </a:solidFill>
              </a:rPr>
              <a:t>ПРЕЛАЗНИ ТИПОВИ</a:t>
            </a:r>
          </a:p>
        </p:txBody>
      </p:sp>
      <p:sp>
        <p:nvSpPr>
          <p:cNvPr id="3" name="Стрелица: надесно 2">
            <a:extLst>
              <a:ext uri="{FF2B5EF4-FFF2-40B4-BE49-F238E27FC236}">
                <a16:creationId xmlns:a16="http://schemas.microsoft.com/office/drawing/2014/main" id="{66B1E99C-B5AC-43CD-A863-40B4BAED354E}"/>
              </a:ext>
            </a:extLst>
          </p:cNvPr>
          <p:cNvSpPr/>
          <p:nvPr/>
        </p:nvSpPr>
        <p:spPr>
          <a:xfrm>
            <a:off x="3586578" y="1917576"/>
            <a:ext cx="816745" cy="346229"/>
          </a:xfrm>
          <a:prstGeom prst="rightArrow">
            <a:avLst/>
          </a:prstGeom>
          <a:ln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  <p:sp>
        <p:nvSpPr>
          <p:cNvPr id="4" name="Стрелица: надесно 3">
            <a:extLst>
              <a:ext uri="{FF2B5EF4-FFF2-40B4-BE49-F238E27FC236}">
                <a16:creationId xmlns:a16="http://schemas.microsoft.com/office/drawing/2014/main" id="{AA462204-FD65-4AB7-AF8D-AAB28D8B0997}"/>
              </a:ext>
            </a:extLst>
          </p:cNvPr>
          <p:cNvSpPr/>
          <p:nvPr/>
        </p:nvSpPr>
        <p:spPr>
          <a:xfrm>
            <a:off x="3586578" y="2858610"/>
            <a:ext cx="825624" cy="346229"/>
          </a:xfrm>
          <a:prstGeom prst="rightArrow">
            <a:avLst/>
          </a:prstGeom>
          <a:ln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  <p:sp>
        <p:nvSpPr>
          <p:cNvPr id="6" name="Правоугаоник: са заобљеним угловима 5">
            <a:extLst>
              <a:ext uri="{FF2B5EF4-FFF2-40B4-BE49-F238E27FC236}">
                <a16:creationId xmlns:a16="http://schemas.microsoft.com/office/drawing/2014/main" id="{BAF8217E-7F2A-4C94-BC74-704EADB91ACB}"/>
              </a:ext>
            </a:extLst>
          </p:cNvPr>
          <p:cNvSpPr/>
          <p:nvPr/>
        </p:nvSpPr>
        <p:spPr>
          <a:xfrm>
            <a:off x="4509858" y="1784412"/>
            <a:ext cx="5903649" cy="6125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>
                <a:solidFill>
                  <a:srgbClr val="C00000"/>
                </a:solidFill>
              </a:rPr>
              <a:t>ИЗРИЧНО-УЗРОЧНЕ</a:t>
            </a:r>
            <a:r>
              <a:rPr lang="sr-Cyrl-RS" dirty="0">
                <a:solidFill>
                  <a:srgbClr val="C00000"/>
                </a:solidFill>
              </a:rPr>
              <a:t>: Жао ми је </a:t>
            </a:r>
            <a:r>
              <a:rPr lang="sr-Cyrl-RS" b="1" dirty="0">
                <a:solidFill>
                  <a:srgbClr val="C00000"/>
                </a:solidFill>
              </a:rPr>
              <a:t>да (што)</a:t>
            </a:r>
            <a:r>
              <a:rPr lang="sr-Cyrl-RS" dirty="0">
                <a:solidFill>
                  <a:srgbClr val="C00000"/>
                </a:solidFill>
              </a:rPr>
              <a:t>идеш.</a:t>
            </a:r>
            <a:r>
              <a:rPr lang="sr-Cyrl-RS" dirty="0"/>
              <a:t> </a:t>
            </a:r>
            <a:r>
              <a:rPr lang="sr-Cyrl-RS" dirty="0">
                <a:solidFill>
                  <a:srgbClr val="C00000"/>
                </a:solidFill>
              </a:rPr>
              <a:t>Изненадио се </a:t>
            </a:r>
            <a:r>
              <a:rPr lang="sr-Cyrl-RS" b="1" dirty="0" err="1">
                <a:solidFill>
                  <a:srgbClr val="C00000"/>
                </a:solidFill>
              </a:rPr>
              <a:t>гдје</a:t>
            </a:r>
            <a:r>
              <a:rPr lang="sr-Cyrl-RS" dirty="0"/>
              <a:t> </a:t>
            </a:r>
            <a:r>
              <a:rPr lang="sr-Cyrl-RS" dirty="0">
                <a:solidFill>
                  <a:srgbClr val="C00000"/>
                </a:solidFill>
              </a:rPr>
              <a:t>се удала за њега.</a:t>
            </a:r>
          </a:p>
        </p:txBody>
      </p:sp>
      <p:sp>
        <p:nvSpPr>
          <p:cNvPr id="7" name="Правоугаоник: са заобљеним угловима 6">
            <a:extLst>
              <a:ext uri="{FF2B5EF4-FFF2-40B4-BE49-F238E27FC236}">
                <a16:creationId xmlns:a16="http://schemas.microsoft.com/office/drawing/2014/main" id="{07FFB893-80E8-4FC0-87A6-3F799AEF9B78}"/>
              </a:ext>
            </a:extLst>
          </p:cNvPr>
          <p:cNvSpPr/>
          <p:nvPr/>
        </p:nvSpPr>
        <p:spPr>
          <a:xfrm>
            <a:off x="4509858" y="2610035"/>
            <a:ext cx="5726095" cy="674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>
                <a:solidFill>
                  <a:srgbClr val="C00000"/>
                </a:solidFill>
              </a:rPr>
              <a:t>ИЗРИЧНО-АДЈЕКТИВНЕ</a:t>
            </a:r>
            <a:r>
              <a:rPr lang="sr-Cyrl-RS" dirty="0">
                <a:solidFill>
                  <a:srgbClr val="C00000"/>
                </a:solidFill>
              </a:rPr>
              <a:t>: Видим га </a:t>
            </a:r>
            <a:r>
              <a:rPr lang="sr-Cyrl-RS" b="1" dirty="0">
                <a:solidFill>
                  <a:srgbClr val="C00000"/>
                </a:solidFill>
              </a:rPr>
              <a:t>како</a:t>
            </a:r>
            <a:r>
              <a:rPr lang="sr-Cyrl-RS" dirty="0"/>
              <a:t> </a:t>
            </a:r>
            <a:r>
              <a:rPr lang="sr-Cyrl-RS" dirty="0">
                <a:solidFill>
                  <a:srgbClr val="C00000"/>
                </a:solidFill>
              </a:rPr>
              <a:t>једе.</a:t>
            </a:r>
            <a:r>
              <a:rPr lang="sr-Cyrl-RS" dirty="0"/>
              <a:t> </a:t>
            </a:r>
            <a:r>
              <a:rPr lang="sr-Cyrl-RS" dirty="0">
                <a:solidFill>
                  <a:srgbClr val="C00000"/>
                </a:solidFill>
              </a:rPr>
              <a:t>Видим га </a:t>
            </a:r>
            <a:r>
              <a:rPr lang="sr-Cyrl-RS" b="1" dirty="0">
                <a:solidFill>
                  <a:srgbClr val="C00000"/>
                </a:solidFill>
              </a:rPr>
              <a:t>да</a:t>
            </a:r>
            <a:r>
              <a:rPr lang="sr-Cyrl-RS" dirty="0"/>
              <a:t> </a:t>
            </a:r>
            <a:r>
              <a:rPr lang="sr-Cyrl-RS" dirty="0">
                <a:solidFill>
                  <a:srgbClr val="C00000"/>
                </a:solidFill>
              </a:rPr>
              <a:t>трчи. Видим га </a:t>
            </a:r>
            <a:r>
              <a:rPr lang="sr-Cyrl-RS" b="1" dirty="0" err="1">
                <a:solidFill>
                  <a:srgbClr val="C00000"/>
                </a:solidFill>
              </a:rPr>
              <a:t>гдје</a:t>
            </a:r>
            <a:r>
              <a:rPr lang="sr-Cyrl-RS" dirty="0"/>
              <a:t> </a:t>
            </a:r>
            <a:r>
              <a:rPr lang="sr-Cyrl-RS" dirty="0">
                <a:solidFill>
                  <a:srgbClr val="C00000"/>
                </a:solidFill>
              </a:rPr>
              <a:t>долази.</a:t>
            </a:r>
          </a:p>
        </p:txBody>
      </p:sp>
    </p:spTree>
    <p:extLst>
      <p:ext uri="{BB962C8B-B14F-4D97-AF65-F5344CB8AC3E}">
        <p14:creationId xmlns:p14="http://schemas.microsoft.com/office/powerpoint/2010/main" val="2845502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2" presetClass="entr" presetSubtype="9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0"/>
                            </p:stCondLst>
                            <p:childTnLst>
                              <p:par>
                                <p:cTn id="33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3000"/>
                            </p:stCondLst>
                            <p:childTnLst>
                              <p:par>
                                <p:cTn id="40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animBg="1"/>
      <p:bldP spid="4" grpId="0" animBg="1"/>
      <p:bldP spid="6" grpId="0" animBg="1"/>
      <p:bldP spid="7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угаоник: са заобљеним угловима 1">
            <a:extLst>
              <a:ext uri="{FF2B5EF4-FFF2-40B4-BE49-F238E27FC236}">
                <a16:creationId xmlns:a16="http://schemas.microsoft.com/office/drawing/2014/main" id="{47D627FF-0696-41EC-B8F5-6902E31D8B16}"/>
              </a:ext>
            </a:extLst>
          </p:cNvPr>
          <p:cNvSpPr/>
          <p:nvPr/>
        </p:nvSpPr>
        <p:spPr>
          <a:xfrm>
            <a:off x="1367161" y="1491448"/>
            <a:ext cx="7528264" cy="25478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>
                <a:solidFill>
                  <a:srgbClr val="C00000"/>
                </a:solidFill>
              </a:rPr>
              <a:t>3. ПРЕДИКАТИВНЕ </a:t>
            </a:r>
          </a:p>
          <a:p>
            <a:pPr algn="ctr"/>
            <a:r>
              <a:rPr lang="sr-Cyrl-RS" b="1" dirty="0">
                <a:solidFill>
                  <a:srgbClr val="C00000"/>
                </a:solidFill>
              </a:rPr>
              <a:t>РЕЧЕНИЦЕ:</a:t>
            </a:r>
            <a:r>
              <a:rPr lang="sr-Cyrl-RS" dirty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sr-Cyrl-RS" dirty="0">
                <a:solidFill>
                  <a:srgbClr val="C00000"/>
                </a:solidFill>
              </a:rPr>
              <a:t>Она је </a:t>
            </a:r>
            <a:r>
              <a:rPr lang="sr-Cyrl-RS" b="1" dirty="0">
                <a:solidFill>
                  <a:srgbClr val="C00000"/>
                </a:solidFill>
              </a:rPr>
              <a:t>да</a:t>
            </a:r>
            <a:r>
              <a:rPr lang="sr-Cyrl-RS" dirty="0">
                <a:solidFill>
                  <a:srgbClr val="C00000"/>
                </a:solidFill>
              </a:rPr>
              <a:t> ти памет стане. Ја ћу бити </a:t>
            </a:r>
            <a:r>
              <a:rPr lang="sr-Cyrl-RS" b="1" dirty="0">
                <a:solidFill>
                  <a:srgbClr val="C00000"/>
                </a:solidFill>
              </a:rPr>
              <a:t>какав</a:t>
            </a:r>
            <a:r>
              <a:rPr lang="sr-Cyrl-RS" dirty="0">
                <a:solidFill>
                  <a:srgbClr val="C00000"/>
                </a:solidFill>
              </a:rPr>
              <a:t> је био мој отац. </a:t>
            </a:r>
          </a:p>
        </p:txBody>
      </p:sp>
    </p:spTree>
    <p:extLst>
      <p:ext uri="{BB962C8B-B14F-4D97-AF65-F5344CB8AC3E}">
        <p14:creationId xmlns:p14="http://schemas.microsoft.com/office/powerpoint/2010/main" val="2033390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3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5" presetClass="emph" presetSubtype="0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8" dur="3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5" presetClass="emph" presetSubtype="0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0" dur="3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угаоник: са заобљеним угловима 1">
            <a:extLst>
              <a:ext uri="{FF2B5EF4-FFF2-40B4-BE49-F238E27FC236}">
                <a16:creationId xmlns:a16="http://schemas.microsoft.com/office/drawing/2014/main" id="{5A7E206A-1568-4E07-B6CA-FC06386F1B59}"/>
              </a:ext>
            </a:extLst>
          </p:cNvPr>
          <p:cNvSpPr/>
          <p:nvPr/>
        </p:nvSpPr>
        <p:spPr>
          <a:xfrm>
            <a:off x="408373" y="1100831"/>
            <a:ext cx="2752077" cy="28497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>
                <a:solidFill>
                  <a:srgbClr val="C00000"/>
                </a:solidFill>
              </a:rPr>
              <a:t>4. АДВЕРБИЈАЛНЕ</a:t>
            </a:r>
          </a:p>
          <a:p>
            <a:pPr algn="ctr"/>
            <a:r>
              <a:rPr lang="sr-Cyrl-RS" b="1" dirty="0">
                <a:solidFill>
                  <a:srgbClr val="C00000"/>
                </a:solidFill>
              </a:rPr>
              <a:t>РЕЧЕНИЦЕ</a:t>
            </a:r>
          </a:p>
        </p:txBody>
      </p:sp>
      <p:sp>
        <p:nvSpPr>
          <p:cNvPr id="3" name="Правоугаоник: са заобљеним угловима 2">
            <a:extLst>
              <a:ext uri="{FF2B5EF4-FFF2-40B4-BE49-F238E27FC236}">
                <a16:creationId xmlns:a16="http://schemas.microsoft.com/office/drawing/2014/main" id="{0D03B19F-936D-4111-8B1D-D1D3131D3E57}"/>
              </a:ext>
            </a:extLst>
          </p:cNvPr>
          <p:cNvSpPr/>
          <p:nvPr/>
        </p:nvSpPr>
        <p:spPr>
          <a:xfrm>
            <a:off x="4563122" y="1233996"/>
            <a:ext cx="5912528" cy="5060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>
                <a:solidFill>
                  <a:srgbClr val="C00000"/>
                </a:solidFill>
              </a:rPr>
              <a:t>А)МЈЕСНЕ</a:t>
            </a:r>
            <a:r>
              <a:rPr lang="sr-Cyrl-RS" dirty="0"/>
              <a:t>: </a:t>
            </a:r>
            <a:r>
              <a:rPr lang="sr-Cyrl-RS" dirty="0">
                <a:solidFill>
                  <a:srgbClr val="C00000"/>
                </a:solidFill>
              </a:rPr>
              <a:t>Стани </a:t>
            </a:r>
            <a:r>
              <a:rPr lang="sr-Cyrl-RS" b="1" dirty="0" err="1">
                <a:solidFill>
                  <a:srgbClr val="C00000"/>
                </a:solidFill>
              </a:rPr>
              <a:t>гдје</a:t>
            </a:r>
            <a:r>
              <a:rPr lang="sr-Cyrl-RS" dirty="0">
                <a:solidFill>
                  <a:srgbClr val="C00000"/>
                </a:solidFill>
              </a:rPr>
              <a:t> можеш. Иде </a:t>
            </a:r>
            <a:r>
              <a:rPr lang="sr-Cyrl-RS" b="1" dirty="0">
                <a:solidFill>
                  <a:srgbClr val="C00000"/>
                </a:solidFill>
              </a:rPr>
              <a:t>куда (камо)</a:t>
            </a:r>
            <a:r>
              <a:rPr lang="sr-Cyrl-RS" dirty="0">
                <a:solidFill>
                  <a:srgbClr val="C00000"/>
                </a:solidFill>
              </a:rPr>
              <a:t> жели. Врати се </a:t>
            </a:r>
            <a:r>
              <a:rPr lang="sr-Cyrl-RS" b="1" dirty="0">
                <a:solidFill>
                  <a:srgbClr val="C00000"/>
                </a:solidFill>
              </a:rPr>
              <a:t>одакле</a:t>
            </a:r>
            <a:r>
              <a:rPr lang="sr-Cyrl-RS" dirty="0">
                <a:solidFill>
                  <a:srgbClr val="C00000"/>
                </a:solidFill>
              </a:rPr>
              <a:t> си дошао. </a:t>
            </a:r>
          </a:p>
        </p:txBody>
      </p:sp>
      <p:sp>
        <p:nvSpPr>
          <p:cNvPr id="4" name="Правоугаоник: са заобљеним угловима 3">
            <a:extLst>
              <a:ext uri="{FF2B5EF4-FFF2-40B4-BE49-F238E27FC236}">
                <a16:creationId xmlns:a16="http://schemas.microsoft.com/office/drawing/2014/main" id="{80F28A99-DF0F-48A6-B90B-7F93975A64E1}"/>
              </a:ext>
            </a:extLst>
          </p:cNvPr>
          <p:cNvSpPr/>
          <p:nvPr/>
        </p:nvSpPr>
        <p:spPr>
          <a:xfrm>
            <a:off x="4492101" y="2192784"/>
            <a:ext cx="6081204" cy="16867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>
                <a:solidFill>
                  <a:srgbClr val="C00000"/>
                </a:solidFill>
              </a:rPr>
              <a:t>Б) ВРЕМЕНСКЕ</a:t>
            </a:r>
            <a:r>
              <a:rPr lang="sr-Cyrl-RS" dirty="0"/>
              <a:t>: </a:t>
            </a:r>
            <a:r>
              <a:rPr lang="sr-Cyrl-RS" dirty="0">
                <a:solidFill>
                  <a:srgbClr val="C00000"/>
                </a:solidFill>
              </a:rPr>
              <a:t>- истовременост (</a:t>
            </a:r>
            <a:r>
              <a:rPr lang="sr-Cyrl-RS" b="1" dirty="0">
                <a:solidFill>
                  <a:srgbClr val="C00000"/>
                </a:solidFill>
              </a:rPr>
              <a:t>потпуна-Док/Кад </a:t>
            </a:r>
            <a:r>
              <a:rPr lang="sr-Cyrl-RS" dirty="0">
                <a:solidFill>
                  <a:srgbClr val="C00000"/>
                </a:solidFill>
              </a:rPr>
              <a:t>плива, ужива.  </a:t>
            </a:r>
            <a:r>
              <a:rPr lang="sr-Cyrl-RS" dirty="0" err="1">
                <a:solidFill>
                  <a:srgbClr val="C00000"/>
                </a:solidFill>
              </a:rPr>
              <a:t>дјелимична</a:t>
            </a:r>
            <a:r>
              <a:rPr lang="sr-Cyrl-RS" dirty="0">
                <a:solidFill>
                  <a:srgbClr val="C00000"/>
                </a:solidFill>
              </a:rPr>
              <a:t>-</a:t>
            </a:r>
            <a:r>
              <a:rPr lang="sr-Cyrl-RS" b="1" dirty="0">
                <a:solidFill>
                  <a:srgbClr val="C00000"/>
                </a:solidFill>
              </a:rPr>
              <a:t>Док/Кад </a:t>
            </a:r>
            <a:r>
              <a:rPr lang="sr-Cyrl-RS" dirty="0">
                <a:solidFill>
                  <a:srgbClr val="C00000"/>
                </a:solidFill>
              </a:rPr>
              <a:t>сам писала, неко је ушао; </a:t>
            </a:r>
            <a:r>
              <a:rPr lang="sr-Cyrl-RS" dirty="0" err="1">
                <a:solidFill>
                  <a:srgbClr val="C00000"/>
                </a:solidFill>
              </a:rPr>
              <a:t>разновременост</a:t>
            </a:r>
            <a:r>
              <a:rPr lang="sr-Cyrl-RS" dirty="0">
                <a:solidFill>
                  <a:srgbClr val="C00000"/>
                </a:solidFill>
              </a:rPr>
              <a:t>/сукцесивност; </a:t>
            </a:r>
            <a:r>
              <a:rPr lang="sr-Cyrl-RS" dirty="0" err="1">
                <a:solidFill>
                  <a:srgbClr val="C00000"/>
                </a:solidFill>
              </a:rPr>
              <a:t>антериорност</a:t>
            </a:r>
            <a:r>
              <a:rPr lang="sr-Cyrl-RS" dirty="0">
                <a:solidFill>
                  <a:srgbClr val="C00000"/>
                </a:solidFill>
              </a:rPr>
              <a:t>- </a:t>
            </a:r>
            <a:r>
              <a:rPr lang="sr-Cyrl-RS" b="1" dirty="0">
                <a:solidFill>
                  <a:srgbClr val="C00000"/>
                </a:solidFill>
              </a:rPr>
              <a:t>Кад</a:t>
            </a:r>
            <a:r>
              <a:rPr lang="sr-Cyrl-RS" dirty="0">
                <a:solidFill>
                  <a:srgbClr val="C00000"/>
                </a:solidFill>
              </a:rPr>
              <a:t> доручкује, креће. </a:t>
            </a:r>
            <a:r>
              <a:rPr lang="sr-Cyrl-RS" b="1" dirty="0">
                <a:solidFill>
                  <a:srgbClr val="C00000"/>
                </a:solidFill>
              </a:rPr>
              <a:t>Чим</a:t>
            </a:r>
            <a:r>
              <a:rPr lang="sr-Cyrl-RS" dirty="0">
                <a:solidFill>
                  <a:srgbClr val="C00000"/>
                </a:solidFill>
              </a:rPr>
              <a:t> стигнем, дођи. </a:t>
            </a:r>
            <a:r>
              <a:rPr lang="sr-Cyrl-RS" b="1" dirty="0">
                <a:solidFill>
                  <a:srgbClr val="C00000"/>
                </a:solidFill>
              </a:rPr>
              <a:t>Како</a:t>
            </a:r>
            <a:r>
              <a:rPr lang="sr-Cyrl-RS" dirty="0">
                <a:solidFill>
                  <a:srgbClr val="C00000"/>
                </a:solidFill>
              </a:rPr>
              <a:t> ми </a:t>
            </a:r>
            <a:r>
              <a:rPr lang="sr-Cyrl-RS" dirty="0" err="1">
                <a:solidFill>
                  <a:srgbClr val="C00000"/>
                </a:solidFill>
              </a:rPr>
              <a:t>видје</a:t>
            </a:r>
            <a:r>
              <a:rPr lang="sr-Cyrl-RS" dirty="0">
                <a:solidFill>
                  <a:srgbClr val="C00000"/>
                </a:solidFill>
              </a:rPr>
              <a:t>, </a:t>
            </a:r>
            <a:r>
              <a:rPr lang="sr-Cyrl-RS" dirty="0" err="1">
                <a:solidFill>
                  <a:srgbClr val="C00000"/>
                </a:solidFill>
              </a:rPr>
              <a:t>побјеже</a:t>
            </a:r>
            <a:r>
              <a:rPr lang="sr-Cyrl-RS" dirty="0">
                <a:solidFill>
                  <a:srgbClr val="C00000"/>
                </a:solidFill>
              </a:rPr>
              <a:t>.   </a:t>
            </a:r>
          </a:p>
        </p:txBody>
      </p:sp>
      <p:cxnSp>
        <p:nvCxnSpPr>
          <p:cNvPr id="6" name="Права линија спајања са стрелицом 5">
            <a:extLst>
              <a:ext uri="{FF2B5EF4-FFF2-40B4-BE49-F238E27FC236}">
                <a16:creationId xmlns:a16="http://schemas.microsoft.com/office/drawing/2014/main" id="{FCA97C39-EAD0-4CF7-AF60-D01BB7156350}"/>
              </a:ext>
            </a:extLst>
          </p:cNvPr>
          <p:cNvCxnSpPr>
            <a:endCxn id="3" idx="1"/>
          </p:cNvCxnSpPr>
          <p:nvPr/>
        </p:nvCxnSpPr>
        <p:spPr>
          <a:xfrm flipV="1">
            <a:off x="3160450" y="1487010"/>
            <a:ext cx="1402672" cy="439444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Права линија спајања са стрелицом 7">
            <a:extLst>
              <a:ext uri="{FF2B5EF4-FFF2-40B4-BE49-F238E27FC236}">
                <a16:creationId xmlns:a16="http://schemas.microsoft.com/office/drawing/2014/main" id="{037869D2-4022-4EB5-B63E-75E458A7D5F0}"/>
              </a:ext>
            </a:extLst>
          </p:cNvPr>
          <p:cNvCxnSpPr/>
          <p:nvPr/>
        </p:nvCxnSpPr>
        <p:spPr>
          <a:xfrm>
            <a:off x="3160450" y="2885243"/>
            <a:ext cx="1331651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Правоугаоник: са заобљеним угловима 8">
            <a:extLst>
              <a:ext uri="{FF2B5EF4-FFF2-40B4-BE49-F238E27FC236}">
                <a16:creationId xmlns:a16="http://schemas.microsoft.com/office/drawing/2014/main" id="{FA0B27D0-DC1B-458D-ABAB-C2574D152484}"/>
              </a:ext>
            </a:extLst>
          </p:cNvPr>
          <p:cNvSpPr/>
          <p:nvPr/>
        </p:nvSpPr>
        <p:spPr>
          <a:xfrm>
            <a:off x="3897296" y="4145872"/>
            <a:ext cx="6081204" cy="16157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>
                <a:solidFill>
                  <a:srgbClr val="C00000"/>
                </a:solidFill>
              </a:rPr>
              <a:t>В) НАЧИНСКЕ И ПОРЕДБЕНЕ</a:t>
            </a:r>
          </a:p>
          <a:p>
            <a:pPr algn="ctr"/>
            <a:r>
              <a:rPr lang="sr-Cyrl-RS" dirty="0">
                <a:solidFill>
                  <a:srgbClr val="C00000"/>
                </a:solidFill>
              </a:rPr>
              <a:t>-начинске: Живио је </a:t>
            </a:r>
            <a:r>
              <a:rPr lang="sr-Cyrl-RS" b="1" dirty="0">
                <a:solidFill>
                  <a:srgbClr val="C00000"/>
                </a:solidFill>
              </a:rPr>
              <a:t>како</a:t>
            </a:r>
            <a:r>
              <a:rPr lang="sr-Cyrl-RS" dirty="0">
                <a:solidFill>
                  <a:srgbClr val="C00000"/>
                </a:solidFill>
              </a:rPr>
              <a:t> је </a:t>
            </a:r>
            <a:r>
              <a:rPr lang="sr-Cyrl-RS" dirty="0" err="1">
                <a:solidFill>
                  <a:srgbClr val="C00000"/>
                </a:solidFill>
              </a:rPr>
              <a:t>хтио</a:t>
            </a:r>
            <a:r>
              <a:rPr lang="sr-Cyrl-RS" dirty="0">
                <a:solidFill>
                  <a:srgbClr val="C00000"/>
                </a:solidFill>
              </a:rPr>
              <a:t>.</a:t>
            </a:r>
          </a:p>
          <a:p>
            <a:pPr marL="285750" indent="-285750" algn="ctr">
              <a:buFontTx/>
              <a:buChar char="-"/>
            </a:pPr>
            <a:r>
              <a:rPr lang="sr-Cyrl-RS" dirty="0">
                <a:solidFill>
                  <a:srgbClr val="C00000"/>
                </a:solidFill>
              </a:rPr>
              <a:t>поредбене: Прошла сам боље </a:t>
            </a:r>
            <a:r>
              <a:rPr lang="sr-Cyrl-RS" b="1" dirty="0">
                <a:solidFill>
                  <a:srgbClr val="C00000"/>
                </a:solidFill>
              </a:rPr>
              <a:t>него што </a:t>
            </a:r>
            <a:r>
              <a:rPr lang="sr-Cyrl-RS" dirty="0">
                <a:solidFill>
                  <a:srgbClr val="C00000"/>
                </a:solidFill>
              </a:rPr>
              <a:t>сам се надала.</a:t>
            </a:r>
          </a:p>
          <a:p>
            <a:pPr algn="ctr"/>
            <a:r>
              <a:rPr lang="sr-Cyrl-RS" dirty="0">
                <a:solidFill>
                  <a:srgbClr val="C00000"/>
                </a:solidFill>
              </a:rPr>
              <a:t>-поредбено-начинске: Пиши </a:t>
            </a:r>
            <a:r>
              <a:rPr lang="sr-Cyrl-RS" b="1" dirty="0">
                <a:solidFill>
                  <a:srgbClr val="C00000"/>
                </a:solidFill>
              </a:rPr>
              <a:t>као што</a:t>
            </a:r>
            <a:r>
              <a:rPr lang="sr-Cyrl-RS" dirty="0">
                <a:solidFill>
                  <a:srgbClr val="C00000"/>
                </a:solidFill>
              </a:rPr>
              <a:t> говориш. Она лудује </a:t>
            </a:r>
            <a:r>
              <a:rPr lang="sr-Cyrl-RS" b="1" dirty="0">
                <a:solidFill>
                  <a:srgbClr val="C00000"/>
                </a:solidFill>
              </a:rPr>
              <a:t>како</a:t>
            </a:r>
            <a:r>
              <a:rPr lang="sr-Cyrl-RS" dirty="0">
                <a:solidFill>
                  <a:srgbClr val="C00000"/>
                </a:solidFill>
              </a:rPr>
              <a:t> сам и ја некад лудовала.</a:t>
            </a:r>
          </a:p>
        </p:txBody>
      </p:sp>
      <p:cxnSp>
        <p:nvCxnSpPr>
          <p:cNvPr id="11" name="Права линија спајања са стрелицом 10">
            <a:extLst>
              <a:ext uri="{FF2B5EF4-FFF2-40B4-BE49-F238E27FC236}">
                <a16:creationId xmlns:a16="http://schemas.microsoft.com/office/drawing/2014/main" id="{AC11978B-8F4D-4B82-8C7F-2E1794CED15F}"/>
              </a:ext>
            </a:extLst>
          </p:cNvPr>
          <p:cNvCxnSpPr/>
          <p:nvPr/>
        </p:nvCxnSpPr>
        <p:spPr>
          <a:xfrm>
            <a:off x="2698812" y="3972757"/>
            <a:ext cx="1162974" cy="1229558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2737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4" presetClass="emph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4" presetClass="emph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8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2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6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6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9600"/>
                            </p:stCondLst>
                            <p:childTnLst>
                              <p:par>
                                <p:cTn id="36" presetID="8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2600"/>
                            </p:stCondLst>
                            <p:childTnLst>
                              <p:par>
                                <p:cTn id="40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4600"/>
                            </p:stCondLst>
                            <p:childTnLst>
                              <p:par>
                                <p:cTn id="46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7600"/>
                            </p:stCondLst>
                            <p:childTnLst>
                              <p:par>
                                <p:cTn id="53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600"/>
                            </p:stCondLst>
                            <p:childTnLst>
                              <p:par>
                                <p:cTn id="60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2600"/>
                            </p:stCondLst>
                            <p:childTnLst>
                              <p:par>
                                <p:cTn id="66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5600"/>
                            </p:stCondLst>
                            <p:childTnLst>
                              <p:par>
                                <p:cTn id="83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8600"/>
                            </p:stCondLst>
                            <p:childTnLst>
                              <p:par>
                                <p:cTn id="100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31600"/>
                            </p:stCondLst>
                            <p:childTnLst>
                              <p:par>
                                <p:cTn id="117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34600"/>
                            </p:stCondLst>
                            <p:childTnLst>
                              <p:par>
                                <p:cTn id="134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animBg="1"/>
      <p:bldP spid="4" grpId="0" build="p" animBg="1"/>
      <p:bldP spid="9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угаоник: са заобљеним угловима 1">
            <a:extLst>
              <a:ext uri="{FF2B5EF4-FFF2-40B4-BE49-F238E27FC236}">
                <a16:creationId xmlns:a16="http://schemas.microsoft.com/office/drawing/2014/main" id="{32465DFC-50C6-459D-8409-07BE5B7623AF}"/>
              </a:ext>
            </a:extLst>
          </p:cNvPr>
          <p:cNvSpPr/>
          <p:nvPr/>
        </p:nvSpPr>
        <p:spPr>
          <a:xfrm>
            <a:off x="4643021" y="745724"/>
            <a:ext cx="4287915" cy="7812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>
                <a:solidFill>
                  <a:srgbClr val="C00000"/>
                </a:solidFill>
              </a:rPr>
              <a:t>Г)</a:t>
            </a:r>
            <a:r>
              <a:rPr lang="sr-Cyrl-RS" dirty="0">
                <a:solidFill>
                  <a:srgbClr val="C00000"/>
                </a:solidFill>
              </a:rPr>
              <a:t> </a:t>
            </a:r>
            <a:r>
              <a:rPr lang="sr-Cyrl-RS" b="1" dirty="0">
                <a:solidFill>
                  <a:srgbClr val="C00000"/>
                </a:solidFill>
              </a:rPr>
              <a:t>УЗРОЧНЕ</a:t>
            </a:r>
            <a:r>
              <a:rPr lang="sr-Cyrl-RS" dirty="0">
                <a:solidFill>
                  <a:srgbClr val="C00000"/>
                </a:solidFill>
              </a:rPr>
              <a:t>: Нисам дошла на посао </a:t>
            </a:r>
            <a:r>
              <a:rPr lang="sr-Cyrl-RS" b="1" dirty="0">
                <a:solidFill>
                  <a:srgbClr val="C00000"/>
                </a:solidFill>
              </a:rPr>
              <a:t>јер</a:t>
            </a:r>
            <a:r>
              <a:rPr lang="sr-Cyrl-RS" dirty="0">
                <a:solidFill>
                  <a:srgbClr val="C00000"/>
                </a:solidFill>
              </a:rPr>
              <a:t> сам добила грип.</a:t>
            </a:r>
          </a:p>
        </p:txBody>
      </p:sp>
      <p:sp>
        <p:nvSpPr>
          <p:cNvPr id="3" name="Правоугаоник: са заобљеним угловима 2">
            <a:extLst>
              <a:ext uri="{FF2B5EF4-FFF2-40B4-BE49-F238E27FC236}">
                <a16:creationId xmlns:a16="http://schemas.microsoft.com/office/drawing/2014/main" id="{7B570A8B-2E5A-4715-95BF-4AAFA7BC1810}"/>
              </a:ext>
            </a:extLst>
          </p:cNvPr>
          <p:cNvSpPr/>
          <p:nvPr/>
        </p:nvSpPr>
        <p:spPr>
          <a:xfrm>
            <a:off x="4643021" y="1828800"/>
            <a:ext cx="4154750" cy="7812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>
                <a:solidFill>
                  <a:srgbClr val="C00000"/>
                </a:solidFill>
              </a:rPr>
              <a:t>Д) ПОСЉЕДИЧНЕ: </a:t>
            </a:r>
            <a:r>
              <a:rPr lang="sr-Cyrl-RS" dirty="0">
                <a:solidFill>
                  <a:srgbClr val="C00000"/>
                </a:solidFill>
              </a:rPr>
              <a:t>Боли га </a:t>
            </a:r>
            <a:r>
              <a:rPr lang="sr-Cyrl-RS" b="1" dirty="0">
                <a:solidFill>
                  <a:srgbClr val="C00000"/>
                </a:solidFill>
              </a:rPr>
              <a:t>тако да </a:t>
            </a:r>
            <a:r>
              <a:rPr lang="sr-Cyrl-RS" dirty="0">
                <a:solidFill>
                  <a:srgbClr val="C00000"/>
                </a:solidFill>
              </a:rPr>
              <a:t>мора лећи. Тако паде </a:t>
            </a:r>
            <a:r>
              <a:rPr lang="sr-Cyrl-RS" b="1" dirty="0">
                <a:solidFill>
                  <a:srgbClr val="C00000"/>
                </a:solidFill>
              </a:rPr>
              <a:t>да</a:t>
            </a:r>
            <a:r>
              <a:rPr lang="sr-Cyrl-RS" dirty="0">
                <a:solidFill>
                  <a:srgbClr val="C00000"/>
                </a:solidFill>
              </a:rPr>
              <a:t> се уплаших.</a:t>
            </a:r>
          </a:p>
        </p:txBody>
      </p:sp>
      <p:sp>
        <p:nvSpPr>
          <p:cNvPr id="4" name="Правоугаоник: са заобљеним угловима 3">
            <a:extLst>
              <a:ext uri="{FF2B5EF4-FFF2-40B4-BE49-F238E27FC236}">
                <a16:creationId xmlns:a16="http://schemas.microsoft.com/office/drawing/2014/main" id="{85E9777E-C203-4FF1-8BCD-B7CE363F5DF2}"/>
              </a:ext>
            </a:extLst>
          </p:cNvPr>
          <p:cNvSpPr/>
          <p:nvPr/>
        </p:nvSpPr>
        <p:spPr>
          <a:xfrm>
            <a:off x="4643021" y="3062796"/>
            <a:ext cx="4154750" cy="22105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>
                <a:solidFill>
                  <a:srgbClr val="C00000"/>
                </a:solidFill>
              </a:rPr>
              <a:t>Ђ)УСЛОВНЕ:</a:t>
            </a:r>
          </a:p>
          <a:p>
            <a:pPr marL="285750" indent="-285750" algn="ctr">
              <a:buFontTx/>
              <a:buChar char="-"/>
            </a:pPr>
            <a:r>
              <a:rPr lang="sr-Cyrl-RS" dirty="0">
                <a:solidFill>
                  <a:srgbClr val="C00000"/>
                </a:solidFill>
              </a:rPr>
              <a:t>реалне: </a:t>
            </a:r>
            <a:r>
              <a:rPr lang="sr-Cyrl-RS" b="1" dirty="0">
                <a:solidFill>
                  <a:srgbClr val="C00000"/>
                </a:solidFill>
              </a:rPr>
              <a:t>Ако/Уколико </a:t>
            </a:r>
            <a:r>
              <a:rPr lang="sr-Cyrl-RS" dirty="0">
                <a:solidFill>
                  <a:srgbClr val="C00000"/>
                </a:solidFill>
              </a:rPr>
              <a:t>спремиш испит, положићеш га. </a:t>
            </a:r>
          </a:p>
          <a:p>
            <a:pPr marL="285750" indent="-285750" algn="ctr">
              <a:buFontTx/>
              <a:buChar char="-"/>
            </a:pPr>
            <a:r>
              <a:rPr lang="sr-Cyrl-RS" dirty="0">
                <a:solidFill>
                  <a:srgbClr val="C00000"/>
                </a:solidFill>
              </a:rPr>
              <a:t>Потенцијалне: </a:t>
            </a:r>
            <a:r>
              <a:rPr lang="sr-Cyrl-RS" b="1" dirty="0">
                <a:solidFill>
                  <a:srgbClr val="C00000"/>
                </a:solidFill>
              </a:rPr>
              <a:t>Кад/Ако/Уколико </a:t>
            </a:r>
            <a:r>
              <a:rPr lang="sr-Cyrl-RS" dirty="0">
                <a:solidFill>
                  <a:srgbClr val="C00000"/>
                </a:solidFill>
              </a:rPr>
              <a:t>бих </a:t>
            </a:r>
            <a:r>
              <a:rPr lang="sr-Cyrl-RS" dirty="0" err="1">
                <a:solidFill>
                  <a:srgbClr val="C00000"/>
                </a:solidFill>
              </a:rPr>
              <a:t>живјела</a:t>
            </a:r>
            <a:r>
              <a:rPr lang="sr-Cyrl-RS" dirty="0">
                <a:solidFill>
                  <a:srgbClr val="C00000"/>
                </a:solidFill>
              </a:rPr>
              <a:t> на селу, имала бих пса.</a:t>
            </a:r>
          </a:p>
        </p:txBody>
      </p:sp>
    </p:spTree>
    <p:extLst>
      <p:ext uri="{BB962C8B-B14F-4D97-AF65-F5344CB8AC3E}">
        <p14:creationId xmlns:p14="http://schemas.microsoft.com/office/powerpoint/2010/main" val="5099517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2000"/>
                            </p:stCondLst>
                            <p:childTnLst>
                              <p:par>
                                <p:cTn id="40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0"/>
                            </p:stCondLst>
                            <p:childTnLst>
                              <p:par>
                                <p:cTn id="57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8000"/>
                            </p:stCondLst>
                            <p:childTnLst>
                              <p:par>
                                <p:cTn id="74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угаоник: са заобљеним угловима 1">
            <a:extLst>
              <a:ext uri="{FF2B5EF4-FFF2-40B4-BE49-F238E27FC236}">
                <a16:creationId xmlns:a16="http://schemas.microsoft.com/office/drawing/2014/main" id="{87D7B42F-B077-4701-9984-D3229BCD8023}"/>
              </a:ext>
            </a:extLst>
          </p:cNvPr>
          <p:cNvSpPr/>
          <p:nvPr/>
        </p:nvSpPr>
        <p:spPr>
          <a:xfrm>
            <a:off x="4323424" y="461639"/>
            <a:ext cx="4669655" cy="1287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>
                <a:solidFill>
                  <a:srgbClr val="C00000"/>
                </a:solidFill>
              </a:rPr>
              <a:t>Е)НАМЈЕРНЕ: </a:t>
            </a:r>
            <a:r>
              <a:rPr lang="sr-Cyrl-RS" dirty="0">
                <a:solidFill>
                  <a:srgbClr val="C00000"/>
                </a:solidFill>
              </a:rPr>
              <a:t>Иде на пијацу </a:t>
            </a:r>
            <a:r>
              <a:rPr lang="sr-Cyrl-RS" b="1" dirty="0">
                <a:solidFill>
                  <a:srgbClr val="C00000"/>
                </a:solidFill>
              </a:rPr>
              <a:t>да</a:t>
            </a:r>
            <a:r>
              <a:rPr lang="sr-Cyrl-RS" dirty="0">
                <a:solidFill>
                  <a:srgbClr val="C00000"/>
                </a:solidFill>
              </a:rPr>
              <a:t> купи воћа. Иде у шуму </a:t>
            </a:r>
            <a:r>
              <a:rPr lang="sr-Cyrl-RS" b="1" dirty="0">
                <a:solidFill>
                  <a:srgbClr val="C00000"/>
                </a:solidFill>
              </a:rPr>
              <a:t>да</a:t>
            </a:r>
            <a:r>
              <a:rPr lang="sr-Cyrl-RS" dirty="0">
                <a:solidFill>
                  <a:srgbClr val="C00000"/>
                </a:solidFill>
              </a:rPr>
              <a:t> би (</a:t>
            </a:r>
            <a:r>
              <a:rPr lang="sr-Cyrl-RS" b="1" dirty="0">
                <a:solidFill>
                  <a:srgbClr val="C00000"/>
                </a:solidFill>
              </a:rPr>
              <a:t>како</a:t>
            </a:r>
            <a:r>
              <a:rPr lang="sr-Cyrl-RS" dirty="0">
                <a:solidFill>
                  <a:srgbClr val="C00000"/>
                </a:solidFill>
              </a:rPr>
              <a:t> би/</a:t>
            </a:r>
            <a:r>
              <a:rPr lang="sr-Cyrl-RS" b="1" dirty="0">
                <a:solidFill>
                  <a:srgbClr val="C00000"/>
                </a:solidFill>
              </a:rPr>
              <a:t>не</a:t>
            </a:r>
            <a:r>
              <a:rPr lang="sr-Cyrl-RS" dirty="0">
                <a:solidFill>
                  <a:srgbClr val="C00000"/>
                </a:solidFill>
              </a:rPr>
              <a:t> би ли/</a:t>
            </a:r>
            <a:r>
              <a:rPr lang="sr-Cyrl-RS" b="1" dirty="0" err="1">
                <a:solidFill>
                  <a:srgbClr val="C00000"/>
                </a:solidFill>
              </a:rPr>
              <a:t>еда</a:t>
            </a:r>
            <a:r>
              <a:rPr lang="sr-Cyrl-RS" dirty="0">
                <a:solidFill>
                  <a:srgbClr val="C00000"/>
                </a:solidFill>
              </a:rPr>
              <a:t> би) набрала гљива.</a:t>
            </a:r>
          </a:p>
        </p:txBody>
      </p:sp>
      <p:sp>
        <p:nvSpPr>
          <p:cNvPr id="3" name="Правоугаоник: са заобљеним угловима 2">
            <a:extLst>
              <a:ext uri="{FF2B5EF4-FFF2-40B4-BE49-F238E27FC236}">
                <a16:creationId xmlns:a16="http://schemas.microsoft.com/office/drawing/2014/main" id="{1CBC041B-F2D9-4174-BA87-61B641740467}"/>
              </a:ext>
            </a:extLst>
          </p:cNvPr>
          <p:cNvSpPr/>
          <p:nvPr/>
        </p:nvSpPr>
        <p:spPr>
          <a:xfrm>
            <a:off x="4394447" y="2121763"/>
            <a:ext cx="4545367" cy="11363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>
                <a:solidFill>
                  <a:srgbClr val="C00000"/>
                </a:solidFill>
              </a:rPr>
              <a:t>Ж) ДОПУСНЕ: Иако/Мада/Премда </a:t>
            </a:r>
            <a:r>
              <a:rPr lang="sr-Cyrl-RS" dirty="0">
                <a:solidFill>
                  <a:srgbClr val="C00000"/>
                </a:solidFill>
              </a:rPr>
              <a:t>пада киша, иде вани. Отићи ћу, </a:t>
            </a:r>
            <a:r>
              <a:rPr lang="sr-Cyrl-RS" b="1" dirty="0">
                <a:solidFill>
                  <a:srgbClr val="C00000"/>
                </a:solidFill>
              </a:rPr>
              <a:t>макар</a:t>
            </a:r>
            <a:r>
              <a:rPr lang="sr-Cyrl-RS" dirty="0">
                <a:solidFill>
                  <a:srgbClr val="C00000"/>
                </a:solidFill>
              </a:rPr>
              <a:t> ме грдили.</a:t>
            </a:r>
          </a:p>
        </p:txBody>
      </p:sp>
    </p:spTree>
    <p:extLst>
      <p:ext uri="{BB962C8B-B14F-4D97-AF65-F5344CB8AC3E}">
        <p14:creationId xmlns:p14="http://schemas.microsoft.com/office/powerpoint/2010/main" val="3864102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build="p" animBg="1"/>
    </p:bldLst>
  </p:timing>
</p:sld>
</file>

<file path=ppt/theme/theme1.xml><?xml version="1.0" encoding="utf-8"?>
<a:theme xmlns:a="http://schemas.openxmlformats.org/drawingml/2006/main" name="sty3">
  <a:themeElements>
    <a:clrScheme name="Office тема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тема">
      <a:majorFont>
        <a:latin typeface="Andy"/>
        <a:ea typeface=""/>
        <a:cs typeface=""/>
      </a:majorFont>
      <a:minorFont>
        <a:latin typeface="And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Office тема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тема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тема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тема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тема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тема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тема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тема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тема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тема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тема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тема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sty3</Template>
  <TotalTime>454</TotalTime>
  <Words>801</Words>
  <Application>Microsoft Office PowerPoint</Application>
  <PresentationFormat>Широки екран</PresentationFormat>
  <Paragraphs>67</Paragraphs>
  <Slides>13</Slides>
  <Notes>0</Notes>
  <HiddenSlides>0</HiddenSlides>
  <MMClips>0</MMClips>
  <ScaleCrop>false</ScaleCrop>
  <HeadingPairs>
    <vt:vector size="6" baseType="variant">
      <vt:variant>
        <vt:lpstr>Коришћени фонтови</vt:lpstr>
      </vt:variant>
      <vt:variant>
        <vt:i4>2</vt:i4>
      </vt:variant>
      <vt:variant>
        <vt:lpstr>Тема</vt:lpstr>
      </vt:variant>
      <vt:variant>
        <vt:i4>1</vt:i4>
      </vt:variant>
      <vt:variant>
        <vt:lpstr>Наслови слајдова</vt:lpstr>
      </vt:variant>
      <vt:variant>
        <vt:i4>13</vt:i4>
      </vt:variant>
    </vt:vector>
  </HeadingPairs>
  <TitlesOfParts>
    <vt:vector size="16" baseType="lpstr">
      <vt:lpstr>Andy</vt:lpstr>
      <vt:lpstr>Arial</vt:lpstr>
      <vt:lpstr>sty3</vt:lpstr>
      <vt:lpstr>СИНТАКСИЧКА АНАЛИЗА -СЛОЖЕНЕ РЕЧЕНИЦЕ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презентација</dc:title>
  <dc:creator>Sanja D</dc:creator>
  <cp:lastModifiedBy>Sanja D</cp:lastModifiedBy>
  <cp:revision>35</cp:revision>
  <dcterms:created xsi:type="dcterms:W3CDTF">2021-01-24T19:58:28Z</dcterms:created>
  <dcterms:modified xsi:type="dcterms:W3CDTF">2021-01-25T21:23:06Z</dcterms:modified>
</cp:coreProperties>
</file>