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2C26C2-D9F0-4BAF-B191-260B3978CAE1}" type="datetimeFigureOut">
              <a:rPr lang="sr-Latn-CS" smtClean="0"/>
              <a:t>22.3.2021.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5486A1-3F97-4410-9558-F3D1D30C5B3A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1988" TargetMode="External"/><Relationship Id="rId2" Type="http://schemas.openxmlformats.org/officeDocument/2006/relationships/hyperlink" Target="https://sr.wikipedia.org/wiki/4._%D0%B2%D0%B5%D0%BA_%D0%BF._%D0%BD._%D0%B5.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sr.wikipedia.org/wiki/%D0%A3%D0%BD%D0%B5%D1%81%D0%BA%D0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ija\Desktop\позадина црве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СОФОКЛЕ </a:t>
            </a: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sr-Cyrl-R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АНТИГОНА</a:t>
            </a:r>
            <a:endParaRPr lang="bs-Latn-B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6000768"/>
            <a:ext cx="5357850" cy="659906"/>
          </a:xfrm>
        </p:spPr>
        <p:txBody>
          <a:bodyPr/>
          <a:lstStyle/>
          <a:p>
            <a: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Милица Млађеновић Хрицак, проф.</a:t>
            </a:r>
            <a:endParaRPr lang="bs-Latn-B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tija\Desktop\pozoriste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28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sr-Cyrl-R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bs-Latn-B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  <a:p>
            <a:pPr>
              <a:buNone/>
            </a:pPr>
            <a:endParaRPr lang="sr-Cyrl-R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sr-Cyrl-R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</a:t>
            </a:r>
            <a:r>
              <a:rPr lang="sr-Cyrl-RS" sz="6600" dirty="0">
                <a:solidFill>
                  <a:schemeClr val="bg2"/>
                </a:solidFill>
              </a:rPr>
              <a:t>СРЕЋНО!</a:t>
            </a:r>
            <a:endParaRPr lang="bs-Latn-BA" sz="6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chemeClr val="accent3">
                    <a:lumMod val="75000"/>
                  </a:schemeClr>
                </a:solidFill>
              </a:rPr>
              <a:t>ЦИЉЕВИ И ЗАДАЦИ:</a:t>
            </a:r>
            <a:endParaRPr lang="bs-Latn-B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>
                <a:solidFill>
                  <a:schemeClr val="accent3">
                    <a:lumMod val="50000"/>
                  </a:schemeClr>
                </a:solidFill>
              </a:rPr>
              <a:t>развијање интереса за драмску умјетност,</a:t>
            </a:r>
          </a:p>
          <a:p>
            <a:r>
              <a:rPr lang="sr-Cyrl-RS" dirty="0">
                <a:solidFill>
                  <a:schemeClr val="accent3">
                    <a:lumMod val="50000"/>
                  </a:schemeClr>
                </a:solidFill>
              </a:rPr>
              <a:t>развијање способности критичког мишљења,</a:t>
            </a:r>
          </a:p>
          <a:p>
            <a:r>
              <a:rPr lang="sr-Cyrl-RS" dirty="0">
                <a:solidFill>
                  <a:schemeClr val="accent3">
                    <a:lumMod val="50000"/>
                  </a:schemeClr>
                </a:solidFill>
              </a:rPr>
              <a:t>богаћење  рјечника  и развијање језичке културе,</a:t>
            </a:r>
          </a:p>
          <a:p>
            <a:r>
              <a:rPr lang="sr-Cyrl-RS" dirty="0">
                <a:solidFill>
                  <a:schemeClr val="accent3">
                    <a:lumMod val="50000"/>
                  </a:schemeClr>
                </a:solidFill>
              </a:rPr>
              <a:t>емоционално и духовно оплемењавање.</a:t>
            </a:r>
            <a:endParaRPr lang="bs-Latn-BA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Matija\Desktop\antigona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071942"/>
            <a:ext cx="3714776" cy="21431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3">
                    <a:lumMod val="75000"/>
                  </a:schemeClr>
                </a:solidFill>
              </a:rPr>
              <a:t>БИОГРАФИЈА</a:t>
            </a:r>
            <a:endParaRPr lang="bs-Latn-B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СОФОКЛЕ (око 495-406/5), један је од тројице грчких трагичара, који су у овој драмској врсти остварили највише домете. </a:t>
            </a:r>
          </a:p>
          <a:p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Био је врло плодан драмски писац. Приписује му се  130 драма, 114 је познато по имену. Сачувано је само седам драма: </a:t>
            </a:r>
            <a:r>
              <a:rPr lang="sr-Cyrl-CS" i="1" dirty="0">
                <a:solidFill>
                  <a:schemeClr val="accent3">
                    <a:lumMod val="50000"/>
                  </a:schemeClr>
                </a:solidFill>
              </a:rPr>
              <a:t>Ајант, Електра, Цар Едип, Антигона, Едип на Колону, Трахињанке и Филоктет. </a:t>
            </a:r>
          </a:p>
          <a:p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Софокле је значајно допринио развитку драме</a:t>
            </a:r>
            <a:r>
              <a:rPr lang="sr-Latn-RS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 јер је унио неколико новина: ослободио је писца да обавезно игра протагонисту, увео је трећег глумца, први је увео у своје драме јунакиње. </a:t>
            </a:r>
          </a:p>
          <a:p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Човјек постаје трагични херој</a:t>
            </a:r>
            <a:r>
              <a:rPr lang="sr-Latn-RS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 јер се Софокле усредсређује на сликање карактера, осјећања и страсти у човјеку. </a:t>
            </a:r>
            <a:endParaRPr lang="bs-Latn-BA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endParaRPr lang="bs-Latn-BA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bs-Latn-BA" dirty="0"/>
          </a:p>
        </p:txBody>
      </p:sp>
      <p:pic>
        <p:nvPicPr>
          <p:cNvPr id="3074" name="Picture 2" descr="C:\Users\Matija\Desktop\софокле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42852"/>
            <a:ext cx="1500198" cy="13573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>
                <a:solidFill>
                  <a:schemeClr val="accent3">
                    <a:lumMod val="75000"/>
                  </a:schemeClr>
                </a:solidFill>
              </a:rPr>
              <a:t>МИТ О ЕДИПУ</a:t>
            </a:r>
            <a:endParaRPr lang="bs-Latn-BA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Едип, грчки (Οιδιπους) (лат. Oedipus), херој из грчке митологије, син Лаја, краља Тебе и Јокасте.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Пошто је његовом оцу Лају проречено да ће бити убијен од свог рођеног сина и да ће краљицу узети за жену, три дана након рођења сина, Лај је узео новорођенче и пробушио му ноге и завезао их и тако завезаног га однио на једну дивљу планину (Китара) и тамо га оставио код једног пастира. Из сажаљења према том новорођенчету тај пастир га је дао свом пријатељу који је</a:t>
            </a:r>
            <a:r>
              <a:rPr lang="sr-Latn-RS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такође</a:t>
            </a:r>
            <a:r>
              <a:rPr lang="sr-Latn-RS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био пастир и чувао стадо краља Полиба из Коринта.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Тај други пастир га је одн</a:t>
            </a:r>
            <a:r>
              <a:rPr lang="sr-Cyrl-RS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 на двор краља Полиба и његове жене Меропе</a:t>
            </a:r>
            <a:r>
              <a:rPr lang="sr-Latn-RS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који су Едипа касније усвојили. По својим отеклим ногама је добио име „Оидипус“. У Коринту је растао без икаквог сазнања о свом поријеклу.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Једног дана упутио се ка Делфском пророчишту да би сазнао истину о себи. Тамо му је проречено да ће убити свога оца и да ће се оженити својом мајком. Не знајући да му то нису прави родитељи и због страха да не учини неко зло својој породици, Едип напушта Коринт и одлази за Тебу.</a:t>
            </a:r>
            <a:endParaRPr lang="bs-Latn-B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429520" y="6373368"/>
            <a:ext cx="978408" cy="484632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sr-Cyrl-RS" dirty="0"/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путу ка Теби на једној раскрсници сусреће се са Лајом који је био у пратњи својих чувара. Лај је мислио да је Едип неки разбојник и није хтио да га пусти да прође. Едип се разбјеснио и у љутини убио Лаја и већину његових пратиоца, осим једног који се дао у бјекство. Тиме се остварило једно од два пророчанства која су му проречена.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улазу у Тебу Едип је наишао на Сфингу која је терорисала становништво Тебе и прождирала пролазнике који нису знали да ријеше њене загонетке. Едип је, међутим, ријешио њену загонетку и Сфинга се бацила у море. За награду Едип је проглашен Лајевим насљедником и постао владар Тебе, а краљицу Јокасту (своју мајку) је добио за жену. Тиме се испуњава и друго пророчанство.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Јокаста му је родила четворо дјеце, прво два сина близанца Етеоклеа и Полиника, затим двије кћерке, старију Антигону и млађу Исмену. Дуго година живјели су срећно и праведно владали Тебом, док се једног дана није појавила зараза коју су богови послали, а од које није било лијека. Незадовољни Тебанци се обратише краљу за помоћ, пошто им је већ једном помогао у случају са Сфингом. Едип шаље Јокастиног брата, свог ујака Креонта у Делфе да сазна истину о зарази. Пророчанство из Делфа објављује да треба да се пронађе убица краља Лаја, и да се објелодани тај злочин, да би се Теба ослободила те заразе.</a:t>
            </a:r>
            <a:endParaRPr lang="sr-Cyrl-R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sp>
        <p:nvSpPr>
          <p:cNvPr id="4" name="Right Arrow 3"/>
          <p:cNvSpPr/>
          <p:nvPr/>
        </p:nvSpPr>
        <p:spPr>
          <a:xfrm>
            <a:off x="735808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Едип жели сам да открије тај злочин, и тако долази до сазнања да је он тај који је убио свога оца краља Лаја и оженио се својом мајком Јокастом. Када је Јокаста то дознала, одмах се објесила, а Едип је сам себи ископао очи. Креонт, брат Јокастин постаје краљ Тебе и протјерује Едипа из града. Тако ослијепљен Едип, у пратњи своје старије кћерке Антигоне, лута неколико година по свијету док није умро у Колону, једној светој шуми поред Атине.</a:t>
            </a:r>
            <a:b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Софокле је у више својих трагедија вјешто описао Едипа. Сигмунд Фројд је у својој психоаналитичкој теорији појаву у раном дјетињству назвао “Едиповим комплексом.”</a:t>
            </a:r>
          </a:p>
          <a:p>
            <a:pPr>
              <a:buNone/>
            </a:pPr>
            <a:endParaRPr lang="bs-Latn-BA" dirty="0"/>
          </a:p>
        </p:txBody>
      </p:sp>
      <p:pic>
        <p:nvPicPr>
          <p:cNvPr id="4098" name="Picture 2" descr="C:\Users\Matija\Desktop\еди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572008"/>
            <a:ext cx="1733550" cy="17859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3">
                    <a:lumMod val="75000"/>
                  </a:schemeClr>
                </a:solidFill>
              </a:rPr>
              <a:t>ПИТАЊА!</a:t>
            </a:r>
            <a:endParaRPr lang="bs-Latn-B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1. Ко је главни јунак и у чему је његова трагична кривица?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2. На чему је у </a:t>
            </a:r>
            <a:r>
              <a:rPr lang="sr-Cyrl-RS" sz="2000" i="1" dirty="0">
                <a:solidFill>
                  <a:schemeClr val="accent3">
                    <a:lumMod val="50000"/>
                  </a:schemeClr>
                </a:solidFill>
              </a:rPr>
              <a:t>Антигони</a:t>
            </a: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 заснован драмски сукоб и ко су носиоци тог сукоба?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3. Ко је протагонист, а ко антагонист у драми и зашто?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4. Чија страдања доводе до трагичног исходишта?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5. Шта је експозиција, а шта заплет у трагедији?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6. Који догађај представља кулминацију, а који перипетију?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7. Уобличи идеју!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8. Чиме је остварен узвишен стил?</a:t>
            </a:r>
          </a:p>
          <a:p>
            <a:pPr marL="457200" indent="-457200">
              <a:buNone/>
            </a:pPr>
            <a:r>
              <a:rPr lang="sr-Cyrl-RS" sz="2000" dirty="0">
                <a:solidFill>
                  <a:schemeClr val="accent3">
                    <a:lumMod val="50000"/>
                  </a:schemeClr>
                </a:solidFill>
              </a:rPr>
              <a:t>9. Колико чинова садржи ова драма?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>
                <a:solidFill>
                  <a:schemeClr val="accent3">
                    <a:lumMod val="50000"/>
                  </a:schemeClr>
                </a:solidFill>
              </a:rPr>
              <a:t>ЗАДАЦИ ЗА САМОСТАЛАН РАД (3. час)</a:t>
            </a:r>
            <a:endParaRPr lang="bs-Latn-BA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01122" cy="48737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2071678"/>
            <a:ext cx="3143272" cy="14287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400" dirty="0">
                <a:solidFill>
                  <a:schemeClr val="bg1"/>
                </a:solidFill>
              </a:rPr>
              <a:t>I </a:t>
            </a:r>
            <a:r>
              <a:rPr lang="sr-Cyrl-RS" sz="1400" dirty="0">
                <a:solidFill>
                  <a:schemeClr val="bg1"/>
                </a:solidFill>
              </a:rPr>
              <a:t>ГРУПА: Антигона упркос забрани сахрањује брата. Зашто се не покорава Креонтовој наредби? Антигонина храброст и племенитост воде трагичном исходишту. Објасни!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57752" y="2071678"/>
            <a:ext cx="3357586" cy="150019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400" dirty="0">
                <a:solidFill>
                  <a:schemeClr val="bg1"/>
                </a:solidFill>
              </a:rPr>
              <a:t>II</a:t>
            </a:r>
            <a:r>
              <a:rPr lang="sr-Cyrl-RS" sz="1400" dirty="0">
                <a:solidFill>
                  <a:schemeClr val="bg1"/>
                </a:solidFill>
              </a:rPr>
              <a:t> ГРУПА: Која је доминантна црта Креонтовог карактера? На шта се ослања при својим одлукама, шта га засљепљује? До чега му је стало? До чега води Креонтова непопустљивост?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5984" y="3643314"/>
            <a:ext cx="4000528" cy="121444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400" dirty="0">
                <a:solidFill>
                  <a:schemeClr val="bg1"/>
                </a:solidFill>
              </a:rPr>
              <a:t>III</a:t>
            </a:r>
            <a:r>
              <a:rPr lang="sr-Cyrl-RS" sz="1400" dirty="0">
                <a:solidFill>
                  <a:schemeClr val="bg1"/>
                </a:solidFill>
              </a:rPr>
              <a:t> ГРУПА: Упореди Антигону и </a:t>
            </a:r>
            <a:r>
              <a:rPr lang="sr-Cyrl-RS" sz="1400" dirty="0" err="1">
                <a:solidFill>
                  <a:schemeClr val="bg1"/>
                </a:solidFill>
              </a:rPr>
              <a:t>Исмену</a:t>
            </a:r>
            <a:r>
              <a:rPr lang="sr-Cyrl-RS" sz="1400" dirty="0">
                <a:solidFill>
                  <a:schemeClr val="bg1"/>
                </a:solidFill>
              </a:rPr>
              <a:t>! Какав је Исменин став према Креонтовим и Антигониним одлукама? Да ли је погријешила? Какав је Хемонов став?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7158" y="5000636"/>
            <a:ext cx="4000528" cy="14287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400" dirty="0">
                <a:solidFill>
                  <a:schemeClr val="bg1"/>
                </a:solidFill>
              </a:rPr>
              <a:t>IV</a:t>
            </a:r>
            <a:r>
              <a:rPr lang="sr-Cyrl-RS" sz="1400" dirty="0">
                <a:solidFill>
                  <a:schemeClr val="bg1"/>
                </a:solidFill>
              </a:rPr>
              <a:t> ГРУПА: Из чега произлази непомирљивост Креонтових и Антигониних ставова? Обрати пажњу на крутост, истрајаност, колебљивост, страх пред смрћу, промјену мишљења.Која је улога пророка Тиресија?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29190" y="5000636"/>
            <a:ext cx="3714776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400" dirty="0">
                <a:solidFill>
                  <a:schemeClr val="bg1"/>
                </a:solidFill>
              </a:rPr>
              <a:t>V</a:t>
            </a:r>
            <a:r>
              <a:rPr lang="sr-Cyrl-RS" sz="1400" dirty="0">
                <a:solidFill>
                  <a:schemeClr val="bg1"/>
                </a:solidFill>
              </a:rPr>
              <a:t> ГРУПА:И Антигона и Креонт страдају. Упореди њихова страдања и образложи сичности и разлике! Чије патње у теби побуђују веће сажаљење? Чије страдање је трагичније? Образложи!</a:t>
            </a:r>
            <a:endParaRPr lang="bs-Latn-BA" sz="1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857356" y="1428736"/>
            <a:ext cx="1500198" cy="57150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72132" y="1428736"/>
            <a:ext cx="1500198" cy="57150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292472" y="2422512"/>
            <a:ext cx="2011362" cy="2381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321967" y="1750207"/>
            <a:ext cx="3429024" cy="278608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57224" y="1714488"/>
            <a:ext cx="3429024" cy="285752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>
                <a:solidFill>
                  <a:schemeClr val="accent3">
                    <a:lumMod val="75000"/>
                  </a:schemeClr>
                </a:solidFill>
              </a:rPr>
              <a:t>ЗАНИМЉИВОСТИ!</a:t>
            </a:r>
            <a:endParaRPr lang="bs-Latn-BA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Позориште Епидавр(Епидаур) највеће </a:t>
            </a:r>
            <a:r>
              <a:rPr lang="sr-Latn-RS" sz="1800" dirty="0">
                <a:solidFill>
                  <a:schemeClr val="accent3">
                    <a:lumMod val="50000"/>
                  </a:schemeClr>
                </a:solidFill>
              </a:rPr>
              <a:t>je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грчко позориште, пречник је 114 метара (кружни подијум је 20м), позориште је могло да прими око 12000 посјетилаца. Има одличну акустику. Позориште на отвореном Епидаур (Епидавр) дјело је архитекте Поликлета и настало је у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hlinkClick r:id="rId2" tooltip="4. век п. н. е."/>
              </a:rPr>
              <a:t>4. веку п. н. е.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 Као дио комплекса Асклепијевог светилишта, године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hlinkClick r:id="rId3" tooltip="1988"/>
              </a:rPr>
              <a:t>1988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. проглашено је као посебно место и налази се на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hlinkClick r:id="rId4" tooltip="Унеско"/>
              </a:rPr>
              <a:t>УНЕСКО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-овој листи свјетске културне баштине. 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pic>
        <p:nvPicPr>
          <p:cNvPr id="7170" name="Picture 2" descr="C:\Users\Matija\Desktop\Epidau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00438"/>
            <a:ext cx="7072362" cy="28575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1111</Words>
  <Application>Microsoft Office PowerPoint</Application>
  <PresentationFormat>Пројекција на екрану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Oriel</vt:lpstr>
      <vt:lpstr>СОФОКЛЕ  АНТИГОНА</vt:lpstr>
      <vt:lpstr>ЦИЉЕВИ И ЗАДАЦИ:</vt:lpstr>
      <vt:lpstr>БИОГРАФИЈА</vt:lpstr>
      <vt:lpstr>МИТ О ЕДИПУ</vt:lpstr>
      <vt:lpstr>PowerPoint презентација</vt:lpstr>
      <vt:lpstr>PowerPoint презентација</vt:lpstr>
      <vt:lpstr>ПИТАЊА!</vt:lpstr>
      <vt:lpstr>ЗАДАЦИ ЗА САМОСТАЛАН РАД (3. час)</vt:lpstr>
      <vt:lpstr>ЗАНИМЉИВОСТИ!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</dc:creator>
  <cp:lastModifiedBy>Sanja D</cp:lastModifiedBy>
  <cp:revision>21</cp:revision>
  <dcterms:created xsi:type="dcterms:W3CDTF">2020-05-02T10:41:59Z</dcterms:created>
  <dcterms:modified xsi:type="dcterms:W3CDTF">2021-03-22T19:59:50Z</dcterms:modified>
</cp:coreProperties>
</file>