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3C7A825-8D97-44AC-B69C-54E4A95157F9}" type="datetimeFigureOut">
              <a:rPr lang="en-US" smtClean="0"/>
              <a:pPr/>
              <a:t>2/3/2022</a:t>
            </a:fld>
            <a:endParaRPr lang="en-US"/>
          </a:p>
        </p:txBody>
      </p:sp>
      <p:sp>
        <p:nvSpPr>
          <p:cNvPr id="16" name="Slide Number Placeholder 15"/>
          <p:cNvSpPr>
            <a:spLocks noGrp="1"/>
          </p:cNvSpPr>
          <p:nvPr>
            <p:ph type="sldNum" sz="quarter" idx="11"/>
          </p:nvPr>
        </p:nvSpPr>
        <p:spPr/>
        <p:txBody>
          <a:bodyPr/>
          <a:lstStyle/>
          <a:p>
            <a:fld id="{C81AB241-659A-465C-B9DA-6F2D10BDB5D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C7A825-8D97-44AC-B69C-54E4A95157F9}" type="datetimeFigureOut">
              <a:rPr lang="en-US" smtClean="0"/>
              <a:pPr/>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AB241-659A-465C-B9DA-6F2D10BDB5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C7A825-8D97-44AC-B69C-54E4A95157F9}" type="datetimeFigureOut">
              <a:rPr lang="en-US" smtClean="0"/>
              <a:pPr/>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AB241-659A-465C-B9DA-6F2D10BDB5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73C7A825-8D97-44AC-B69C-54E4A95157F9}" type="datetimeFigureOut">
              <a:rPr lang="en-US" smtClean="0"/>
              <a:pPr/>
              <a:t>2/3/2022</a:t>
            </a:fld>
            <a:endParaRPr lang="en-US"/>
          </a:p>
        </p:txBody>
      </p:sp>
      <p:sp>
        <p:nvSpPr>
          <p:cNvPr id="15" name="Slide Number Placeholder 14"/>
          <p:cNvSpPr>
            <a:spLocks noGrp="1"/>
          </p:cNvSpPr>
          <p:nvPr>
            <p:ph type="sldNum" sz="quarter" idx="15"/>
          </p:nvPr>
        </p:nvSpPr>
        <p:spPr/>
        <p:txBody>
          <a:bodyPr/>
          <a:lstStyle>
            <a:lvl1pPr algn="ctr">
              <a:defRPr/>
            </a:lvl1pPr>
          </a:lstStyle>
          <a:p>
            <a:fld id="{C81AB241-659A-465C-B9DA-6F2D10BDB5D4}"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3C7A825-8D97-44AC-B69C-54E4A95157F9}" type="datetimeFigureOut">
              <a:rPr lang="en-US" smtClean="0"/>
              <a:pPr/>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AB241-659A-465C-B9DA-6F2D10BDB5D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C7A825-8D97-44AC-B69C-54E4A95157F9}" type="datetimeFigureOut">
              <a:rPr lang="en-US" smtClean="0"/>
              <a:pPr/>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AB241-659A-465C-B9DA-6F2D10BDB5D4}"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81AB241-659A-465C-B9DA-6F2D10BDB5D4}"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3C7A825-8D97-44AC-B69C-54E4A95157F9}" type="datetimeFigureOut">
              <a:rPr lang="en-US" smtClean="0"/>
              <a:pPr/>
              <a:t>2/3/2022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C7A825-8D97-44AC-B69C-54E4A95157F9}" type="datetimeFigureOut">
              <a:rPr lang="en-US" smtClean="0"/>
              <a:pPr/>
              <a:t>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AB241-659A-465C-B9DA-6F2D10BDB5D4}"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7A825-8D97-44AC-B69C-54E4A95157F9}" type="datetimeFigureOut">
              <a:rPr lang="en-US" smtClean="0"/>
              <a:pPr/>
              <a:t>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AB241-659A-465C-B9DA-6F2D10BDB5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73C7A825-8D97-44AC-B69C-54E4A95157F9}" type="datetimeFigureOut">
              <a:rPr lang="en-US" smtClean="0"/>
              <a:pPr/>
              <a:t>2/3/2022</a:t>
            </a:fld>
            <a:endParaRPr lang="en-US"/>
          </a:p>
        </p:txBody>
      </p:sp>
      <p:sp>
        <p:nvSpPr>
          <p:cNvPr id="9" name="Slide Number Placeholder 8"/>
          <p:cNvSpPr>
            <a:spLocks noGrp="1"/>
          </p:cNvSpPr>
          <p:nvPr>
            <p:ph type="sldNum" sz="quarter" idx="15"/>
          </p:nvPr>
        </p:nvSpPr>
        <p:spPr/>
        <p:txBody>
          <a:bodyPr/>
          <a:lstStyle/>
          <a:p>
            <a:fld id="{C81AB241-659A-465C-B9DA-6F2D10BDB5D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73C7A825-8D97-44AC-B69C-54E4A95157F9}" type="datetimeFigureOut">
              <a:rPr lang="en-US" smtClean="0"/>
              <a:pPr/>
              <a:t>2/3/2022</a:t>
            </a:fld>
            <a:endParaRPr lang="en-US"/>
          </a:p>
        </p:txBody>
      </p:sp>
      <p:sp>
        <p:nvSpPr>
          <p:cNvPr id="9" name="Slide Number Placeholder 8"/>
          <p:cNvSpPr>
            <a:spLocks noGrp="1"/>
          </p:cNvSpPr>
          <p:nvPr>
            <p:ph type="sldNum" sz="quarter" idx="11"/>
          </p:nvPr>
        </p:nvSpPr>
        <p:spPr/>
        <p:txBody>
          <a:bodyPr/>
          <a:lstStyle/>
          <a:p>
            <a:fld id="{C81AB241-659A-465C-B9DA-6F2D10BDB5D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3C7A825-8D97-44AC-B69C-54E4A95157F9}" type="datetimeFigureOut">
              <a:rPr lang="en-US" smtClean="0"/>
              <a:pPr/>
              <a:t>2/3/2022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81AB241-659A-465C-B9DA-6F2D10BDB5D4}"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sr-Cyrl-CS" i="1" dirty="0"/>
              <a:t>Буха Бојан </a:t>
            </a:r>
            <a:r>
              <a:rPr lang="sr-Latn-CS" i="1" dirty="0"/>
              <a:t>IImt</a:t>
            </a:r>
            <a:endParaRPr lang="en-US" i="1" dirty="0"/>
          </a:p>
        </p:txBody>
      </p:sp>
      <p:sp>
        <p:nvSpPr>
          <p:cNvPr id="2" name="Title 1"/>
          <p:cNvSpPr>
            <a:spLocks noGrp="1"/>
          </p:cNvSpPr>
          <p:nvPr>
            <p:ph type="ctrTitle"/>
          </p:nvPr>
        </p:nvSpPr>
        <p:spPr/>
        <p:txBody>
          <a:bodyPr/>
          <a:lstStyle/>
          <a:p>
            <a:r>
              <a:rPr lang="sr-Cyrl-CS" dirty="0"/>
              <a:t>Вијести  и њена структура</a:t>
            </a:r>
            <a:br>
              <a:rPr lang="sr-Cyrl-CS" dirty="0"/>
            </a:br>
            <a:endParaRPr lang="en-US" dirty="0"/>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r>
              <a:rPr lang="sr-Cyrl-CS" dirty="0"/>
              <a:t>Пишући вијест, новинар мора да разликује истину од полуистине, мора провјерити тачност података, не смије бити субјективан у процјени, али и у изношењу несумњиве истине мора бити тактичан, а никако суров. Дакле, новинар мора да поштује етички (морални) кодекс.</a:t>
            </a:r>
          </a:p>
          <a:p>
            <a:r>
              <a:rPr lang="sr-Cyrl-CS" dirty="0"/>
              <a:t>Због непридржавања основних постулата новинарског заната у савременом новинарству читалац је често у дилеми да ли је нека новинска вијест истинита или не, да ли је то само субјективан новинарски став или нешто треће. Али, пошто је немоћан да сам дође до праве истине, он, читалац, сам упоређује како су ту вијести пренијеле друге новине, како су тај догађај видјели други новинари.</a:t>
            </a:r>
          </a:p>
          <a:p>
            <a:r>
              <a:rPr lang="sr-Cyrl-CS" dirty="0"/>
              <a:t>Такву анализу новинске вијести зовемо КРИТИЧКА АНАЛИЗА. </a:t>
            </a:r>
          </a:p>
        </p:txBody>
      </p:sp>
    </p:spTree>
  </p:cSld>
  <p:clrMapOvr>
    <a:masterClrMapping/>
  </p:clrMapOvr>
  <p:transition>
    <p:wheel spokes="3"/>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sr-Cyrl-CS" dirty="0"/>
              <a:t>ХВАЛА </a:t>
            </a:r>
            <a:r>
              <a:rPr lang="sr-Cyrl-CS"/>
              <a:t>НА ПАЖЊИ! </a:t>
            </a:r>
            <a:br>
              <a:rPr lang="sr-Cyrl-CS" dirty="0"/>
            </a:br>
            <a:endParaRPr lang="en-US" dirty="0"/>
          </a:p>
        </p:txBody>
      </p:sp>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543956" cy="4572000"/>
          </a:xfrm>
        </p:spPr>
        <p:txBody>
          <a:bodyPr/>
          <a:lstStyle/>
          <a:p>
            <a:endParaRPr lang="sr-Latn-CS" b="1" dirty="0"/>
          </a:p>
          <a:p>
            <a:r>
              <a:rPr lang="sr-Cyrl-CS" b="1" dirty="0"/>
              <a:t>Вијест  </a:t>
            </a:r>
            <a:r>
              <a:rPr lang="sr-Cyrl-CS" dirty="0"/>
              <a:t>се обично дефинише као најкраћи облик новинарског изражавања. Она мора бити </a:t>
            </a:r>
            <a:r>
              <a:rPr lang="sr-Cyrl-CS" b="1" dirty="0"/>
              <a:t>кратка, занимљива, потпуна и сасвим јасна. </a:t>
            </a:r>
            <a:r>
              <a:rPr lang="sr-Cyrl-CS" dirty="0"/>
              <a:t>У њој мора бити све пажљиво поре</a:t>
            </a:r>
            <a:r>
              <a:rPr lang="sr-Cyrl-RS" dirty="0"/>
              <a:t>ђ</a:t>
            </a:r>
            <a:r>
              <a:rPr lang="sr-Cyrl-CS" dirty="0" err="1"/>
              <a:t>ано</a:t>
            </a:r>
            <a:r>
              <a:rPr lang="sr-Cyrl-CS" dirty="0"/>
              <a:t>. Она треба бити актуелна и правовремена.</a:t>
            </a:r>
            <a:endParaRPr lang="en-US" dirty="0"/>
          </a:p>
        </p:txBody>
      </p:sp>
      <p:sp>
        <p:nvSpPr>
          <p:cNvPr id="3" name="Title 2"/>
          <p:cNvSpPr>
            <a:spLocks noGrp="1"/>
          </p:cNvSpPr>
          <p:nvPr>
            <p:ph type="title"/>
          </p:nvPr>
        </p:nvSpPr>
        <p:spPr>
          <a:xfrm>
            <a:off x="0" y="0"/>
            <a:ext cx="9144000" cy="1371600"/>
          </a:xfrm>
        </p:spPr>
        <p:txBody>
          <a:bodyPr>
            <a:normAutofit/>
          </a:bodyPr>
          <a:lstStyle/>
          <a:p>
            <a:pPr algn="ctr"/>
            <a:r>
              <a:rPr lang="sr-Cyrl-CS" dirty="0"/>
              <a:t>Вијест као облик новинарског изражавања</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167330"/>
          </a:xfrm>
        </p:spPr>
        <p:txBody>
          <a:bodyPr>
            <a:normAutofit fontScale="92500" lnSpcReduction="10000"/>
          </a:bodyPr>
          <a:lstStyle/>
          <a:p>
            <a:r>
              <a:rPr lang="sr-Cyrl-CS" dirty="0"/>
              <a:t>Писање има своја правила која се морају поштовати. Свака добро написана вијести задовољава пет основних захтјева обједињених у једно новинарско правило које се у савременом новинарству зове </a:t>
            </a:r>
            <a:r>
              <a:rPr lang="sr-Cyrl-CS" b="1" dirty="0"/>
              <a:t>ПРАВИЛО </a:t>
            </a:r>
            <a:r>
              <a:rPr lang="sr-Latn-CS" b="1" dirty="0"/>
              <a:t>5 W</a:t>
            </a:r>
            <a:r>
              <a:rPr lang="sr-Cyrl-CS" b="1" dirty="0"/>
              <a:t>, </a:t>
            </a:r>
            <a:r>
              <a:rPr lang="sr-Cyrl-CS" dirty="0"/>
              <a:t>јер сви захтјеви на које новинар већ у почетку мора да одговори у енглеском језикзу почиње словом </a:t>
            </a:r>
            <a:r>
              <a:rPr lang="sr-Latn-CS" b="1" dirty="0"/>
              <a:t>W</a:t>
            </a:r>
            <a:r>
              <a:rPr lang="sr-Cyrl-CS" dirty="0"/>
              <a:t>. То су питања:</a:t>
            </a:r>
            <a:endParaRPr lang="sr-Latn-CS" dirty="0"/>
          </a:p>
          <a:p>
            <a:pPr>
              <a:buNone/>
            </a:pPr>
            <a:endParaRPr lang="sr-Cyrl-CS" dirty="0"/>
          </a:p>
          <a:p>
            <a:r>
              <a:rPr lang="sr-Latn-CS" dirty="0"/>
              <a:t>Who</a:t>
            </a:r>
            <a:r>
              <a:rPr lang="sr-Cyrl-CS" dirty="0"/>
              <a:t> </a:t>
            </a:r>
            <a:r>
              <a:rPr lang="sr-Latn-CS" dirty="0"/>
              <a:t>–</a:t>
            </a:r>
            <a:r>
              <a:rPr lang="sr-Cyrl-CS" dirty="0"/>
              <a:t> Ко                </a:t>
            </a:r>
            <a:endParaRPr lang="sr-Latn-CS" dirty="0"/>
          </a:p>
          <a:p>
            <a:r>
              <a:rPr lang="sr-Latn-CS" dirty="0"/>
              <a:t>What</a:t>
            </a:r>
            <a:r>
              <a:rPr lang="sr-Cyrl-CS" dirty="0"/>
              <a:t> </a:t>
            </a:r>
            <a:r>
              <a:rPr lang="sr-Latn-CS" dirty="0"/>
              <a:t>-</a:t>
            </a:r>
            <a:r>
              <a:rPr lang="sr-Cyrl-CS" dirty="0"/>
              <a:t> Шта</a:t>
            </a:r>
            <a:endParaRPr lang="sr-Latn-CS" dirty="0"/>
          </a:p>
          <a:p>
            <a:r>
              <a:rPr lang="sr-Latn-CS" dirty="0"/>
              <a:t>Where</a:t>
            </a:r>
            <a:r>
              <a:rPr lang="sr-Cyrl-CS" dirty="0"/>
              <a:t> </a:t>
            </a:r>
            <a:r>
              <a:rPr lang="sr-Latn-CS" dirty="0"/>
              <a:t>-</a:t>
            </a:r>
            <a:r>
              <a:rPr lang="sr-Cyrl-CS" dirty="0"/>
              <a:t> Гдје</a:t>
            </a:r>
            <a:endParaRPr lang="sr-Latn-CS" dirty="0"/>
          </a:p>
          <a:p>
            <a:r>
              <a:rPr lang="sr-Latn-CS" dirty="0"/>
              <a:t>When</a:t>
            </a:r>
            <a:r>
              <a:rPr lang="sr-Cyrl-CS" dirty="0"/>
              <a:t> </a:t>
            </a:r>
            <a:r>
              <a:rPr lang="sr-Latn-CS" dirty="0"/>
              <a:t>-</a:t>
            </a:r>
            <a:r>
              <a:rPr lang="sr-Cyrl-CS" dirty="0"/>
              <a:t> Кад</a:t>
            </a:r>
            <a:endParaRPr lang="sr-Latn-CS" dirty="0"/>
          </a:p>
          <a:p>
            <a:r>
              <a:rPr lang="sr-Latn-CS" dirty="0"/>
              <a:t>Why</a:t>
            </a:r>
            <a:r>
              <a:rPr lang="sr-Cyrl-CS" dirty="0"/>
              <a:t> - Зашто</a:t>
            </a:r>
            <a:endParaRPr lang="sr-Latn-CS" dirty="0"/>
          </a:p>
        </p:txBody>
      </p:sp>
      <p:sp>
        <p:nvSpPr>
          <p:cNvPr id="3" name="Title 2"/>
          <p:cNvSpPr>
            <a:spLocks noGrp="1"/>
          </p:cNvSpPr>
          <p:nvPr>
            <p:ph type="title"/>
          </p:nvPr>
        </p:nvSpPr>
        <p:spPr>
          <a:xfrm>
            <a:off x="457200" y="152400"/>
            <a:ext cx="8229600" cy="776270"/>
          </a:xfrm>
        </p:spPr>
        <p:txBody>
          <a:bodyPr>
            <a:normAutofit/>
          </a:bodyPr>
          <a:lstStyle/>
          <a:p>
            <a:r>
              <a:rPr lang="sr-Cyrl-CS" dirty="0"/>
              <a:t>                    Правило 5</a:t>
            </a:r>
            <a:r>
              <a:rPr lang="sr-Latn-CS" dirty="0"/>
              <a:t> W</a:t>
            </a:r>
            <a:endParaRPr lang="en-US" dirty="0"/>
          </a:p>
        </p:txBody>
      </p:sp>
      <p:pic>
        <p:nvPicPr>
          <p:cNvPr id="4" name="Picture 3" descr="0-02-0a-51eeeed5220d5d45568592c8353793bdb944969e1c1d516f62065069c90651c8_full.jpg"/>
          <p:cNvPicPr>
            <a:picLocks noChangeAspect="1"/>
          </p:cNvPicPr>
          <p:nvPr/>
        </p:nvPicPr>
        <p:blipFill>
          <a:blip r:embed="rId2"/>
          <a:stretch>
            <a:fillRect/>
          </a:stretch>
        </p:blipFill>
        <p:spPr>
          <a:xfrm>
            <a:off x="3500430" y="3214686"/>
            <a:ext cx="4071942" cy="3019431"/>
          </a:xfrm>
          <a:prstGeom prst="rect">
            <a:avLst/>
          </a:prstGeom>
        </p:spPr>
      </p:pic>
    </p:spTree>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lstStyle/>
          <a:p>
            <a:r>
              <a:rPr lang="sr-Cyrl-CS" dirty="0"/>
              <a:t>Савремено њемачко новинарство, а и свјетско новинарство је ову листу захтјева проширило на седам ( ко, шта, гдје, када, како, зашто и извор информација ). </a:t>
            </a:r>
          </a:p>
          <a:p>
            <a:endParaRPr lang="en-US" dirty="0"/>
          </a:p>
          <a:p>
            <a:endParaRPr lang="en-US" dirty="0"/>
          </a:p>
        </p:txBody>
      </p:sp>
      <p:pic>
        <p:nvPicPr>
          <p:cNvPr id="4" name="Picture 3" descr="5w2h-e1613069684228.png"/>
          <p:cNvPicPr>
            <a:picLocks noChangeAspect="1"/>
          </p:cNvPicPr>
          <p:nvPr/>
        </p:nvPicPr>
        <p:blipFill>
          <a:blip r:embed="rId2"/>
          <a:stretch>
            <a:fillRect/>
          </a:stretch>
        </p:blipFill>
        <p:spPr>
          <a:xfrm>
            <a:off x="785786" y="2214554"/>
            <a:ext cx="7572428" cy="3945962"/>
          </a:xfrm>
          <a:prstGeom prst="rect">
            <a:avLst/>
          </a:prstGeom>
        </p:spPr>
      </p:pic>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57166"/>
            <a:ext cx="8686800" cy="5738834"/>
          </a:xfrm>
        </p:spPr>
        <p:txBody>
          <a:bodyPr/>
          <a:lstStyle/>
          <a:p>
            <a:endParaRPr lang="sr-Cyrl-CS" dirty="0"/>
          </a:p>
          <a:p>
            <a:r>
              <a:rPr lang="sr-Cyrl-CS" dirty="0"/>
              <a:t>Да бисмо у потпуности разумјели структуру једне вијести послужићемо се примјером који је детаљно објаснио професор др Бранко Којић у књизи </a:t>
            </a:r>
            <a:r>
              <a:rPr lang="en-US" dirty="0"/>
              <a:t> “</a:t>
            </a:r>
            <a:r>
              <a:rPr lang="sr-Cyrl-CS" dirty="0"/>
              <a:t>Савремено новинарство</a:t>
            </a:r>
            <a:r>
              <a:rPr lang="en-US" dirty="0"/>
              <a:t>”</a:t>
            </a:r>
            <a:r>
              <a:rPr lang="sr-Cyrl-RS" dirty="0"/>
              <a:t>:</a:t>
            </a:r>
            <a:endParaRPr lang="en-US" dirty="0"/>
          </a:p>
          <a:p>
            <a:endParaRPr lang="en-US"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85860"/>
            <a:ext cx="9144000" cy="5572140"/>
          </a:xfrm>
        </p:spPr>
        <p:txBody>
          <a:bodyPr/>
          <a:lstStyle/>
          <a:p>
            <a:r>
              <a:rPr lang="sr-Cyrl-CS" dirty="0"/>
              <a:t>Копар, 6. маја</a:t>
            </a:r>
            <a:r>
              <a:rPr lang="en-US" dirty="0"/>
              <a:t> </a:t>
            </a:r>
            <a:r>
              <a:rPr lang="sr-Cyrl-CS" dirty="0"/>
              <a:t>- Тешка саобраћајна несрећа се десила у којој је живот изгубио Иван Јанковић, стар 43 године, догодило се синоћ у поноћним часовима у близини Козине. Јанковић је управљао аутомобилом када му је из оближње шуме излетио срндаћ. Због изненадне појаве срндаћа, возач је изгубио контролу над</a:t>
            </a:r>
            <a:r>
              <a:rPr lang="en-US" dirty="0"/>
              <a:t> </a:t>
            </a:r>
            <a:r>
              <a:rPr lang="sr-Cyrl-CS" dirty="0"/>
              <a:t>својим возилом која су се преврнула и завршила у јарку. Врата аутомобила су се отворила и несретни возач је излетио из аутомобила ударивши главом од камен. Жена која се налазила у аутомобилу је остала </a:t>
            </a:r>
            <a:r>
              <a:rPr lang="sr-Cyrl-CS" dirty="0" err="1"/>
              <a:t>неповријеђена</a:t>
            </a:r>
            <a:r>
              <a:rPr lang="sr-Cyrl-CS" dirty="0"/>
              <a:t>, док је Јанковић умро неколико тренутака послије. Кола су уништена, а штета износи преко 50 000 КМ.</a:t>
            </a:r>
            <a:endParaRPr lang="en-US" dirty="0"/>
          </a:p>
        </p:txBody>
      </p:sp>
      <p:sp>
        <p:nvSpPr>
          <p:cNvPr id="3" name="Title 2"/>
          <p:cNvSpPr>
            <a:spLocks noGrp="1"/>
          </p:cNvSpPr>
          <p:nvPr>
            <p:ph type="title"/>
          </p:nvPr>
        </p:nvSpPr>
        <p:spPr>
          <a:xfrm>
            <a:off x="457200" y="152400"/>
            <a:ext cx="8229600" cy="1133460"/>
          </a:xfrm>
        </p:spPr>
        <p:txBody>
          <a:bodyPr>
            <a:normAutofit fontScale="90000"/>
          </a:bodyPr>
          <a:lstStyle/>
          <a:p>
            <a:pPr algn="ctr"/>
            <a:r>
              <a:rPr lang="sr-Cyrl-CS" dirty="0"/>
              <a:t>Срндаћ проузроковао смрт возача аутомобила</a:t>
            </a:r>
            <a:endParaRPr lang="en-US"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r>
              <a:rPr lang="sr-Cyrl-CS" dirty="0"/>
              <a:t>Анализом наведене вијести уочавамо да је на првом мјесту одговор на питање – </a:t>
            </a:r>
            <a:r>
              <a:rPr lang="sr-Cyrl-CS" b="1" dirty="0"/>
              <a:t>шта</a:t>
            </a:r>
            <a:r>
              <a:rPr lang="sr-Cyrl-CS" dirty="0"/>
              <a:t> – ( тешка саобраћајна несрећа ). Одговори на остала питања би се могли представити у сљедећим варијацијама:</a:t>
            </a:r>
          </a:p>
          <a:p>
            <a:endParaRPr lang="sr-Cyrl-CS" dirty="0"/>
          </a:p>
          <a:p>
            <a:r>
              <a:rPr lang="sr-Cyrl-CS" b="1" dirty="0"/>
              <a:t>Ко:</a:t>
            </a:r>
            <a:r>
              <a:rPr lang="sr-Cyrl-CS" dirty="0"/>
              <a:t> Иван Јанковић</a:t>
            </a:r>
          </a:p>
          <a:p>
            <a:r>
              <a:rPr lang="sr-Cyrl-CS" b="1" dirty="0"/>
              <a:t>Гдје: </a:t>
            </a:r>
            <a:r>
              <a:rPr lang="sr-Cyrl-CS" dirty="0"/>
              <a:t>У близини Козине</a:t>
            </a:r>
          </a:p>
          <a:p>
            <a:r>
              <a:rPr lang="sr-Cyrl-CS" b="1" dirty="0"/>
              <a:t>Када:</a:t>
            </a:r>
            <a:r>
              <a:rPr lang="sr-Cyrl-CS" dirty="0"/>
              <a:t> Синоћ у поноћним часовима</a:t>
            </a:r>
          </a:p>
          <a:p>
            <a:r>
              <a:rPr lang="sr-Cyrl-CS" b="1" dirty="0"/>
              <a:t>Зашто:</a:t>
            </a:r>
            <a:r>
              <a:rPr lang="sr-Cyrl-CS" dirty="0"/>
              <a:t> Изгубивши контролу над својим возилом приликом излијетања срндаћа испред возила.</a:t>
            </a:r>
          </a:p>
          <a:p>
            <a:endParaRPr lang="sr-Cyrl-CS" dirty="0"/>
          </a:p>
          <a:p>
            <a:pPr>
              <a:buNone/>
            </a:pPr>
            <a:endParaRPr lang="sr-Cyrl-CS" dirty="0"/>
          </a:p>
          <a:p>
            <a:endParaRPr lang="sr-Cyrl-CS" dirty="0"/>
          </a:p>
          <a:p>
            <a:endParaRPr lang="sr-Cyrl-CS" dirty="0"/>
          </a:p>
          <a:p>
            <a:endParaRPr lang="sr-Cyrl-CS" dirty="0"/>
          </a:p>
          <a:p>
            <a:endParaRPr lang="sr-Cyrl-CS" dirty="0"/>
          </a:p>
          <a:p>
            <a:endParaRPr lang="sr-Cyrl-CS" dirty="0"/>
          </a:p>
        </p:txBody>
      </p:sp>
    </p:spTree>
  </p:cSld>
  <p:clrMapOvr>
    <a:masterClrMapping/>
  </p:clrMapOvr>
  <p:transition>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sr-Cyrl-CS" dirty="0"/>
              <a:t>Критичка анализа објективности новинске вијести</a:t>
            </a:r>
            <a:endParaRPr lang="en-US" dirty="0"/>
          </a:p>
        </p:txBody>
      </p:sp>
    </p:spTree>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4000" cy="5334000"/>
          </a:xfrm>
        </p:spPr>
        <p:txBody>
          <a:bodyPr/>
          <a:lstStyle/>
          <a:p>
            <a:r>
              <a:rPr lang="sr-Cyrl-CS" dirty="0"/>
              <a:t>Сваки новинар, који пише за дневне новине, поготово ако пише тако </a:t>
            </a:r>
            <a:r>
              <a:rPr lang="sr-Cyrl-CS" dirty="0" err="1"/>
              <a:t>захтијеван</a:t>
            </a:r>
            <a:r>
              <a:rPr lang="sr-Cyrl-CS" dirty="0"/>
              <a:t> новинарски облик као што је вијест, мора знати основна правила ( законе ) новинарског заната, а то су: </a:t>
            </a:r>
            <a:r>
              <a:rPr lang="sr-Cyrl-CS" b="1" dirty="0"/>
              <a:t>закон припреме, закон провјеравања, закон тачности, закон брзине, закон избора и закон читљивости.</a:t>
            </a:r>
          </a:p>
          <a:p>
            <a:r>
              <a:rPr lang="sr-Cyrl-CS" dirty="0"/>
              <a:t>За новинску вијест је најбитније да се поштује закон тачности (објективност) и закон брзине (правовремености). </a:t>
            </a:r>
          </a:p>
          <a:p>
            <a:endParaRPr lang="en-US" dirty="0"/>
          </a:p>
        </p:txBody>
      </p:sp>
      <p:sp>
        <p:nvSpPr>
          <p:cNvPr id="3" name="Title 2"/>
          <p:cNvSpPr>
            <a:spLocks noGrp="1"/>
          </p:cNvSpPr>
          <p:nvPr>
            <p:ph type="title"/>
          </p:nvPr>
        </p:nvSpPr>
        <p:spPr>
          <a:xfrm>
            <a:off x="0" y="0"/>
            <a:ext cx="9144000" cy="1371600"/>
          </a:xfrm>
        </p:spPr>
        <p:txBody>
          <a:bodyPr>
            <a:normAutofit/>
          </a:bodyPr>
          <a:lstStyle/>
          <a:p>
            <a:pPr algn="ctr"/>
            <a:r>
              <a:rPr lang="sr-Cyrl-CS" dirty="0"/>
              <a:t>Новинарска субјективност и објективност</a:t>
            </a:r>
            <a:endParaRPr lang="en-US" dirty="0"/>
          </a:p>
        </p:txBody>
      </p:sp>
    </p:spTree>
  </p:cSld>
  <p:clrMapOvr>
    <a:masterClrMapping/>
  </p:clrMapOvr>
  <p:transition>
    <p:pull dir="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187</TotalTime>
  <Words>575</Words>
  <Application>Microsoft Office PowerPoint</Application>
  <PresentationFormat>Пројекција на екрану (4:3)</PresentationFormat>
  <Paragraphs>37</Paragraphs>
  <Slides>11</Slides>
  <Notes>0</Notes>
  <HiddenSlides>0</HiddenSlides>
  <MMClips>0</MMClips>
  <ScaleCrop>false</ScaleCrop>
  <HeadingPairs>
    <vt:vector size="6" baseType="variant">
      <vt:variant>
        <vt:lpstr>Коришћени фонтови</vt:lpstr>
      </vt:variant>
      <vt:variant>
        <vt:i4>2</vt:i4>
      </vt:variant>
      <vt:variant>
        <vt:lpstr>Тема</vt:lpstr>
      </vt:variant>
      <vt:variant>
        <vt:i4>1</vt:i4>
      </vt:variant>
      <vt:variant>
        <vt:lpstr>Наслови слајдова</vt:lpstr>
      </vt:variant>
      <vt:variant>
        <vt:i4>11</vt:i4>
      </vt:variant>
    </vt:vector>
  </HeadingPairs>
  <TitlesOfParts>
    <vt:vector size="14" baseType="lpstr">
      <vt:lpstr>Constantia</vt:lpstr>
      <vt:lpstr>Wingdings 2</vt:lpstr>
      <vt:lpstr>Paper</vt:lpstr>
      <vt:lpstr>Вијести  и њена структура </vt:lpstr>
      <vt:lpstr>Вијест као облик новинарског изражавања</vt:lpstr>
      <vt:lpstr>                    Правило 5 W</vt:lpstr>
      <vt:lpstr>PowerPoint презентација</vt:lpstr>
      <vt:lpstr>PowerPoint презентација</vt:lpstr>
      <vt:lpstr>Срндаћ проузроковао смрт возача аутомобила</vt:lpstr>
      <vt:lpstr>PowerPoint презентација</vt:lpstr>
      <vt:lpstr>Критичка анализа објективности новинске вијести</vt:lpstr>
      <vt:lpstr>Новинарска субјективност и објективност</vt:lpstr>
      <vt:lpstr>PowerPoint презентација</vt:lpstr>
      <vt:lpstr>ХВАЛА НА ПАЖЊИ!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Вијести  и њена структура </dc:title>
  <dc:creator>home</dc:creator>
  <cp:lastModifiedBy>Sanja D</cp:lastModifiedBy>
  <cp:revision>26</cp:revision>
  <dcterms:created xsi:type="dcterms:W3CDTF">2021-06-01T14:39:01Z</dcterms:created>
  <dcterms:modified xsi:type="dcterms:W3CDTF">2022-02-03T18:21:06Z</dcterms:modified>
</cp:coreProperties>
</file>