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71" r:id="rId13"/>
    <p:sldId id="272" r:id="rId14"/>
    <p:sldId id="273" r:id="rId15"/>
    <p:sldId id="274" r:id="rId16"/>
    <p:sldId id="275" r:id="rId17"/>
    <p:sldId id="268" r:id="rId18"/>
    <p:sldId id="269" r:id="rId19"/>
    <p:sldId id="270" r:id="rId20"/>
    <p:sldId id="266" r:id="rId2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F2C"/>
    <a:srgbClr val="7A0808"/>
    <a:srgbClr val="7B7A4A"/>
    <a:srgbClr val="38364C"/>
    <a:srgbClr val="463832"/>
    <a:srgbClr val="56443C"/>
    <a:srgbClr val="58463E"/>
    <a:srgbClr val="3A2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71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73C124C-F21A-426D-89F0-CFC5DC00D317}" type="datetimeFigureOut">
              <a:rPr lang="bs-Cyrl-BA" smtClean="0"/>
              <a:t>6.11.2022</a:t>
            </a:fld>
            <a:endParaRPr lang="bs-Cyrl-BA"/>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1E5A2DE-50D9-4EBA-BF1D-EC1E2016F66D}" type="slidenum">
              <a:rPr lang="bs-Cyrl-BA" smtClean="0"/>
              <a:t>‹#›</a:t>
            </a:fld>
            <a:endParaRPr lang="bs-Cyrl-BA"/>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bs-Cyrl-BA"/>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C124C-F21A-426D-89F0-CFC5DC00D317}" type="datetimeFigureOut">
              <a:rPr lang="bs-Cyrl-BA" smtClean="0"/>
              <a:t>6.11.2022</a:t>
            </a:fld>
            <a:endParaRPr lang="bs-Cyrl-BA"/>
          </a:p>
        </p:txBody>
      </p:sp>
      <p:sp>
        <p:nvSpPr>
          <p:cNvPr id="5" name="Footer Placeholder 4"/>
          <p:cNvSpPr>
            <a:spLocks noGrp="1"/>
          </p:cNvSpPr>
          <p:nvPr>
            <p:ph type="ftr" sz="quarter" idx="11"/>
          </p:nvPr>
        </p:nvSpPr>
        <p:spPr/>
        <p:txBody>
          <a:bodyPr/>
          <a:lstStyle/>
          <a:p>
            <a:endParaRPr lang="bs-Cyrl-BA"/>
          </a:p>
        </p:txBody>
      </p:sp>
      <p:sp>
        <p:nvSpPr>
          <p:cNvPr id="6" name="Slide Number Placeholder 5"/>
          <p:cNvSpPr>
            <a:spLocks noGrp="1"/>
          </p:cNvSpPr>
          <p:nvPr>
            <p:ph type="sldNum" sz="quarter" idx="12"/>
          </p:nvPr>
        </p:nvSpPr>
        <p:spPr/>
        <p:txBody>
          <a:bodyPr/>
          <a:lstStyle/>
          <a:p>
            <a:fld id="{B1E5A2DE-50D9-4EBA-BF1D-EC1E2016F66D}" type="slidenum">
              <a:rPr lang="bs-Cyrl-BA" smtClean="0"/>
              <a:t>‹#›</a:t>
            </a:fld>
            <a:endParaRPr lang="bs-Cyrl-B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C124C-F21A-426D-89F0-CFC5DC00D317}" type="datetimeFigureOut">
              <a:rPr lang="bs-Cyrl-BA" smtClean="0"/>
              <a:t>6.11.2022</a:t>
            </a:fld>
            <a:endParaRPr lang="bs-Cyrl-BA"/>
          </a:p>
        </p:txBody>
      </p:sp>
      <p:sp>
        <p:nvSpPr>
          <p:cNvPr id="5" name="Footer Placeholder 4"/>
          <p:cNvSpPr>
            <a:spLocks noGrp="1"/>
          </p:cNvSpPr>
          <p:nvPr>
            <p:ph type="ftr" sz="quarter" idx="11"/>
          </p:nvPr>
        </p:nvSpPr>
        <p:spPr/>
        <p:txBody>
          <a:bodyPr/>
          <a:lstStyle/>
          <a:p>
            <a:endParaRPr lang="bs-Cyrl-BA"/>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1E5A2DE-50D9-4EBA-BF1D-EC1E2016F66D}" type="slidenum">
              <a:rPr lang="bs-Cyrl-BA" smtClean="0"/>
              <a:t>‹#›</a:t>
            </a:fld>
            <a:endParaRPr lang="bs-Cyrl-B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C124C-F21A-426D-89F0-CFC5DC00D317}" type="datetimeFigureOut">
              <a:rPr lang="bs-Cyrl-BA" smtClean="0"/>
              <a:t>6.11.2022</a:t>
            </a:fld>
            <a:endParaRPr lang="bs-Cyrl-BA"/>
          </a:p>
        </p:txBody>
      </p:sp>
      <p:sp>
        <p:nvSpPr>
          <p:cNvPr id="5" name="Footer Placeholder 4"/>
          <p:cNvSpPr>
            <a:spLocks noGrp="1"/>
          </p:cNvSpPr>
          <p:nvPr>
            <p:ph type="ftr" sz="quarter" idx="11"/>
          </p:nvPr>
        </p:nvSpPr>
        <p:spPr/>
        <p:txBody>
          <a:bodyPr/>
          <a:lstStyle/>
          <a:p>
            <a:endParaRPr lang="bs-Cyrl-BA"/>
          </a:p>
        </p:txBody>
      </p:sp>
      <p:sp>
        <p:nvSpPr>
          <p:cNvPr id="6" name="Slide Number Placeholder 5"/>
          <p:cNvSpPr>
            <a:spLocks noGrp="1"/>
          </p:cNvSpPr>
          <p:nvPr>
            <p:ph type="sldNum" sz="quarter" idx="12"/>
          </p:nvPr>
        </p:nvSpPr>
        <p:spPr/>
        <p:txBody>
          <a:bodyPr/>
          <a:lstStyle/>
          <a:p>
            <a:fld id="{B1E5A2DE-50D9-4EBA-BF1D-EC1E2016F66D}" type="slidenum">
              <a:rPr lang="bs-Cyrl-BA" smtClean="0"/>
              <a:t>‹#›</a:t>
            </a:fld>
            <a:endParaRPr lang="bs-Cyrl-BA"/>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73C124C-F21A-426D-89F0-CFC5DC00D317}" type="datetimeFigureOut">
              <a:rPr lang="bs-Cyrl-BA" smtClean="0"/>
              <a:t>6.11.2022</a:t>
            </a:fld>
            <a:endParaRPr lang="bs-Cyrl-BA"/>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1E5A2DE-50D9-4EBA-BF1D-EC1E2016F66D}" type="slidenum">
              <a:rPr lang="bs-Cyrl-BA" smtClean="0"/>
              <a:t>‹#›</a:t>
            </a:fld>
            <a:endParaRPr lang="bs-Cyrl-BA"/>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bs-Cyrl-BA"/>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3C124C-F21A-426D-89F0-CFC5DC00D317}" type="datetimeFigureOut">
              <a:rPr lang="bs-Cyrl-BA" smtClean="0"/>
              <a:t>6.11.2022</a:t>
            </a:fld>
            <a:endParaRPr lang="bs-Cyrl-BA"/>
          </a:p>
        </p:txBody>
      </p:sp>
      <p:sp>
        <p:nvSpPr>
          <p:cNvPr id="6" name="Footer Placeholder 5"/>
          <p:cNvSpPr>
            <a:spLocks noGrp="1"/>
          </p:cNvSpPr>
          <p:nvPr>
            <p:ph type="ftr" sz="quarter" idx="11"/>
          </p:nvPr>
        </p:nvSpPr>
        <p:spPr/>
        <p:txBody>
          <a:bodyPr/>
          <a:lstStyle/>
          <a:p>
            <a:endParaRPr lang="bs-Cyrl-BA"/>
          </a:p>
        </p:txBody>
      </p:sp>
      <p:sp>
        <p:nvSpPr>
          <p:cNvPr id="7" name="Slide Number Placeholder 6"/>
          <p:cNvSpPr>
            <a:spLocks noGrp="1"/>
          </p:cNvSpPr>
          <p:nvPr>
            <p:ph type="sldNum" sz="quarter" idx="12"/>
          </p:nvPr>
        </p:nvSpPr>
        <p:spPr/>
        <p:txBody>
          <a:bodyPr/>
          <a:lstStyle/>
          <a:p>
            <a:fld id="{B1E5A2DE-50D9-4EBA-BF1D-EC1E2016F66D}" type="slidenum">
              <a:rPr lang="bs-Cyrl-BA" smtClean="0"/>
              <a:t>‹#›</a:t>
            </a:fld>
            <a:endParaRPr lang="bs-Cyrl-BA"/>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3C124C-F21A-426D-89F0-CFC5DC00D317}" type="datetimeFigureOut">
              <a:rPr lang="bs-Cyrl-BA" smtClean="0"/>
              <a:t>6.11.2022</a:t>
            </a:fld>
            <a:endParaRPr lang="bs-Cyrl-BA"/>
          </a:p>
        </p:txBody>
      </p:sp>
      <p:sp>
        <p:nvSpPr>
          <p:cNvPr id="8" name="Footer Placeholder 7"/>
          <p:cNvSpPr>
            <a:spLocks noGrp="1"/>
          </p:cNvSpPr>
          <p:nvPr>
            <p:ph type="ftr" sz="quarter" idx="11"/>
          </p:nvPr>
        </p:nvSpPr>
        <p:spPr/>
        <p:txBody>
          <a:bodyPr/>
          <a:lstStyle/>
          <a:p>
            <a:endParaRPr lang="bs-Cyrl-BA"/>
          </a:p>
        </p:txBody>
      </p:sp>
      <p:sp>
        <p:nvSpPr>
          <p:cNvPr id="9" name="Slide Number Placeholder 8"/>
          <p:cNvSpPr>
            <a:spLocks noGrp="1"/>
          </p:cNvSpPr>
          <p:nvPr>
            <p:ph type="sldNum" sz="quarter" idx="12"/>
          </p:nvPr>
        </p:nvSpPr>
        <p:spPr/>
        <p:txBody>
          <a:bodyPr/>
          <a:lstStyle/>
          <a:p>
            <a:fld id="{B1E5A2DE-50D9-4EBA-BF1D-EC1E2016F66D}" type="slidenum">
              <a:rPr lang="bs-Cyrl-BA" smtClean="0"/>
              <a:t>‹#›</a:t>
            </a:fld>
            <a:endParaRPr lang="bs-Cyrl-BA"/>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3C124C-F21A-426D-89F0-CFC5DC00D317}" type="datetimeFigureOut">
              <a:rPr lang="bs-Cyrl-BA" smtClean="0"/>
              <a:t>6.11.2022</a:t>
            </a:fld>
            <a:endParaRPr lang="bs-Cyrl-BA"/>
          </a:p>
        </p:txBody>
      </p:sp>
      <p:sp>
        <p:nvSpPr>
          <p:cNvPr id="4" name="Footer Placeholder 3"/>
          <p:cNvSpPr>
            <a:spLocks noGrp="1"/>
          </p:cNvSpPr>
          <p:nvPr>
            <p:ph type="ftr" sz="quarter" idx="11"/>
          </p:nvPr>
        </p:nvSpPr>
        <p:spPr/>
        <p:txBody>
          <a:bodyPr/>
          <a:lstStyle/>
          <a:p>
            <a:endParaRPr lang="bs-Cyrl-BA"/>
          </a:p>
        </p:txBody>
      </p:sp>
      <p:sp>
        <p:nvSpPr>
          <p:cNvPr id="5" name="Slide Number Placeholder 4"/>
          <p:cNvSpPr>
            <a:spLocks noGrp="1"/>
          </p:cNvSpPr>
          <p:nvPr>
            <p:ph type="sldNum" sz="quarter" idx="12"/>
          </p:nvPr>
        </p:nvSpPr>
        <p:spPr/>
        <p:txBody>
          <a:bodyPr/>
          <a:lstStyle/>
          <a:p>
            <a:fld id="{B1E5A2DE-50D9-4EBA-BF1D-EC1E2016F66D}" type="slidenum">
              <a:rPr lang="bs-Cyrl-BA" smtClean="0"/>
              <a:t>‹#›</a:t>
            </a:fld>
            <a:endParaRPr lang="bs-Cyrl-BA"/>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73C124C-F21A-426D-89F0-CFC5DC00D317}" type="datetimeFigureOut">
              <a:rPr lang="bs-Cyrl-BA" smtClean="0"/>
              <a:t>6.11.2022</a:t>
            </a:fld>
            <a:endParaRPr lang="bs-Cyrl-BA"/>
          </a:p>
        </p:txBody>
      </p:sp>
      <p:sp>
        <p:nvSpPr>
          <p:cNvPr id="3" name="Footer Placeholder 2"/>
          <p:cNvSpPr>
            <a:spLocks noGrp="1"/>
          </p:cNvSpPr>
          <p:nvPr>
            <p:ph type="ftr" sz="quarter" idx="11"/>
          </p:nvPr>
        </p:nvSpPr>
        <p:spPr/>
        <p:txBody>
          <a:bodyPr/>
          <a:lstStyle/>
          <a:p>
            <a:endParaRPr lang="bs-Cyrl-BA"/>
          </a:p>
        </p:txBody>
      </p:sp>
      <p:sp>
        <p:nvSpPr>
          <p:cNvPr id="4" name="Slide Number Placeholder 3"/>
          <p:cNvSpPr>
            <a:spLocks noGrp="1"/>
          </p:cNvSpPr>
          <p:nvPr>
            <p:ph type="sldNum" sz="quarter" idx="12"/>
          </p:nvPr>
        </p:nvSpPr>
        <p:spPr/>
        <p:txBody>
          <a:bodyPr/>
          <a:lstStyle/>
          <a:p>
            <a:fld id="{B1E5A2DE-50D9-4EBA-BF1D-EC1E2016F66D}" type="slidenum">
              <a:rPr lang="bs-Cyrl-BA" smtClean="0"/>
              <a:t>‹#›</a:t>
            </a:fld>
            <a:endParaRPr lang="bs-Cyrl-B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3C124C-F21A-426D-89F0-CFC5DC00D317}" type="datetimeFigureOut">
              <a:rPr lang="bs-Cyrl-BA" smtClean="0"/>
              <a:t>6.11.2022</a:t>
            </a:fld>
            <a:endParaRPr lang="bs-Cyrl-BA"/>
          </a:p>
        </p:txBody>
      </p:sp>
      <p:sp>
        <p:nvSpPr>
          <p:cNvPr id="6" name="Footer Placeholder 5"/>
          <p:cNvSpPr>
            <a:spLocks noGrp="1"/>
          </p:cNvSpPr>
          <p:nvPr>
            <p:ph type="ftr" sz="quarter" idx="11"/>
          </p:nvPr>
        </p:nvSpPr>
        <p:spPr/>
        <p:txBody>
          <a:bodyPr/>
          <a:lstStyle/>
          <a:p>
            <a:endParaRPr lang="bs-Cyrl-BA"/>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1E5A2DE-50D9-4EBA-BF1D-EC1E2016F66D}" type="slidenum">
              <a:rPr lang="bs-Cyrl-BA" smtClean="0"/>
              <a:t>‹#›</a:t>
            </a:fld>
            <a:endParaRPr lang="bs-Cyrl-BA"/>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3C124C-F21A-426D-89F0-CFC5DC00D317}" type="datetimeFigureOut">
              <a:rPr lang="bs-Cyrl-BA" smtClean="0"/>
              <a:t>6.11.2022</a:t>
            </a:fld>
            <a:endParaRPr lang="bs-Cyrl-BA"/>
          </a:p>
        </p:txBody>
      </p:sp>
      <p:sp>
        <p:nvSpPr>
          <p:cNvPr id="6" name="Footer Placeholder 5"/>
          <p:cNvSpPr>
            <a:spLocks noGrp="1"/>
          </p:cNvSpPr>
          <p:nvPr>
            <p:ph type="ftr" sz="quarter" idx="11"/>
          </p:nvPr>
        </p:nvSpPr>
        <p:spPr/>
        <p:txBody>
          <a:bodyPr/>
          <a:lstStyle/>
          <a:p>
            <a:endParaRPr lang="bs-Cyrl-BA"/>
          </a:p>
        </p:txBody>
      </p:sp>
      <p:sp>
        <p:nvSpPr>
          <p:cNvPr id="7" name="Slide Number Placeholder 6"/>
          <p:cNvSpPr>
            <a:spLocks noGrp="1"/>
          </p:cNvSpPr>
          <p:nvPr>
            <p:ph type="sldNum" sz="quarter" idx="12"/>
          </p:nvPr>
        </p:nvSpPr>
        <p:spPr/>
        <p:txBody>
          <a:bodyPr/>
          <a:lstStyle/>
          <a:p>
            <a:fld id="{B1E5A2DE-50D9-4EBA-BF1D-EC1E2016F66D}" type="slidenum">
              <a:rPr lang="bs-Cyrl-BA" smtClean="0"/>
              <a:t>‹#›</a:t>
            </a:fld>
            <a:endParaRPr lang="bs-Cyrl-BA"/>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73C124C-F21A-426D-89F0-CFC5DC00D317}" type="datetimeFigureOut">
              <a:rPr lang="bs-Cyrl-BA" smtClean="0"/>
              <a:t>6.11.2022</a:t>
            </a:fld>
            <a:endParaRPr lang="bs-Cyrl-BA"/>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bs-Cyrl-BA"/>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1E5A2DE-50D9-4EBA-BF1D-EC1E2016F66D}" type="slidenum">
              <a:rPr lang="bs-Cyrl-BA" smtClean="0"/>
              <a:t>‹#›</a:t>
            </a:fld>
            <a:endParaRPr lang="bs-Cyrl-B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14.xml"/><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slide" Target="slide17.xml"/></Relationships>
</file>

<file path=ppt/slides/_rels/slide1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7.wdp"/><Relationship Id="rId10" Type="http://schemas.microsoft.com/office/2007/relationships/hdphoto" Target="../media/hdphoto9.wdp"/><Relationship Id="rId4" Type="http://schemas.openxmlformats.org/officeDocument/2006/relationships/image" Target="../media/image21.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jpeg"/><Relationship Id="rId7" Type="http://schemas.microsoft.com/office/2007/relationships/hdphoto" Target="../media/hdphoto11.wdp"/><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descr="C:\Users\Goran\Desktop\Picsart_22-09-22_21-24-42-160.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9030352">
            <a:off x="4787826" y="234037"/>
            <a:ext cx="6351265" cy="6351265"/>
          </a:xfrm>
          <a:prstGeom prst="rect">
            <a:avLst/>
          </a:prstGeom>
          <a:noFill/>
          <a:effectLst>
            <a:outerShdw blurRad="76200" dist="12700" dir="2700000" sx="80000" sy="80000" kx="-8004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8" name="Picture 14" descr="C:\Users\Goran\Desktop\Picsart_22-09-22_21-15-27-9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220" y="3355050"/>
            <a:ext cx="5087075" cy="508707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Goran\Desktop\Picsart_22-09-22_21-13-42-57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880" y="-3666438"/>
            <a:ext cx="10287000"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oran\Desktop\open-book-23.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1167" b="88667" l="10667" r="88458">
                        <a14:foregroundMark x1="12792" y1="13389" x2="12792" y2="85667"/>
                        <a14:foregroundMark x1="17125" y1="86722" x2="86792" y2="86722"/>
                        <a14:foregroundMark x1="22667" y1="87444" x2="25625" y2="87167"/>
                        <a14:foregroundMark x1="22542" y1="87278" x2="34375" y2="87444"/>
                        <a14:foregroundMark x1="34583" y1="87444" x2="50458" y2="87000"/>
                        <a14:foregroundMark x1="25542" y1="13111" x2="27875" y2="13111"/>
                        <a14:foregroundMark x1="25333" y1="12833" x2="48625" y2="12722"/>
                        <a14:foregroundMark x1="81583" y1="12833" x2="63208" y2="13111"/>
                        <a14:foregroundMark x1="75083" y1="87444" x2="55417" y2="87000"/>
                        <a14:foregroundMark x1="75708" y1="87278" x2="72833" y2="87167"/>
                        <a14:backgroundMark x1="22250" y1="88111" x2="78583" y2="88222"/>
                      </a14:backgroundRemoval>
                    </a14:imgEffect>
                    <a14:imgEffect>
                      <a14:colorTemperature colorTemp="8675"/>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72730" y="596652"/>
            <a:ext cx="7584844" cy="5688632"/>
          </a:xfrm>
          <a:prstGeom prst="rect">
            <a:avLst/>
          </a:prstGeom>
          <a:noFill/>
          <a:effectLst>
            <a:outerShdw blurRad="165100" dist="76200" dir="1200000" sx="106000" sy="106000" algn="ctr" rotWithShape="0">
              <a:srgbClr val="000000">
                <a:alpha val="36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rot="20326697">
            <a:off x="2123884" y="3031884"/>
            <a:ext cx="2244153" cy="646331"/>
          </a:xfrm>
          <a:prstGeom prst="rect">
            <a:avLst/>
          </a:prstGeom>
          <a:noFill/>
        </p:spPr>
        <p:txBody>
          <a:bodyPr wrap="square" rtlCol="0">
            <a:spAutoFit/>
          </a:bodyPr>
          <a:lstStyle/>
          <a:p>
            <a:pPr algn="ctr"/>
            <a:r>
              <a:rPr lang="sr-Cyrl-RS" sz="3600" b="1" i="1" dirty="0">
                <a:latin typeface="Times New Roman" pitchFamily="18" charset="0"/>
                <a:cs typeface="Times New Roman" pitchFamily="18" charset="0"/>
              </a:rPr>
              <a:t>Душко</a:t>
            </a:r>
            <a:endParaRPr lang="bs-Cyrl-BA" sz="3600" b="1" i="1" dirty="0">
              <a:latin typeface="Times New Roman" pitchFamily="18" charset="0"/>
              <a:cs typeface="Times New Roman" pitchFamily="18" charset="0"/>
            </a:endParaRPr>
          </a:p>
        </p:txBody>
      </p:sp>
      <p:sp>
        <p:nvSpPr>
          <p:cNvPr id="7" name="TextBox 6"/>
          <p:cNvSpPr txBox="1"/>
          <p:nvPr/>
        </p:nvSpPr>
        <p:spPr>
          <a:xfrm>
            <a:off x="4427984" y="3031885"/>
            <a:ext cx="3384376" cy="646331"/>
          </a:xfrm>
          <a:prstGeom prst="rect">
            <a:avLst/>
          </a:prstGeom>
          <a:noFill/>
        </p:spPr>
        <p:txBody>
          <a:bodyPr wrap="square" rtlCol="0">
            <a:spAutoFit/>
          </a:bodyPr>
          <a:lstStyle/>
          <a:p>
            <a:pPr algn="ctr"/>
            <a:r>
              <a:rPr lang="sr-Cyrl-RS" sz="3600" b="1" i="1" dirty="0">
                <a:latin typeface="Times New Roman" pitchFamily="18" charset="0"/>
                <a:cs typeface="Times New Roman" pitchFamily="18" charset="0"/>
              </a:rPr>
              <a:t>Трифуновић</a:t>
            </a:r>
            <a:endParaRPr lang="bs-Cyrl-BA" sz="3600" b="1" i="1" dirty="0">
              <a:latin typeface="Times New Roman" pitchFamily="18" charset="0"/>
              <a:cs typeface="Times New Roman" pitchFamily="18" charset="0"/>
            </a:endParaRPr>
          </a:p>
        </p:txBody>
      </p:sp>
      <p:pic>
        <p:nvPicPr>
          <p:cNvPr id="1033" name="Picture 9" descr="C:\Users\Goran\Desktop\Picsart_22-09-22_19-20-06-594.pn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82037" y1="44815" x2="82407" y2="61389"/>
                        <a14:foregroundMark x1="82685" y1="45185" x2="82870" y2="56574"/>
                        <a14:backgroundMark x1="83333" y1="44444" x2="83611" y2="55926"/>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16200000">
            <a:off x="1542690" y="2149529"/>
            <a:ext cx="6418659" cy="2520280"/>
          </a:xfrm>
          <a:prstGeom prst="rect">
            <a:avLst/>
          </a:prstGeom>
          <a:noFill/>
          <a:effectLst>
            <a:outerShdw blurRad="127000" dist="88900" sx="99000" sy="99000" algn="ctr" rotWithShape="0">
              <a:srgbClr val="000000">
                <a:alpha val="39000"/>
              </a:srgbClr>
            </a:outerShdw>
          </a:effectLst>
          <a:extLst>
            <a:ext uri="{909E8E84-426E-40DD-AFC4-6F175D3DCCD1}">
              <a14:hiddenFill xmlns:a14="http://schemas.microsoft.com/office/drawing/2010/main">
                <a:solidFill>
                  <a:srgbClr val="FFFFFF"/>
                </a:solidFill>
              </a14:hiddenFill>
            </a:ext>
          </a:extLst>
        </p:spPr>
      </p:pic>
      <p:pic>
        <p:nvPicPr>
          <p:cNvPr id="1036" name="Picture 12" descr="C:\Users\Goran\Desktop\Picsart_22-09-22_20-46-41-561.png"/>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8300"/>
                    </a14:imgEffect>
                  </a14:imgLayer>
                </a14:imgProps>
              </a:ext>
              <a:ext uri="{28A0092B-C50C-407E-A947-70E740481C1C}">
                <a14:useLocalDpi xmlns:a14="http://schemas.microsoft.com/office/drawing/2010/main" val="0"/>
              </a:ext>
            </a:extLst>
          </a:blip>
          <a:srcRect/>
          <a:stretch>
            <a:fillRect/>
          </a:stretch>
        </p:blipFill>
        <p:spPr bwMode="auto">
          <a:xfrm rot="20599515">
            <a:off x="383784" y="728981"/>
            <a:ext cx="5280240" cy="5710968"/>
          </a:xfrm>
          <a:prstGeom prst="rect">
            <a:avLst/>
          </a:prstGeom>
          <a:noFill/>
          <a:effectLst>
            <a:outerShdw blurRad="215900" dist="25400" dir="1320000" sx="102000" sy="102000" algn="ctr" rotWithShape="0">
              <a:srgbClr val="000000">
                <a:alpha val="18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4435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596" y="535383"/>
            <a:ext cx="7056784" cy="1323439"/>
          </a:xfrm>
          <a:prstGeom prst="rect">
            <a:avLst/>
          </a:prstGeom>
          <a:solidFill>
            <a:schemeClr val="accent1">
              <a:lumMod val="75000"/>
            </a:schemeClr>
          </a:solidFill>
        </p:spPr>
        <p:txBody>
          <a:bodyPr wrap="square" rtlCol="0">
            <a:spAutoFit/>
          </a:bodyPr>
          <a:lstStyle/>
          <a:p>
            <a:r>
              <a:rPr lang="ru-RU" sz="2000" dirty="0">
                <a:solidFill>
                  <a:schemeClr val="bg2">
                    <a:lumMod val="40000"/>
                    <a:lumOff val="60000"/>
                  </a:schemeClr>
                </a:solidFill>
                <a:latin typeface="Times New Roman" pitchFamily="18" charset="0"/>
                <a:cs typeface="Times New Roman" pitchFamily="18" charset="0"/>
              </a:rPr>
              <a:t>Душко је посљедње године свог живота провео у Новом Саду. Преминуо је 28. јануара 2006. године и по сопсвеној жељи почива на брду Черат, у Сремским Карловцима.</a:t>
            </a:r>
          </a:p>
          <a:p>
            <a:endParaRPr lang="ru-RU" sz="2000" dirty="0">
              <a:latin typeface="Times New Roman" pitchFamily="18" charset="0"/>
              <a:cs typeface="Times New Roman" pitchFamily="18" charset="0"/>
            </a:endParaRPr>
          </a:p>
        </p:txBody>
      </p:sp>
      <p:sp>
        <p:nvSpPr>
          <p:cNvPr id="3" name="TextBox 2"/>
          <p:cNvSpPr txBox="1"/>
          <p:nvPr/>
        </p:nvSpPr>
        <p:spPr>
          <a:xfrm>
            <a:off x="1043608" y="5355282"/>
            <a:ext cx="6840760" cy="1015663"/>
          </a:xfrm>
          <a:prstGeom prst="rect">
            <a:avLst/>
          </a:prstGeom>
          <a:solidFill>
            <a:schemeClr val="accent1">
              <a:lumMod val="75000"/>
            </a:schemeClr>
          </a:solidFill>
        </p:spPr>
        <p:txBody>
          <a:bodyPr wrap="square" rtlCol="0">
            <a:spAutoFit/>
          </a:bodyPr>
          <a:lstStyle/>
          <a:p>
            <a:r>
              <a:rPr lang="ru-RU" sz="2000" dirty="0">
                <a:solidFill>
                  <a:schemeClr val="bg2">
                    <a:lumMod val="40000"/>
                    <a:lumOff val="60000"/>
                  </a:schemeClr>
                </a:solidFill>
                <a:latin typeface="Times New Roman" pitchFamily="18" charset="0"/>
                <a:cs typeface="Times New Roman" pitchFamily="18" charset="0"/>
              </a:rPr>
              <a:t>На Палама се, једном годишње, одржава књижевна манифестација „Дани Душка Трифуновића“ гдје се окупљају пјесници из Српске, Србије и Црне Горе.</a:t>
            </a:r>
          </a:p>
        </p:txBody>
      </p:sp>
      <p:pic>
        <p:nvPicPr>
          <p:cNvPr id="8194" name="Picture 2" descr="C:\Users\Goran\Desktop\Pero-Zubac-nagrada-Pale-Foto-Srna-e15367889093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8540">
            <a:off x="2728785" y="1772816"/>
            <a:ext cx="4968552" cy="333769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195" name="Picture 3" descr="C:\Users\Goran\Desktop\Srn2021-9-14_173665_3-890x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5270">
            <a:off x="896614" y="3628221"/>
            <a:ext cx="2655986" cy="149212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025951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9600" dirty="0">
                <a:latin typeface="Times New Roman" pitchFamily="18" charset="0"/>
                <a:cs typeface="Times New Roman" pitchFamily="18" charset="0"/>
              </a:rPr>
              <a:t> КВИЗ!</a:t>
            </a:r>
            <a:endParaRPr lang="bs-Cyrl-BA" sz="9600" dirty="0">
              <a:latin typeface="Times New Roman" pitchFamily="18" charset="0"/>
              <a:cs typeface="Times New Roman" pitchFamily="18" charset="0"/>
            </a:endParaRPr>
          </a:p>
        </p:txBody>
      </p:sp>
    </p:spTree>
    <p:extLst>
      <p:ext uri="{BB962C8B-B14F-4D97-AF65-F5344CB8AC3E}">
        <p14:creationId xmlns:p14="http://schemas.microsoft.com/office/powerpoint/2010/main" val="3372748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476672"/>
            <a:ext cx="7056784" cy="954107"/>
          </a:xfrm>
          <a:prstGeom prst="rect">
            <a:avLst/>
          </a:prstGeom>
          <a:solidFill>
            <a:schemeClr val="bg2">
              <a:lumMod val="75000"/>
            </a:schemeClr>
          </a:solidFill>
        </p:spPr>
        <p:txBody>
          <a:bodyPr wrap="square" rtlCol="0">
            <a:spAutoFit/>
          </a:bodyPr>
          <a:lstStyle/>
          <a:p>
            <a:r>
              <a:rPr lang="sr-Cyrl-RS" sz="2800" dirty="0">
                <a:solidFill>
                  <a:schemeClr val="bg2">
                    <a:lumMod val="40000"/>
                    <a:lumOff val="60000"/>
                  </a:schemeClr>
                </a:solidFill>
                <a:latin typeface="Times New Roman" pitchFamily="18" charset="0"/>
                <a:cs typeface="Times New Roman" pitchFamily="18" charset="0"/>
              </a:rPr>
              <a:t>Која од понуђених пјесама је написана за групу Бијело Дугме:</a:t>
            </a:r>
            <a:endParaRPr lang="bs-Cyrl-BA" sz="2800" dirty="0">
              <a:solidFill>
                <a:schemeClr val="bg2">
                  <a:lumMod val="40000"/>
                  <a:lumOff val="60000"/>
                </a:schemeClr>
              </a:solidFill>
              <a:latin typeface="Times New Roman" pitchFamily="18" charset="0"/>
              <a:cs typeface="Times New Roman" pitchFamily="18" charset="0"/>
            </a:endParaRPr>
          </a:p>
        </p:txBody>
      </p:sp>
      <p:sp>
        <p:nvSpPr>
          <p:cNvPr id="8" name="Action Button: Forward or Next 7">
            <a:hlinkClick r:id="" action="ppaction://hlinkshowjump?jump=nextslide" highlightClick="1"/>
          </p:cNvPr>
          <p:cNvSpPr/>
          <p:nvPr/>
        </p:nvSpPr>
        <p:spPr>
          <a:xfrm>
            <a:off x="6552220" y="5661248"/>
            <a:ext cx="2016224" cy="720080"/>
          </a:xfrm>
          <a:prstGeom prst="actionButtonForwardNex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Cyrl-BA"/>
          </a:p>
        </p:txBody>
      </p:sp>
      <p:sp>
        <p:nvSpPr>
          <p:cNvPr id="9" name="Rectangle 8">
            <a:hlinkClick r:id="rId2" action="ppaction://hlinksldjump"/>
          </p:cNvPr>
          <p:cNvSpPr/>
          <p:nvPr/>
        </p:nvSpPr>
        <p:spPr>
          <a:xfrm>
            <a:off x="1043608" y="2169168"/>
            <a:ext cx="2952328" cy="140384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bg2">
                    <a:lumMod val="40000"/>
                    <a:lumOff val="60000"/>
                  </a:schemeClr>
                </a:solidFill>
                <a:latin typeface="Times New Roman" pitchFamily="18" charset="0"/>
                <a:cs typeface="Times New Roman" pitchFamily="18" charset="0"/>
              </a:rPr>
              <a:t>„Шта би дао да си на мом мјесту“</a:t>
            </a:r>
          </a:p>
        </p:txBody>
      </p:sp>
      <p:sp>
        <p:nvSpPr>
          <p:cNvPr id="10" name="Rectangle 9">
            <a:hlinkClick r:id="rId3" action="ppaction://hlinksldjump"/>
          </p:cNvPr>
          <p:cNvSpPr/>
          <p:nvPr/>
        </p:nvSpPr>
        <p:spPr>
          <a:xfrm>
            <a:off x="1043608" y="4005064"/>
            <a:ext cx="2939355" cy="137990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Cyrl-BA" sz="2400" dirty="0">
                <a:solidFill>
                  <a:schemeClr val="bg2">
                    <a:lumMod val="40000"/>
                    <a:lumOff val="60000"/>
                  </a:schemeClr>
                </a:solidFill>
                <a:latin typeface="Times New Roman" pitchFamily="18" charset="0"/>
                <a:cs typeface="Times New Roman" pitchFamily="18" charset="0"/>
              </a:rPr>
              <a:t>„Нови Робинзони“</a:t>
            </a:r>
          </a:p>
        </p:txBody>
      </p:sp>
      <p:sp>
        <p:nvSpPr>
          <p:cNvPr id="11" name="Rectangle 10">
            <a:hlinkClick r:id="rId3" action="ppaction://hlinksldjump"/>
          </p:cNvPr>
          <p:cNvSpPr/>
          <p:nvPr/>
        </p:nvSpPr>
        <p:spPr>
          <a:xfrm>
            <a:off x="5156609" y="2181141"/>
            <a:ext cx="2943783" cy="137990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Cyrl-BA" sz="2400" dirty="0">
                <a:solidFill>
                  <a:schemeClr val="bg2">
                    <a:lumMod val="40000"/>
                    <a:lumOff val="60000"/>
                  </a:schemeClr>
                </a:solidFill>
                <a:latin typeface="Times New Roman" pitchFamily="18" charset="0"/>
                <a:cs typeface="Times New Roman" pitchFamily="18" charset="0"/>
              </a:rPr>
              <a:t>„Мој брат“</a:t>
            </a:r>
          </a:p>
        </p:txBody>
      </p:sp>
      <p:sp>
        <p:nvSpPr>
          <p:cNvPr id="12" name="Rectangle 11">
            <a:hlinkClick r:id="rId3" action="ppaction://hlinksldjump"/>
          </p:cNvPr>
          <p:cNvSpPr/>
          <p:nvPr/>
        </p:nvSpPr>
        <p:spPr>
          <a:xfrm>
            <a:off x="5183857" y="3993091"/>
            <a:ext cx="2937470" cy="139187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bg2">
                    <a:lumMod val="40000"/>
                    <a:lumOff val="60000"/>
                  </a:schemeClr>
                </a:solidFill>
                <a:latin typeface="Times New Roman" pitchFamily="18" charset="0"/>
                <a:cs typeface="Times New Roman" pitchFamily="18" charset="0"/>
              </a:rPr>
              <a:t>„Ти си ми била нај, нај, нај“</a:t>
            </a:r>
          </a:p>
        </p:txBody>
      </p:sp>
    </p:spTree>
    <p:extLst>
      <p:ext uri="{BB962C8B-B14F-4D97-AF65-F5344CB8AC3E}">
        <p14:creationId xmlns:p14="http://schemas.microsoft.com/office/powerpoint/2010/main" val="252423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339" y="5805264"/>
            <a:ext cx="203676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15616" y="539652"/>
            <a:ext cx="6984776" cy="954107"/>
          </a:xfrm>
          <a:prstGeom prst="rect">
            <a:avLst/>
          </a:prstGeom>
          <a:solidFill>
            <a:schemeClr val="bg2">
              <a:lumMod val="75000"/>
            </a:schemeClr>
          </a:solidFill>
        </p:spPr>
        <p:txBody>
          <a:bodyPr wrap="square" rtlCol="0">
            <a:spAutoFit/>
          </a:bodyPr>
          <a:lstStyle/>
          <a:p>
            <a:r>
              <a:rPr lang="sr-Cyrl-RS" sz="2800" dirty="0">
                <a:solidFill>
                  <a:schemeClr val="bg2">
                    <a:lumMod val="40000"/>
                    <a:lumOff val="60000"/>
                  </a:schemeClr>
                </a:solidFill>
                <a:latin typeface="Times New Roman" pitchFamily="18" charset="0"/>
                <a:cs typeface="Times New Roman" pitchFamily="18" charset="0"/>
              </a:rPr>
              <a:t>Које мјесто је Душку давало највећу инспирацију за писање:</a:t>
            </a:r>
            <a:endParaRPr lang="bs-Cyrl-BA" sz="2800" dirty="0">
              <a:solidFill>
                <a:schemeClr val="bg2">
                  <a:lumMod val="40000"/>
                  <a:lumOff val="60000"/>
                </a:schemeClr>
              </a:solidFill>
              <a:latin typeface="Times New Roman" pitchFamily="18" charset="0"/>
              <a:cs typeface="Times New Roman" pitchFamily="18" charset="0"/>
            </a:endParaRPr>
          </a:p>
        </p:txBody>
      </p:sp>
      <p:sp>
        <p:nvSpPr>
          <p:cNvPr id="9" name="Rectangle 8">
            <a:hlinkClick r:id="rId4" action="ppaction://hlinksldjump"/>
          </p:cNvPr>
          <p:cNvSpPr/>
          <p:nvPr/>
        </p:nvSpPr>
        <p:spPr>
          <a:xfrm>
            <a:off x="5460157" y="2348881"/>
            <a:ext cx="2640235" cy="129614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Cyrl-BA" sz="2400" dirty="0">
                <a:solidFill>
                  <a:schemeClr val="bg2">
                    <a:lumMod val="40000"/>
                    <a:lumOff val="60000"/>
                  </a:schemeClr>
                </a:solidFill>
                <a:latin typeface="Times New Roman" pitchFamily="18" charset="0"/>
                <a:cs typeface="Times New Roman" pitchFamily="18" charset="0"/>
              </a:rPr>
              <a:t>Железнички парк-</a:t>
            </a:r>
          </a:p>
          <a:p>
            <a:pPr algn="ctr"/>
            <a:r>
              <a:rPr lang="bs-Cyrl-BA" sz="2400" dirty="0">
                <a:solidFill>
                  <a:schemeClr val="bg2">
                    <a:lumMod val="40000"/>
                    <a:lumOff val="60000"/>
                  </a:schemeClr>
                </a:solidFill>
                <a:latin typeface="Times New Roman" pitchFamily="18" charset="0"/>
                <a:cs typeface="Times New Roman" pitchFamily="18" charset="0"/>
              </a:rPr>
              <a:t>Нови Сад</a:t>
            </a:r>
          </a:p>
        </p:txBody>
      </p:sp>
      <p:sp>
        <p:nvSpPr>
          <p:cNvPr id="10" name="Rectangle 9">
            <a:hlinkClick r:id="rId5" action="ppaction://hlinksldjump"/>
          </p:cNvPr>
          <p:cNvSpPr/>
          <p:nvPr/>
        </p:nvSpPr>
        <p:spPr>
          <a:xfrm>
            <a:off x="5467672" y="4294609"/>
            <a:ext cx="2632720" cy="129234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s-Cyrl-BA" sz="2400" dirty="0">
                <a:solidFill>
                  <a:schemeClr val="bg2">
                    <a:lumMod val="40000"/>
                    <a:lumOff val="60000"/>
                  </a:schemeClr>
                </a:solidFill>
                <a:latin typeface="Times New Roman" pitchFamily="18" charset="0"/>
                <a:cs typeface="Times New Roman" pitchFamily="18" charset="0"/>
              </a:rPr>
              <a:t>Путовање возом(Нови Сад, Војводина)</a:t>
            </a:r>
          </a:p>
        </p:txBody>
      </p:sp>
      <p:sp>
        <p:nvSpPr>
          <p:cNvPr id="11" name="Rectangle 10">
            <a:hlinkClick r:id="rId4" action="ppaction://hlinksldjump"/>
          </p:cNvPr>
          <p:cNvSpPr/>
          <p:nvPr/>
        </p:nvSpPr>
        <p:spPr>
          <a:xfrm>
            <a:off x="1115616" y="4294609"/>
            <a:ext cx="2632720" cy="129614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dirty="0">
                <a:solidFill>
                  <a:schemeClr val="bg2">
                    <a:lumMod val="40000"/>
                    <a:lumOff val="60000"/>
                  </a:schemeClr>
                </a:solidFill>
                <a:latin typeface="Times New Roman" pitchFamily="18" charset="0"/>
                <a:cs typeface="Times New Roman" pitchFamily="18" charset="0"/>
              </a:rPr>
              <a:t>Поред ријеке</a:t>
            </a:r>
            <a:endParaRPr lang="bs-Cyrl-BA" sz="2400" dirty="0">
              <a:solidFill>
                <a:schemeClr val="bg2">
                  <a:lumMod val="40000"/>
                  <a:lumOff val="60000"/>
                </a:schemeClr>
              </a:solidFill>
              <a:latin typeface="Times New Roman" pitchFamily="18" charset="0"/>
              <a:cs typeface="Times New Roman" pitchFamily="18" charset="0"/>
            </a:endParaRPr>
          </a:p>
        </p:txBody>
      </p:sp>
      <p:sp>
        <p:nvSpPr>
          <p:cNvPr id="12" name="Rectangle 11">
            <a:hlinkClick r:id="rId4" action="ppaction://hlinksldjump"/>
          </p:cNvPr>
          <p:cNvSpPr/>
          <p:nvPr/>
        </p:nvSpPr>
        <p:spPr>
          <a:xfrm>
            <a:off x="1115616" y="2348881"/>
            <a:ext cx="2632720" cy="129614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dirty="0">
                <a:solidFill>
                  <a:schemeClr val="bg2">
                    <a:lumMod val="40000"/>
                    <a:lumOff val="60000"/>
                  </a:schemeClr>
                </a:solidFill>
                <a:latin typeface="Times New Roman" pitchFamily="18" charset="0"/>
                <a:cs typeface="Times New Roman" pitchFamily="18" charset="0"/>
              </a:rPr>
              <a:t>У окружењу својих најближих</a:t>
            </a:r>
            <a:endParaRPr lang="bs-Cyrl-BA" sz="2400" dirty="0">
              <a:solidFill>
                <a:schemeClr val="bg2">
                  <a:lumMod val="40000"/>
                  <a:lumOff val="6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4976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548680"/>
            <a:ext cx="4320480" cy="523220"/>
          </a:xfrm>
          <a:prstGeom prst="rect">
            <a:avLst/>
          </a:prstGeom>
          <a:solidFill>
            <a:schemeClr val="bg2">
              <a:lumMod val="75000"/>
            </a:schemeClr>
          </a:solidFill>
        </p:spPr>
        <p:txBody>
          <a:bodyPr wrap="square" rtlCol="0">
            <a:spAutoFit/>
          </a:bodyPr>
          <a:lstStyle/>
          <a:p>
            <a:r>
              <a:rPr lang="sr-Cyrl-RS" sz="2800" dirty="0">
                <a:solidFill>
                  <a:schemeClr val="bg2">
                    <a:lumMod val="40000"/>
                    <a:lumOff val="60000"/>
                  </a:schemeClr>
                </a:solidFill>
                <a:latin typeface="Times New Roman" pitchFamily="18" charset="0"/>
                <a:cs typeface="Times New Roman" pitchFamily="18" charset="0"/>
              </a:rPr>
              <a:t>Душко Трифуновић је био:</a:t>
            </a:r>
            <a:endParaRPr lang="bs-Cyrl-BA" sz="2800" dirty="0">
              <a:solidFill>
                <a:schemeClr val="bg2">
                  <a:lumMod val="40000"/>
                  <a:lumOff val="60000"/>
                </a:schemeClr>
              </a:solidFill>
              <a:latin typeface="Times New Roman" pitchFamily="18" charset="0"/>
              <a:cs typeface="Times New Roman" pitchFamily="18" charset="0"/>
            </a:endParaRPr>
          </a:p>
        </p:txBody>
      </p:sp>
      <p:sp>
        <p:nvSpPr>
          <p:cNvPr id="3" name="Rectangle 2">
            <a:hlinkClick r:id="rId2" action="ppaction://hlinksldjump"/>
          </p:cNvPr>
          <p:cNvSpPr/>
          <p:nvPr/>
        </p:nvSpPr>
        <p:spPr>
          <a:xfrm>
            <a:off x="899592" y="1988840"/>
            <a:ext cx="2808312" cy="136815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dirty="0">
                <a:solidFill>
                  <a:schemeClr val="bg2">
                    <a:lumMod val="40000"/>
                    <a:lumOff val="60000"/>
                  </a:schemeClr>
                </a:solidFill>
                <a:latin typeface="Times New Roman" pitchFamily="18" charset="0"/>
                <a:cs typeface="Times New Roman" pitchFamily="18" charset="0"/>
              </a:rPr>
              <a:t>Весељак, раздраган човјек</a:t>
            </a:r>
            <a:endParaRPr lang="bs-Cyrl-BA" sz="2400" dirty="0">
              <a:solidFill>
                <a:schemeClr val="bg2">
                  <a:lumMod val="40000"/>
                  <a:lumOff val="60000"/>
                </a:schemeClr>
              </a:solidFill>
              <a:latin typeface="Times New Roman" pitchFamily="18" charset="0"/>
              <a:cs typeface="Times New Roman" pitchFamily="18" charset="0"/>
            </a:endParaRPr>
          </a:p>
        </p:txBody>
      </p:sp>
      <p:sp>
        <p:nvSpPr>
          <p:cNvPr id="4" name="Rectangle 3">
            <a:hlinkClick r:id="rId2" action="ppaction://hlinksldjump"/>
          </p:cNvPr>
          <p:cNvSpPr/>
          <p:nvPr/>
        </p:nvSpPr>
        <p:spPr>
          <a:xfrm>
            <a:off x="5436096" y="3933056"/>
            <a:ext cx="2808312" cy="136815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dirty="0">
                <a:solidFill>
                  <a:schemeClr val="bg2">
                    <a:lumMod val="40000"/>
                    <a:lumOff val="60000"/>
                  </a:schemeClr>
                </a:solidFill>
                <a:latin typeface="Times New Roman" pitchFamily="18" charset="0"/>
                <a:cs typeface="Times New Roman" pitchFamily="18" charset="0"/>
              </a:rPr>
              <a:t>Посвећен заради на рачун продатих пјесама</a:t>
            </a:r>
            <a:endParaRPr lang="bs-Cyrl-BA" sz="2400" dirty="0">
              <a:solidFill>
                <a:schemeClr val="bg2">
                  <a:lumMod val="40000"/>
                  <a:lumOff val="60000"/>
                </a:schemeClr>
              </a:solidFill>
              <a:latin typeface="Times New Roman" pitchFamily="18" charset="0"/>
              <a:cs typeface="Times New Roman" pitchFamily="18" charset="0"/>
            </a:endParaRPr>
          </a:p>
        </p:txBody>
      </p:sp>
      <p:sp>
        <p:nvSpPr>
          <p:cNvPr id="5" name="Rectangle 4">
            <a:hlinkClick r:id="rId2" action="ppaction://hlinksldjump"/>
          </p:cNvPr>
          <p:cNvSpPr/>
          <p:nvPr/>
        </p:nvSpPr>
        <p:spPr>
          <a:xfrm>
            <a:off x="5436096" y="1988840"/>
            <a:ext cx="2808312" cy="136815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dirty="0">
                <a:solidFill>
                  <a:schemeClr val="bg2">
                    <a:lumMod val="40000"/>
                    <a:lumOff val="60000"/>
                  </a:schemeClr>
                </a:solidFill>
                <a:latin typeface="Times New Roman" pitchFamily="18" charset="0"/>
                <a:cs typeface="Times New Roman" pitchFamily="18" charset="0"/>
              </a:rPr>
              <a:t>Писац и војник</a:t>
            </a:r>
            <a:endParaRPr lang="bs-Cyrl-BA" sz="2400" dirty="0">
              <a:solidFill>
                <a:schemeClr val="bg2">
                  <a:lumMod val="40000"/>
                  <a:lumOff val="60000"/>
                </a:schemeClr>
              </a:solidFill>
              <a:latin typeface="Times New Roman" pitchFamily="18" charset="0"/>
              <a:cs typeface="Times New Roman" pitchFamily="18" charset="0"/>
            </a:endParaRPr>
          </a:p>
        </p:txBody>
      </p:sp>
      <p:sp>
        <p:nvSpPr>
          <p:cNvPr id="6" name="Rectangle 5">
            <a:hlinkClick r:id="rId3" action="ppaction://hlinksldjump"/>
          </p:cNvPr>
          <p:cNvSpPr/>
          <p:nvPr/>
        </p:nvSpPr>
        <p:spPr>
          <a:xfrm>
            <a:off x="899592" y="3933056"/>
            <a:ext cx="2808312" cy="136815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dirty="0">
                <a:solidFill>
                  <a:schemeClr val="bg2">
                    <a:lumMod val="40000"/>
                    <a:lumOff val="60000"/>
                  </a:schemeClr>
                </a:solidFill>
                <a:latin typeface="Times New Roman" pitchFamily="18" charset="0"/>
                <a:cs typeface="Times New Roman" pitchFamily="18" charset="0"/>
              </a:rPr>
              <a:t>Занатлија и књижевник</a:t>
            </a:r>
            <a:endParaRPr lang="bs-Cyrl-BA" sz="2400" dirty="0">
              <a:solidFill>
                <a:schemeClr val="bg2">
                  <a:lumMod val="40000"/>
                  <a:lumOff val="60000"/>
                </a:schemeClr>
              </a:solidFill>
              <a:latin typeface="Times New Roman" pitchFamily="18" charset="0"/>
              <a:cs typeface="Times New Roman" pitchFamily="18" charset="0"/>
            </a:endParaRPr>
          </a:p>
        </p:txBody>
      </p:sp>
      <p:pic>
        <p:nvPicPr>
          <p:cNvPr id="5122"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805264"/>
            <a:ext cx="203676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78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548680"/>
            <a:ext cx="2587699" cy="523220"/>
          </a:xfrm>
          <a:prstGeom prst="rect">
            <a:avLst/>
          </a:prstGeom>
          <a:solidFill>
            <a:schemeClr val="bg2">
              <a:lumMod val="75000"/>
            </a:schemeClr>
          </a:solidFill>
        </p:spPr>
        <p:txBody>
          <a:bodyPr wrap="square" rtlCol="0">
            <a:spAutoFit/>
          </a:bodyPr>
          <a:lstStyle/>
          <a:p>
            <a:r>
              <a:rPr lang="sr-Cyrl-RS" sz="2800" dirty="0">
                <a:solidFill>
                  <a:schemeClr val="bg2">
                    <a:lumMod val="40000"/>
                    <a:lumOff val="60000"/>
                  </a:schemeClr>
                </a:solidFill>
                <a:latin typeface="Times New Roman" pitchFamily="18" charset="0"/>
                <a:cs typeface="Times New Roman" pitchFamily="18" charset="0"/>
              </a:rPr>
              <a:t>Погоди пјесму!</a:t>
            </a:r>
            <a:endParaRPr lang="bs-Cyrl-BA" sz="2800" dirty="0">
              <a:solidFill>
                <a:schemeClr val="bg2">
                  <a:lumMod val="40000"/>
                  <a:lumOff val="60000"/>
                </a:schemeClr>
              </a:solidFill>
              <a:latin typeface="Times New Roman" pitchFamily="18" charset="0"/>
              <a:cs typeface="Times New Roman" pitchFamily="18" charset="0"/>
            </a:endParaRPr>
          </a:p>
        </p:txBody>
      </p:sp>
      <p:pic>
        <p:nvPicPr>
          <p:cNvPr id="6146" name="Picture 2" descr="C:\Users\Goran\Desktop\Picsart_22-10-01_18-21-51-3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6840" y="1268760"/>
            <a:ext cx="4104456" cy="410445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Goran\Desktop\Picsart_22-10-01_18-21-04-64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7831" y="817533"/>
            <a:ext cx="4399731" cy="43997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43608" y="2555733"/>
            <a:ext cx="2016224" cy="923330"/>
          </a:xfrm>
          <a:prstGeom prst="rect">
            <a:avLst/>
          </a:prstGeom>
          <a:noFill/>
        </p:spPr>
        <p:txBody>
          <a:bodyPr wrap="square" rtlCol="0">
            <a:spAutoFit/>
          </a:bodyPr>
          <a:lstStyle/>
          <a:p>
            <a:r>
              <a:rPr lang="sr-Cyrl-RS" sz="5400" dirty="0">
                <a:solidFill>
                  <a:schemeClr val="bg2">
                    <a:lumMod val="40000"/>
                    <a:lumOff val="60000"/>
                  </a:schemeClr>
                </a:solidFill>
                <a:latin typeface="Times New Roman" pitchFamily="18" charset="0"/>
                <a:cs typeface="Times New Roman" pitchFamily="18" charset="0"/>
              </a:rPr>
              <a:t>И _ _</a:t>
            </a:r>
            <a:endParaRPr lang="bs-Cyrl-BA" sz="5400" dirty="0">
              <a:solidFill>
                <a:schemeClr val="bg2">
                  <a:lumMod val="40000"/>
                  <a:lumOff val="60000"/>
                </a:schemeClr>
              </a:solidFill>
              <a:latin typeface="Times New Roman" pitchFamily="18" charset="0"/>
              <a:cs typeface="Times New Roman" pitchFamily="18" charset="0"/>
            </a:endParaRPr>
          </a:p>
        </p:txBody>
      </p:sp>
      <p:sp>
        <p:nvSpPr>
          <p:cNvPr id="6" name="TextBox 5"/>
          <p:cNvSpPr txBox="1"/>
          <p:nvPr/>
        </p:nvSpPr>
        <p:spPr>
          <a:xfrm>
            <a:off x="2915816" y="5373216"/>
            <a:ext cx="3637730" cy="523220"/>
          </a:xfrm>
          <a:prstGeom prst="rect">
            <a:avLst/>
          </a:prstGeom>
          <a:noFill/>
        </p:spPr>
        <p:txBody>
          <a:bodyPr wrap="square" rtlCol="0">
            <a:spAutoFit/>
          </a:bodyPr>
          <a:lstStyle/>
          <a:p>
            <a:r>
              <a:rPr lang="sr-Cyrl-RS" sz="2800" dirty="0">
                <a:solidFill>
                  <a:schemeClr val="bg2">
                    <a:lumMod val="40000"/>
                    <a:lumOff val="60000"/>
                  </a:schemeClr>
                </a:solidFill>
                <a:latin typeface="Times New Roman" pitchFamily="18" charset="0"/>
                <a:cs typeface="Times New Roman" pitchFamily="18" charset="0"/>
              </a:rPr>
              <a:t>„Има нека тајна веза“</a:t>
            </a:r>
            <a:endParaRPr lang="bs-Cyrl-BA" sz="2800" dirty="0">
              <a:solidFill>
                <a:schemeClr val="bg2">
                  <a:lumMod val="40000"/>
                  <a:lumOff val="60000"/>
                </a:schemeClr>
              </a:solidFill>
              <a:latin typeface="Times New Roman" pitchFamily="18" charset="0"/>
              <a:cs typeface="Times New Roman" pitchFamily="18" charset="0"/>
            </a:endParaRPr>
          </a:p>
        </p:txBody>
      </p:sp>
      <p:sp>
        <p:nvSpPr>
          <p:cNvPr id="7" name="Rectangle 6"/>
          <p:cNvSpPr/>
          <p:nvPr/>
        </p:nvSpPr>
        <p:spPr>
          <a:xfrm>
            <a:off x="2699792" y="5217264"/>
            <a:ext cx="3997770" cy="87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Cyrl-BA"/>
          </a:p>
        </p:txBody>
      </p:sp>
      <p:sp>
        <p:nvSpPr>
          <p:cNvPr id="8" name="Action Button: Forward or Next 7">
            <a:hlinkClick r:id="" action="ppaction://hlinkshowjump?jump=nextslide" highlightClick="1"/>
          </p:cNvPr>
          <p:cNvSpPr/>
          <p:nvPr/>
        </p:nvSpPr>
        <p:spPr>
          <a:xfrm>
            <a:off x="6948264" y="5805264"/>
            <a:ext cx="1944216" cy="740618"/>
          </a:xfrm>
          <a:prstGeom prst="actionButtonForwardNex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Cyrl-BA"/>
          </a:p>
        </p:txBody>
      </p:sp>
    </p:spTree>
    <p:extLst>
      <p:ext uri="{BB962C8B-B14F-4D97-AF65-F5344CB8AC3E}">
        <p14:creationId xmlns:p14="http://schemas.microsoft.com/office/powerpoint/2010/main" val="299336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Goran\Desktop\16646418374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520" y="1111796"/>
            <a:ext cx="2829147"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26532" y="2198303"/>
            <a:ext cx="2592288" cy="923330"/>
          </a:xfrm>
          <a:prstGeom prst="rect">
            <a:avLst/>
          </a:prstGeom>
          <a:noFill/>
        </p:spPr>
        <p:txBody>
          <a:bodyPr wrap="square" rtlCol="0">
            <a:spAutoFit/>
          </a:bodyPr>
          <a:lstStyle/>
          <a:p>
            <a:r>
              <a:rPr lang="sr-Cyrl-RS" sz="5400" dirty="0">
                <a:solidFill>
                  <a:schemeClr val="bg2">
                    <a:lumMod val="40000"/>
                    <a:lumOff val="60000"/>
                  </a:schemeClr>
                </a:solidFill>
                <a:latin typeface="Times New Roman" pitchFamily="18" charset="0"/>
                <a:cs typeface="Times New Roman" pitchFamily="18" charset="0"/>
              </a:rPr>
              <a:t>за моју</a:t>
            </a:r>
            <a:endParaRPr lang="bs-Cyrl-BA" sz="5400" dirty="0">
              <a:solidFill>
                <a:schemeClr val="bg2">
                  <a:lumMod val="40000"/>
                  <a:lumOff val="60000"/>
                </a:schemeClr>
              </a:solidFill>
              <a:latin typeface="Times New Roman" pitchFamily="18" charset="0"/>
              <a:cs typeface="Times New Roman" pitchFamily="18" charset="0"/>
            </a:endParaRPr>
          </a:p>
        </p:txBody>
      </p:sp>
      <p:pic>
        <p:nvPicPr>
          <p:cNvPr id="7171" name="Picture 3" descr="C:\Users\Goran\Desktop\Picsart_22-10-01_18-33-24-46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04664"/>
            <a:ext cx="5040560"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63788" y="5409381"/>
            <a:ext cx="4536504" cy="523220"/>
          </a:xfrm>
          <a:prstGeom prst="rect">
            <a:avLst/>
          </a:prstGeom>
          <a:noFill/>
        </p:spPr>
        <p:txBody>
          <a:bodyPr wrap="square" rtlCol="0">
            <a:spAutoFit/>
          </a:bodyPr>
          <a:lstStyle/>
          <a:p>
            <a:r>
              <a:rPr lang="sr-Cyrl-RS" sz="2800" dirty="0">
                <a:solidFill>
                  <a:schemeClr val="bg2">
                    <a:lumMod val="40000"/>
                    <a:lumOff val="60000"/>
                  </a:schemeClr>
                </a:solidFill>
                <a:latin typeface="Times New Roman" pitchFamily="18" charset="0"/>
                <a:cs typeface="Times New Roman" pitchFamily="18" charset="0"/>
              </a:rPr>
              <a:t>„Блуз за моју бившу драгу“</a:t>
            </a:r>
            <a:endParaRPr lang="bs-Cyrl-BA" sz="2800" dirty="0">
              <a:solidFill>
                <a:schemeClr val="bg2">
                  <a:lumMod val="40000"/>
                  <a:lumOff val="60000"/>
                </a:schemeClr>
              </a:solidFill>
              <a:latin typeface="Times New Roman" pitchFamily="18" charset="0"/>
              <a:cs typeface="Times New Roman" pitchFamily="18" charset="0"/>
            </a:endParaRPr>
          </a:p>
        </p:txBody>
      </p:sp>
      <p:sp>
        <p:nvSpPr>
          <p:cNvPr id="5" name="Rectangle 4"/>
          <p:cNvSpPr/>
          <p:nvPr/>
        </p:nvSpPr>
        <p:spPr>
          <a:xfrm>
            <a:off x="2663788" y="5301208"/>
            <a:ext cx="4284476" cy="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Cyrl-BA"/>
          </a:p>
        </p:txBody>
      </p:sp>
      <p:pic>
        <p:nvPicPr>
          <p:cNvPr id="7172" name="Picture 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4728" y="5805264"/>
            <a:ext cx="19637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8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536" y="-99392"/>
            <a:ext cx="9577064" cy="7056784"/>
          </a:xfrm>
          <a:prstGeom prst="rect">
            <a:avLst/>
          </a:prstGeom>
          <a:solidFill>
            <a:srgbClr val="7A0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Cyrl-BA" dirty="0"/>
          </a:p>
        </p:txBody>
      </p:sp>
      <p:pic>
        <p:nvPicPr>
          <p:cNvPr id="2050" name="Picture 2" descr="C:\Users\Goran\Desktop\illustration-isolated-white-background-hand-thumb-down-making-gesture-i-don-t-like-thumbs-down-i-don-t-201108454.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1875" y1="9875" x2="78750" y2="9250"/>
                        <a14:foregroundMark x1="22250" y1="4625" x2="23750" y2="8000"/>
                        <a14:foregroundMark x1="20000" y1="43875" x2="30375" y2="42750"/>
                        <a14:foregroundMark x1="58875" y1="78625" x2="60750" y2="90625"/>
                        <a14:foregroundMark x1="96625" y1="34875" x2="97500" y2="36000"/>
                        <a14:backgroundMark x1="5000" y1="3250" x2="32625" y2="3250"/>
                        <a14:backgroundMark x1="23125" y1="62625" x2="24625" y2="80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014922" y="907926"/>
            <a:ext cx="5042148" cy="50421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Goran\Desktop\illustration-isolated-white-background-hand-thumb-down-making-gesture-i-don-t-like-thumbs-down-i-don-t-201108454.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1875" y1="9875" x2="78750" y2="9250"/>
                        <a14:foregroundMark x1="22250" y1="4625" x2="23750" y2="8000"/>
                        <a14:foregroundMark x1="20000" y1="43875" x2="30375" y2="42750"/>
                        <a14:foregroundMark x1="58875" y1="78625" x2="60750" y2="90625"/>
                        <a14:foregroundMark x1="96625" y1="34875" x2="97500" y2="36000"/>
                        <a14:backgroundMark x1="5000" y1="3250" x2="32625" y2="3250"/>
                        <a14:backgroundMark x1="23125" y1="62625" x2="24625" y2="80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014922" y="907926"/>
            <a:ext cx="5042148" cy="5042148"/>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Forward or Next 5">
            <a:hlinkClick r:id="" action="ppaction://hlinkshowjump?jump=lastslideviewed" highlightClick="1"/>
          </p:cNvPr>
          <p:cNvSpPr/>
          <p:nvPr/>
        </p:nvSpPr>
        <p:spPr>
          <a:xfrm>
            <a:off x="8460432" y="6381328"/>
            <a:ext cx="504056" cy="216024"/>
          </a:xfrm>
          <a:prstGeom prst="actionButtonForwardNext">
            <a:avLst/>
          </a:prstGeom>
          <a:solidFill>
            <a:srgbClr val="7A08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Cyrl-BA"/>
          </a:p>
        </p:txBody>
      </p:sp>
    </p:spTree>
    <p:extLst>
      <p:ext uri="{BB962C8B-B14F-4D97-AF65-F5344CB8AC3E}">
        <p14:creationId xmlns:p14="http://schemas.microsoft.com/office/powerpoint/2010/main" val="3926986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99392"/>
            <a:ext cx="9361040" cy="7056784"/>
          </a:xfrm>
          <a:prstGeom prst="rect">
            <a:avLst/>
          </a:prstGeom>
          <a:solidFill>
            <a:srgbClr val="213F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Cyrl-B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051050" y="908050"/>
            <a:ext cx="5041900" cy="504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Forward or Next 3">
            <a:hlinkClick r:id="" action="ppaction://hlinkshowjump?jump=lastslideviewed" highlightClick="1"/>
          </p:cNvPr>
          <p:cNvSpPr/>
          <p:nvPr/>
        </p:nvSpPr>
        <p:spPr>
          <a:xfrm>
            <a:off x="8460432" y="6603404"/>
            <a:ext cx="432048" cy="144016"/>
          </a:xfrm>
          <a:prstGeom prst="actionButtonForwardNext">
            <a:avLst/>
          </a:prstGeom>
          <a:solidFill>
            <a:srgbClr val="213F2C"/>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Cyrl-BA"/>
          </a:p>
        </p:txBody>
      </p:sp>
    </p:spTree>
    <p:extLst>
      <p:ext uri="{BB962C8B-B14F-4D97-AF65-F5344CB8AC3E}">
        <p14:creationId xmlns:p14="http://schemas.microsoft.com/office/powerpoint/2010/main" val="251965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928992" cy="6624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Cyrl-BA"/>
          </a:p>
        </p:txBody>
      </p:sp>
      <p:sp>
        <p:nvSpPr>
          <p:cNvPr id="3" name="TextBox 2"/>
          <p:cNvSpPr txBox="1"/>
          <p:nvPr/>
        </p:nvSpPr>
        <p:spPr>
          <a:xfrm>
            <a:off x="2987824" y="2924944"/>
            <a:ext cx="3456384" cy="769441"/>
          </a:xfrm>
          <a:prstGeom prst="rect">
            <a:avLst/>
          </a:prstGeom>
          <a:noFill/>
        </p:spPr>
        <p:txBody>
          <a:bodyPr wrap="square" rtlCol="0">
            <a:spAutoFit/>
          </a:bodyPr>
          <a:lstStyle/>
          <a:p>
            <a:r>
              <a:rPr lang="sr-Cyrl-RS" sz="4400" dirty="0">
                <a:latin typeface="Times New Roman" pitchFamily="18" charset="0"/>
                <a:cs typeface="Times New Roman" pitchFamily="18" charset="0"/>
              </a:rPr>
              <a:t>КРАЈ КВИЗА</a:t>
            </a:r>
            <a:endParaRPr lang="bs-Cyrl-BA" sz="4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95536"/>
            <a:ext cx="10796588" cy="1080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02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7864" y="1772816"/>
            <a:ext cx="5415137" cy="4752528"/>
          </a:xfrm>
          <a:solidFill>
            <a:schemeClr val="bg2">
              <a:lumMod val="75000"/>
            </a:schemeClr>
          </a:solidFill>
        </p:spPr>
        <p:txBody>
          <a:bodyPr>
            <a:normAutofit lnSpcReduction="10000"/>
          </a:bodyPr>
          <a:lstStyle/>
          <a:p>
            <a:r>
              <a:rPr lang="bs-Cyrl-BA" dirty="0">
                <a:solidFill>
                  <a:schemeClr val="bg2">
                    <a:lumMod val="60000"/>
                    <a:lumOff val="40000"/>
                  </a:schemeClr>
                </a:solidFill>
                <a:latin typeface="Times New Roman" pitchFamily="18" charset="0"/>
                <a:cs typeface="Times New Roman" pitchFamily="18" charset="0"/>
              </a:rPr>
              <a:t>Душко Трифуновић (Сијековац код Брода, 13. септембар 1933 — Нови Сад, 28. јануар 2006) био је српски књижевник, пјесник и телевизијски аутор. </a:t>
            </a:r>
          </a:p>
          <a:p>
            <a:r>
              <a:rPr lang="bs-Cyrl-BA" dirty="0">
                <a:solidFill>
                  <a:schemeClr val="bg2">
                    <a:lumMod val="60000"/>
                    <a:lumOff val="40000"/>
                  </a:schemeClr>
                </a:solidFill>
                <a:latin typeface="Times New Roman" pitchFamily="18" charset="0"/>
                <a:cs typeface="Times New Roman" pitchFamily="18" charset="0"/>
              </a:rPr>
              <a:t>Учио је браварски занат и завршио је шумарску школу, и до 1955. године радио је као бравар у фабрици вагона у Босанском Броду. </a:t>
            </a:r>
            <a:r>
              <a:rPr lang="ru-RU" dirty="0">
                <a:solidFill>
                  <a:schemeClr val="bg2">
                    <a:lumMod val="60000"/>
                    <a:lumOff val="40000"/>
                  </a:schemeClr>
                </a:solidFill>
                <a:latin typeface="Times New Roman" pitchFamily="18" charset="0"/>
                <a:cs typeface="Times New Roman" pitchFamily="18" charset="0"/>
              </a:rPr>
              <a:t>Тада одлази у Сарајево и уписује Филозофски факултет - одсјек за књижевност. </a:t>
            </a:r>
            <a:endParaRPr lang="bs-Cyrl-BA" dirty="0">
              <a:solidFill>
                <a:schemeClr val="bg2">
                  <a:lumMod val="60000"/>
                  <a:lumOff val="40000"/>
                </a:schemeClr>
              </a:solidFill>
              <a:latin typeface="Times New Roman" pitchFamily="18" charset="0"/>
              <a:cs typeface="Times New Roman" pitchFamily="18" charset="0"/>
            </a:endParaRPr>
          </a:p>
          <a:p>
            <a:r>
              <a:rPr lang="bs-Cyrl-BA" dirty="0">
                <a:solidFill>
                  <a:schemeClr val="bg2">
                    <a:lumMod val="60000"/>
                    <a:lumOff val="40000"/>
                  </a:schemeClr>
                </a:solidFill>
                <a:latin typeface="Times New Roman" pitchFamily="18" charset="0"/>
                <a:cs typeface="Times New Roman" pitchFamily="18" charset="0"/>
              </a:rPr>
              <a:t>Прву пјесму је написао по повратку из војске, са 26 година. Сматра се заслужним за креирање нечега што је касније названо сарајевска рокенрол школа.</a:t>
            </a:r>
          </a:p>
          <a:p>
            <a:endParaRPr lang="bs-Cyrl-BA" dirty="0"/>
          </a:p>
        </p:txBody>
      </p:sp>
      <p:sp>
        <p:nvSpPr>
          <p:cNvPr id="3" name="Title 2"/>
          <p:cNvSpPr>
            <a:spLocks noGrp="1"/>
          </p:cNvSpPr>
          <p:nvPr>
            <p:ph type="title"/>
          </p:nvPr>
        </p:nvSpPr>
        <p:spPr/>
        <p:txBody>
          <a:bodyPr/>
          <a:lstStyle/>
          <a:p>
            <a:r>
              <a:rPr lang="sr-Cyrl-RS" sz="3600" b="1" i="1" dirty="0">
                <a:latin typeface="Times New Roman" pitchFamily="18" charset="0"/>
                <a:cs typeface="Times New Roman" pitchFamily="18" charset="0"/>
              </a:rPr>
              <a:t>Аутор</a:t>
            </a:r>
            <a:endParaRPr lang="bs-Cyrl-BA" sz="3600" b="1" i="1" dirty="0">
              <a:latin typeface="Times New Roman" pitchFamily="18" charset="0"/>
              <a:cs typeface="Times New Roman" pitchFamily="18" charset="0"/>
            </a:endParaRPr>
          </a:p>
        </p:txBody>
      </p:sp>
      <p:pic>
        <p:nvPicPr>
          <p:cNvPr id="2050" name="Picture 2" descr="C:\Users\Goran\Desktop\Duško-Trifunović-citati-f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98" y="2060847"/>
            <a:ext cx="3043833" cy="424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5132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732" y="108298"/>
            <a:ext cx="8928992" cy="6624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Cyrl-BA"/>
          </a:p>
        </p:txBody>
      </p:sp>
      <p:pic>
        <p:nvPicPr>
          <p:cNvPr id="9218" name="Picture 2" descr="C:\Users\Goran\Desktop\Picsart_22-09-24_17-12-08-8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99" y="-1467544"/>
            <a:ext cx="10801200" cy="1080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2780925"/>
            <a:ext cx="7020272" cy="769441"/>
          </a:xfrm>
          <a:prstGeom prst="rect">
            <a:avLst/>
          </a:prstGeom>
          <a:noFill/>
        </p:spPr>
        <p:txBody>
          <a:bodyPr wrap="square" rtlCol="0">
            <a:spAutoFit/>
          </a:bodyPr>
          <a:lstStyle/>
          <a:p>
            <a:r>
              <a:rPr lang="sr-Cyrl-RS" sz="4400" dirty="0">
                <a:latin typeface="Times New Roman" pitchFamily="18" charset="0"/>
                <a:cs typeface="Times New Roman" pitchFamily="18" charset="0"/>
              </a:rPr>
              <a:t>ХВАЛА ВАМ </a:t>
            </a:r>
            <a:r>
              <a:rPr lang="sr-Cyrl-RS" sz="4400">
                <a:latin typeface="Times New Roman" pitchFamily="18" charset="0"/>
                <a:cs typeface="Times New Roman" pitchFamily="18" charset="0"/>
              </a:rPr>
              <a:t>НА ПАЖЊИ!</a:t>
            </a:r>
            <a:endParaRPr lang="bs-Cyrl-BA" sz="4400" dirty="0">
              <a:latin typeface="Times New Roman" pitchFamily="18" charset="0"/>
              <a:cs typeface="Times New Roman" pitchFamily="18" charset="0"/>
            </a:endParaRPr>
          </a:p>
        </p:txBody>
      </p:sp>
    </p:spTree>
    <p:extLst>
      <p:ext uri="{BB962C8B-B14F-4D97-AF65-F5344CB8AC3E}">
        <p14:creationId xmlns:p14="http://schemas.microsoft.com/office/powerpoint/2010/main" val="33153505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1550" y="390228"/>
            <a:ext cx="3705275" cy="1323439"/>
          </a:xfrm>
          <a:prstGeom prst="rect">
            <a:avLst/>
          </a:prstGeom>
          <a:noFill/>
        </p:spPr>
        <p:txBody>
          <a:bodyPr wrap="square" rtlCol="0">
            <a:spAutoFit/>
          </a:bodyPr>
          <a:lstStyle/>
          <a:p>
            <a:r>
              <a:rPr lang="ru-RU" sz="2000" dirty="0">
                <a:latin typeface="Times New Roman" pitchFamily="18" charset="0"/>
                <a:cs typeface="Times New Roman" pitchFamily="18" charset="0"/>
              </a:rPr>
              <a:t>Душко Трифуновић је створио двадесет књига поезије, четири романа и неколико драма, а писао је и пјесме за дјецу.</a:t>
            </a:r>
            <a:endParaRPr lang="bs-Cyrl-BA" sz="2000" dirty="0">
              <a:latin typeface="Times New Roman" pitchFamily="18" charset="0"/>
              <a:cs typeface="Times New Roman" pitchFamily="18" charset="0"/>
            </a:endParaRPr>
          </a:p>
        </p:txBody>
      </p:sp>
      <p:sp>
        <p:nvSpPr>
          <p:cNvPr id="5" name="TextBox 4"/>
          <p:cNvSpPr txBox="1"/>
          <p:nvPr/>
        </p:nvSpPr>
        <p:spPr>
          <a:xfrm>
            <a:off x="2715976" y="1988840"/>
            <a:ext cx="3816424" cy="2246769"/>
          </a:xfrm>
          <a:prstGeom prst="rect">
            <a:avLst/>
          </a:prstGeom>
          <a:noFill/>
        </p:spPr>
        <p:txBody>
          <a:bodyPr wrap="square" rtlCol="0">
            <a:spAutoFit/>
          </a:bodyPr>
          <a:lstStyle/>
          <a:p>
            <a:r>
              <a:rPr lang="ru-RU" sz="2000" dirty="0">
                <a:latin typeface="Times New Roman" pitchFamily="18" charset="0"/>
                <a:cs typeface="Times New Roman" pitchFamily="18" charset="0"/>
              </a:rPr>
              <a:t>Најпознатији је постао на основу сарадње са рок саставом „Бијело дугме". Из те сарадње су се изродили хитови као што су „Има нека тајна веза“, „Шта би дао да си на мом мјесту“, „Главо луда“ и тако даље.</a:t>
            </a:r>
          </a:p>
        </p:txBody>
      </p:sp>
      <p:sp>
        <p:nvSpPr>
          <p:cNvPr id="6" name="TextBox 5"/>
          <p:cNvSpPr txBox="1"/>
          <p:nvPr/>
        </p:nvSpPr>
        <p:spPr>
          <a:xfrm>
            <a:off x="2670062" y="4329674"/>
            <a:ext cx="3908252" cy="2246769"/>
          </a:xfrm>
          <a:prstGeom prst="rect">
            <a:avLst/>
          </a:prstGeom>
          <a:noFill/>
        </p:spPr>
        <p:txBody>
          <a:bodyPr wrap="square" rtlCol="0">
            <a:spAutoFit/>
          </a:bodyPr>
          <a:lstStyle/>
          <a:p>
            <a:r>
              <a:rPr lang="ru-RU" sz="2000" dirty="0">
                <a:latin typeface="Times New Roman" pitchFamily="18" charset="0"/>
                <a:cs typeface="Times New Roman" pitchFamily="18" charset="0"/>
              </a:rPr>
              <a:t>Сем тога, писао је текстове и за Индексе, Тешку индустрију, Неду Украден, Здравка Чолића, Арсена Дедића, Јадранку Стојаковић а последње познато естрадно име са којим је радио је био Жељко Јоксимовић (песма „Има нешто“). </a:t>
            </a:r>
          </a:p>
        </p:txBody>
      </p:sp>
      <p:pic>
        <p:nvPicPr>
          <p:cNvPr id="1027" name="Picture 3" descr="C:\Users\Goran\Desktop\ne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124" y="438149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oran\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42616"/>
            <a:ext cx="2187578" cy="14557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oran\Desktop\indeksira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420888"/>
            <a:ext cx="2187578"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oran\Desktop\teska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457" y="442616"/>
            <a:ext cx="2213173" cy="133249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oran\Desktop\ars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142" y="4581128"/>
            <a:ext cx="2182964" cy="14288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Goran\Desktop\čol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3517" y="1988840"/>
            <a:ext cx="1770338" cy="225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580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9"/>
                                        </p:tgtEl>
                                        <p:attrNameLst>
                                          <p:attrName>style.visibility</p:attrName>
                                        </p:attrNameLst>
                                      </p:cBhvr>
                                      <p:to>
                                        <p:strVal val="visible"/>
                                      </p:to>
                                    </p:set>
                                    <p:animEffect transition="in" filter="fade">
                                      <p:cBhvr>
                                        <p:cTn id="14" dur="1000"/>
                                        <p:tgtEl>
                                          <p:spTgt spid="1029"/>
                                        </p:tgtEl>
                                      </p:cBhvr>
                                    </p:animEffect>
                                    <p:anim calcmode="lin" valueType="num">
                                      <p:cBhvr>
                                        <p:cTn id="15" dur="1000" fill="hold"/>
                                        <p:tgtEl>
                                          <p:spTgt spid="1029"/>
                                        </p:tgtEl>
                                        <p:attrNameLst>
                                          <p:attrName>ppt_x</p:attrName>
                                        </p:attrNameLst>
                                      </p:cBhvr>
                                      <p:tavLst>
                                        <p:tav tm="0">
                                          <p:val>
                                            <p:strVal val="#ppt_x"/>
                                          </p:val>
                                        </p:tav>
                                        <p:tav tm="100000">
                                          <p:val>
                                            <p:strVal val="#ppt_x"/>
                                          </p:val>
                                        </p:tav>
                                      </p:tavLst>
                                    </p:anim>
                                    <p:anim calcmode="lin" valueType="num">
                                      <p:cBhvr>
                                        <p:cTn id="16"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1"/>
                                        </p:tgtEl>
                                        <p:attrNameLst>
                                          <p:attrName>style.visibility</p:attrName>
                                        </p:attrNameLst>
                                      </p:cBhvr>
                                      <p:to>
                                        <p:strVal val="visible"/>
                                      </p:to>
                                    </p:set>
                                    <p:animEffect transition="in" filter="fade">
                                      <p:cBhvr>
                                        <p:cTn id="21" dur="1000"/>
                                        <p:tgtEl>
                                          <p:spTgt spid="1031"/>
                                        </p:tgtEl>
                                      </p:cBhvr>
                                    </p:animEffect>
                                    <p:anim calcmode="lin" valueType="num">
                                      <p:cBhvr>
                                        <p:cTn id="22" dur="1000" fill="hold"/>
                                        <p:tgtEl>
                                          <p:spTgt spid="1031"/>
                                        </p:tgtEl>
                                        <p:attrNameLst>
                                          <p:attrName>ppt_x</p:attrName>
                                        </p:attrNameLst>
                                      </p:cBhvr>
                                      <p:tavLst>
                                        <p:tav tm="0">
                                          <p:val>
                                            <p:strVal val="#ppt_x"/>
                                          </p:val>
                                        </p:tav>
                                        <p:tav tm="100000">
                                          <p:val>
                                            <p:strVal val="#ppt_x"/>
                                          </p:val>
                                        </p:tav>
                                      </p:tavLst>
                                    </p:anim>
                                    <p:anim calcmode="lin" valueType="num">
                                      <p:cBhvr>
                                        <p:cTn id="23"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1000"/>
                                        <p:tgtEl>
                                          <p:spTgt spid="1030"/>
                                        </p:tgtEl>
                                      </p:cBhvr>
                                    </p:animEffect>
                                    <p:anim calcmode="lin" valueType="num">
                                      <p:cBhvr>
                                        <p:cTn id="29" dur="1000" fill="hold"/>
                                        <p:tgtEl>
                                          <p:spTgt spid="1030"/>
                                        </p:tgtEl>
                                        <p:attrNameLst>
                                          <p:attrName>ppt_x</p:attrName>
                                        </p:attrNameLst>
                                      </p:cBhvr>
                                      <p:tavLst>
                                        <p:tav tm="0">
                                          <p:val>
                                            <p:strVal val="#ppt_x"/>
                                          </p:val>
                                        </p:tav>
                                        <p:tav tm="100000">
                                          <p:val>
                                            <p:strVal val="#ppt_x"/>
                                          </p:val>
                                        </p:tav>
                                      </p:tavLst>
                                    </p:anim>
                                    <p:anim calcmode="lin" valueType="num">
                                      <p:cBhvr>
                                        <p:cTn id="30"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animEffect transition="in" filter="fade">
                                      <p:cBhvr>
                                        <p:cTn id="35" dur="1000"/>
                                        <p:tgtEl>
                                          <p:spTgt spid="1032"/>
                                        </p:tgtEl>
                                      </p:cBhvr>
                                    </p:animEffect>
                                    <p:anim calcmode="lin" valueType="num">
                                      <p:cBhvr>
                                        <p:cTn id="36" dur="1000" fill="hold"/>
                                        <p:tgtEl>
                                          <p:spTgt spid="1032"/>
                                        </p:tgtEl>
                                        <p:attrNameLst>
                                          <p:attrName>ppt_x</p:attrName>
                                        </p:attrNameLst>
                                      </p:cBhvr>
                                      <p:tavLst>
                                        <p:tav tm="0">
                                          <p:val>
                                            <p:strVal val="#ppt_x"/>
                                          </p:val>
                                        </p:tav>
                                        <p:tav tm="100000">
                                          <p:val>
                                            <p:strVal val="#ppt_x"/>
                                          </p:val>
                                        </p:tav>
                                      </p:tavLst>
                                    </p:anim>
                                    <p:anim calcmode="lin" valueType="num">
                                      <p:cBhvr>
                                        <p:cTn id="37"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fade">
                                      <p:cBhvr>
                                        <p:cTn id="42" dur="1000"/>
                                        <p:tgtEl>
                                          <p:spTgt spid="1027"/>
                                        </p:tgtEl>
                                      </p:cBhvr>
                                    </p:animEffect>
                                    <p:anim calcmode="lin" valueType="num">
                                      <p:cBhvr>
                                        <p:cTn id="43" dur="1000" fill="hold"/>
                                        <p:tgtEl>
                                          <p:spTgt spid="1027"/>
                                        </p:tgtEl>
                                        <p:attrNameLst>
                                          <p:attrName>ppt_x</p:attrName>
                                        </p:attrNameLst>
                                      </p:cBhvr>
                                      <p:tavLst>
                                        <p:tav tm="0">
                                          <p:val>
                                            <p:strVal val="#ppt_x"/>
                                          </p:val>
                                        </p:tav>
                                        <p:tav tm="100000">
                                          <p:val>
                                            <p:strVal val="#ppt_x"/>
                                          </p:val>
                                        </p:tav>
                                      </p:tavLst>
                                    </p:anim>
                                    <p:anim calcmode="lin" valueType="num">
                                      <p:cBhvr>
                                        <p:cTn id="4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b="1" i="1" dirty="0">
                <a:latin typeface="Times New Roman" pitchFamily="18" charset="0"/>
                <a:cs typeface="Times New Roman" pitchFamily="18" charset="0"/>
              </a:rPr>
              <a:t>Стил и стварање</a:t>
            </a:r>
            <a:endParaRPr lang="bs-Cyrl-BA" sz="3600" b="1" i="1" dirty="0">
              <a:latin typeface="Times New Roman" pitchFamily="18" charset="0"/>
              <a:cs typeface="Times New Roman" pitchFamily="18" charset="0"/>
            </a:endParaRPr>
          </a:p>
        </p:txBody>
      </p:sp>
      <p:sp>
        <p:nvSpPr>
          <p:cNvPr id="5" name="TextBox 4"/>
          <p:cNvSpPr txBox="1"/>
          <p:nvPr/>
        </p:nvSpPr>
        <p:spPr>
          <a:xfrm>
            <a:off x="611560" y="2060848"/>
            <a:ext cx="5544616" cy="400110"/>
          </a:xfrm>
          <a:prstGeom prst="rect">
            <a:avLst/>
          </a:prstGeom>
          <a:solidFill>
            <a:schemeClr val="bg2">
              <a:lumMod val="75000"/>
            </a:schemeClr>
          </a:solidFill>
        </p:spPr>
        <p:txBody>
          <a:bodyPr wrap="square" rtlCol="0">
            <a:spAutoFit/>
          </a:bodyPr>
          <a:lstStyle/>
          <a:p>
            <a:pPr marL="342900" indent="-342900">
              <a:buFont typeface="Wingdings" pitchFamily="2" charset="2"/>
              <a:buChar char="§"/>
            </a:pPr>
            <a:r>
              <a:rPr lang="ru-RU" sz="2000" dirty="0">
                <a:solidFill>
                  <a:schemeClr val="bg2">
                    <a:lumMod val="60000"/>
                    <a:lumOff val="40000"/>
                  </a:schemeClr>
                </a:solidFill>
                <a:latin typeface="Times New Roman" pitchFamily="18" charset="0"/>
                <a:cs typeface="Times New Roman" pitchFamily="18" charset="0"/>
              </a:rPr>
              <a:t>врло кратке, елиптичне и ритмичне фразе</a:t>
            </a:r>
            <a:endParaRPr lang="bs-Cyrl-BA" sz="2000" dirty="0">
              <a:solidFill>
                <a:schemeClr val="bg2">
                  <a:lumMod val="60000"/>
                  <a:lumOff val="40000"/>
                </a:schemeClr>
              </a:solidFill>
              <a:latin typeface="Times New Roman" pitchFamily="18" charset="0"/>
              <a:cs typeface="Times New Roman" pitchFamily="18" charset="0"/>
            </a:endParaRPr>
          </a:p>
        </p:txBody>
      </p:sp>
      <p:sp>
        <p:nvSpPr>
          <p:cNvPr id="6" name="TextBox 5"/>
          <p:cNvSpPr txBox="1"/>
          <p:nvPr/>
        </p:nvSpPr>
        <p:spPr>
          <a:xfrm>
            <a:off x="611560" y="2900184"/>
            <a:ext cx="5544616" cy="707886"/>
          </a:xfrm>
          <a:prstGeom prst="rect">
            <a:avLst/>
          </a:prstGeom>
          <a:solidFill>
            <a:schemeClr val="bg2">
              <a:lumMod val="75000"/>
            </a:schemeClr>
          </a:solidFill>
        </p:spPr>
        <p:txBody>
          <a:bodyPr wrap="square" rtlCol="0">
            <a:spAutoFit/>
          </a:bodyPr>
          <a:lstStyle/>
          <a:p>
            <a:pPr marL="342900" indent="-342900">
              <a:buFont typeface="Wingdings" pitchFamily="2" charset="2"/>
              <a:buChar char="§"/>
            </a:pPr>
            <a:r>
              <a:rPr lang="ru-RU" sz="2000" dirty="0">
                <a:solidFill>
                  <a:schemeClr val="bg2">
                    <a:lumMod val="60000"/>
                    <a:lumOff val="40000"/>
                  </a:schemeClr>
                </a:solidFill>
                <a:latin typeface="Times New Roman" pitchFamily="18" charset="0"/>
                <a:cs typeface="Times New Roman" pitchFamily="18" charset="0"/>
              </a:rPr>
              <a:t>намјенски текстови, којим су се настојали одвојити од свог пјесништва</a:t>
            </a:r>
            <a:endParaRPr lang="bs-Cyrl-BA" sz="2000" dirty="0">
              <a:solidFill>
                <a:schemeClr val="bg2">
                  <a:lumMod val="60000"/>
                  <a:lumOff val="40000"/>
                </a:schemeClr>
              </a:solidFill>
              <a:latin typeface="Times New Roman" pitchFamily="18" charset="0"/>
              <a:cs typeface="Times New Roman" pitchFamily="18" charset="0"/>
            </a:endParaRPr>
          </a:p>
        </p:txBody>
      </p:sp>
      <p:sp>
        <p:nvSpPr>
          <p:cNvPr id="7" name="TextBox 6"/>
          <p:cNvSpPr txBox="1"/>
          <p:nvPr/>
        </p:nvSpPr>
        <p:spPr>
          <a:xfrm>
            <a:off x="611585" y="4077072"/>
            <a:ext cx="5544616" cy="707886"/>
          </a:xfrm>
          <a:prstGeom prst="rect">
            <a:avLst/>
          </a:prstGeom>
          <a:solidFill>
            <a:schemeClr val="bg2">
              <a:lumMod val="75000"/>
            </a:schemeClr>
          </a:solidFill>
        </p:spPr>
        <p:txBody>
          <a:bodyPr wrap="square" rtlCol="0">
            <a:spAutoFit/>
          </a:bodyPr>
          <a:lstStyle/>
          <a:p>
            <a:pPr marL="342900" indent="-342900">
              <a:buFont typeface="Wingdings" pitchFamily="2" charset="2"/>
              <a:buChar char="§"/>
            </a:pPr>
            <a:r>
              <a:rPr lang="ru-RU" sz="2000" dirty="0">
                <a:solidFill>
                  <a:schemeClr val="bg2">
                    <a:lumMod val="60000"/>
                    <a:lumOff val="40000"/>
                  </a:schemeClr>
                </a:solidFill>
                <a:latin typeface="Times New Roman" pitchFamily="18" charset="0"/>
                <a:cs typeface="Times New Roman" pitchFamily="18" charset="0"/>
              </a:rPr>
              <a:t>Трифуновић је писао текстове за забавне и поп-рок извођаче, те за понеког народњака</a:t>
            </a:r>
            <a:endParaRPr lang="bs-Cyrl-BA" sz="2000" dirty="0">
              <a:solidFill>
                <a:schemeClr val="bg2">
                  <a:lumMod val="60000"/>
                  <a:lumOff val="40000"/>
                </a:schemeClr>
              </a:solidFill>
              <a:latin typeface="Times New Roman" pitchFamily="18" charset="0"/>
              <a:cs typeface="Times New Roman" pitchFamily="18" charset="0"/>
            </a:endParaRPr>
          </a:p>
        </p:txBody>
      </p:sp>
      <p:sp>
        <p:nvSpPr>
          <p:cNvPr id="8" name="TextBox 7"/>
          <p:cNvSpPr txBox="1"/>
          <p:nvPr/>
        </p:nvSpPr>
        <p:spPr>
          <a:xfrm>
            <a:off x="611560" y="5229200"/>
            <a:ext cx="5544616" cy="1015663"/>
          </a:xfrm>
          <a:prstGeom prst="rect">
            <a:avLst/>
          </a:prstGeom>
          <a:solidFill>
            <a:schemeClr val="bg2">
              <a:lumMod val="75000"/>
            </a:schemeClr>
          </a:solidFill>
        </p:spPr>
        <p:txBody>
          <a:bodyPr wrap="square" rtlCol="0">
            <a:spAutoFit/>
          </a:bodyPr>
          <a:lstStyle/>
          <a:p>
            <a:pPr marL="342900" indent="-342900">
              <a:buFont typeface="Wingdings" pitchFamily="2" charset="2"/>
              <a:buChar char="§"/>
            </a:pPr>
            <a:r>
              <a:rPr lang="ru-RU" sz="2000" dirty="0">
                <a:solidFill>
                  <a:schemeClr val="bg2">
                    <a:lumMod val="60000"/>
                    <a:lumOff val="40000"/>
                  </a:schemeClr>
                </a:solidFill>
                <a:latin typeface="Times New Roman" pitchFamily="18" charset="0"/>
                <a:cs typeface="Times New Roman" pitchFamily="18" charset="0"/>
              </a:rPr>
              <a:t>Најпопуларнија-„ Има нека тајна веза“. Она је илуструје све оно што Трифуновићеве пјесме чини пјеснички вриједним. </a:t>
            </a:r>
            <a:endParaRPr lang="bs-Cyrl-BA" sz="2000" dirty="0">
              <a:solidFill>
                <a:schemeClr val="bg2">
                  <a:lumMod val="60000"/>
                  <a:lumOff val="40000"/>
                </a:schemeClr>
              </a:solidFill>
              <a:latin typeface="Times New Roman" pitchFamily="18" charset="0"/>
              <a:cs typeface="Times New Roman" pitchFamily="18" charset="0"/>
            </a:endParaRPr>
          </a:p>
        </p:txBody>
      </p:sp>
      <p:pic>
        <p:nvPicPr>
          <p:cNvPr id="2050" name="Picture 2" descr="C:\Users\Goran\Desktop\mqdefault.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21563" r="79375">
                        <a14:foregroundMark x1="22813" y1="3333" x2="23125" y2="95556"/>
                        <a14:foregroundMark x1="40625" y1="2778" x2="40313" y2="93889"/>
                        <a14:foregroundMark x1="57813" y1="2222" x2="57500" y2="94444"/>
                        <a14:foregroundMark x1="71875" y1="7222" x2="72813" y2="95556"/>
                        <a14:foregroundMark x1="60938" y1="88333" x2="76563" y2="87778"/>
                        <a14:foregroundMark x1="55313" y1="95556" x2="77188" y2="93889"/>
                        <a14:foregroundMark x1="76875" y1="7778" x2="77813" y2="93333"/>
                        <a14:foregroundMark x1="69375" y1="4444" x2="78125" y2="5000"/>
                        <a14:foregroundMark x1="77813" y1="9444" x2="78750" y2="77222"/>
                        <a14:foregroundMark x1="78438" y1="81667" x2="78750" y2="96667"/>
                        <a14:foregroundMark x1="22500" y1="21111" x2="22500"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5340052" y="2073399"/>
            <a:ext cx="4464496" cy="34279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113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Goran\Desktop\Picsart_22-09-24_15-27-29-8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611560"/>
            <a:ext cx="8054752" cy="8054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1124744"/>
            <a:ext cx="6192688" cy="1938992"/>
          </a:xfrm>
          <a:prstGeom prst="rect">
            <a:avLst/>
          </a:prstGeom>
          <a:noFill/>
        </p:spPr>
        <p:txBody>
          <a:bodyPr wrap="square" rtlCol="0">
            <a:spAutoFit/>
          </a:bodyPr>
          <a:lstStyle/>
          <a:p>
            <a:pPr marL="342900" indent="-342900">
              <a:buFont typeface="Wingdings" pitchFamily="2" charset="2"/>
              <a:buChar char="§"/>
            </a:pPr>
            <a:r>
              <a:rPr lang="sr-Cyrl-RS" sz="2000" dirty="0">
                <a:latin typeface="Times New Roman" pitchFamily="18" charset="0"/>
                <a:cs typeface="Times New Roman" pitchFamily="18" charset="0"/>
              </a:rPr>
              <a:t>Драмска иронија</a:t>
            </a:r>
          </a:p>
          <a:p>
            <a:pPr marL="342900" indent="-342900">
              <a:buFont typeface="Wingdings" pitchFamily="2" charset="2"/>
              <a:buChar char="§"/>
            </a:pPr>
            <a:endParaRPr lang="sr-Cyrl-RS" sz="2000" dirty="0">
              <a:latin typeface="Times New Roman" pitchFamily="18" charset="0"/>
              <a:cs typeface="Times New Roman" pitchFamily="18" charset="0"/>
            </a:endParaRPr>
          </a:p>
          <a:p>
            <a:pPr marL="342900" indent="-342900">
              <a:buFont typeface="Wingdings" pitchFamily="2" charset="2"/>
              <a:buChar char="§"/>
            </a:pPr>
            <a:r>
              <a:rPr lang="sr-Cyrl-RS" sz="2000" dirty="0">
                <a:latin typeface="Times New Roman" pitchFamily="18" charset="0"/>
                <a:cs typeface="Times New Roman" pitchFamily="18" charset="0"/>
              </a:rPr>
              <a:t>Неодређене </a:t>
            </a:r>
            <a:r>
              <a:rPr lang="sr-Cyrl-RS" sz="2000" dirty="0" err="1">
                <a:latin typeface="Times New Roman" pitchFamily="18" charset="0"/>
                <a:cs typeface="Times New Roman" pitchFamily="18" charset="0"/>
              </a:rPr>
              <a:t>замјенице</a:t>
            </a:r>
            <a:r>
              <a:rPr lang="sr-Cyrl-RS" sz="2000" dirty="0">
                <a:latin typeface="Times New Roman" pitchFamily="18" charset="0"/>
                <a:cs typeface="Times New Roman" pitchFamily="18" charset="0"/>
              </a:rPr>
              <a:t> („нека веза“ и „неки пут“), повећавају сугестивност</a:t>
            </a:r>
          </a:p>
          <a:p>
            <a:pPr marL="342900" indent="-342900">
              <a:buFont typeface="Wingdings" pitchFamily="2" charset="2"/>
              <a:buChar char="§"/>
            </a:pPr>
            <a:endParaRPr lang="sr-Cyrl-RS" sz="2000" dirty="0">
              <a:latin typeface="Times New Roman" pitchFamily="18" charset="0"/>
              <a:cs typeface="Times New Roman" pitchFamily="18" charset="0"/>
            </a:endParaRPr>
          </a:p>
          <a:p>
            <a:pPr marL="342900" indent="-342900">
              <a:buFont typeface="Wingdings" pitchFamily="2" charset="2"/>
              <a:buChar char="§"/>
            </a:pPr>
            <a:r>
              <a:rPr lang="sr-Cyrl-RS" sz="2000" dirty="0">
                <a:latin typeface="Times New Roman" pitchFamily="18" charset="0"/>
                <a:cs typeface="Times New Roman" pitchFamily="18" charset="0"/>
              </a:rPr>
              <a:t>Синтагме („нека“- нешто што је тешко именовати)</a:t>
            </a:r>
            <a:endParaRPr lang="bs-Cyrl-BA" sz="2000" dirty="0">
              <a:latin typeface="Times New Roman" pitchFamily="18" charset="0"/>
              <a:cs typeface="Times New Roman" pitchFamily="18" charset="0"/>
            </a:endParaRPr>
          </a:p>
        </p:txBody>
      </p:sp>
      <p:sp>
        <p:nvSpPr>
          <p:cNvPr id="5" name="TextBox 4"/>
          <p:cNvSpPr txBox="1"/>
          <p:nvPr/>
        </p:nvSpPr>
        <p:spPr>
          <a:xfrm>
            <a:off x="2572408" y="332655"/>
            <a:ext cx="3960440" cy="584775"/>
          </a:xfrm>
          <a:prstGeom prst="rect">
            <a:avLst/>
          </a:prstGeom>
          <a:solidFill>
            <a:schemeClr val="bg2">
              <a:lumMod val="75000"/>
            </a:schemeClr>
          </a:solidFill>
        </p:spPr>
        <p:txBody>
          <a:bodyPr wrap="square" rtlCol="0">
            <a:spAutoFit/>
          </a:bodyPr>
          <a:lstStyle/>
          <a:p>
            <a:r>
              <a:rPr lang="sr-Cyrl-RS" sz="3200" dirty="0">
                <a:solidFill>
                  <a:schemeClr val="bg2">
                    <a:lumMod val="40000"/>
                    <a:lumOff val="60000"/>
                  </a:schemeClr>
                </a:solidFill>
                <a:latin typeface="Times New Roman" pitchFamily="18" charset="0"/>
                <a:cs typeface="Times New Roman" pitchFamily="18" charset="0"/>
              </a:rPr>
              <a:t>„Има нека тајна веза“</a:t>
            </a:r>
            <a:endParaRPr lang="bs-Cyrl-BA" sz="3200" dirty="0">
              <a:solidFill>
                <a:schemeClr val="bg2">
                  <a:lumMod val="40000"/>
                  <a:lumOff val="60000"/>
                </a:schemeClr>
              </a:solidFill>
              <a:latin typeface="Times New Roman" pitchFamily="18" charset="0"/>
              <a:cs typeface="Times New Roman" pitchFamily="18" charset="0"/>
            </a:endParaRPr>
          </a:p>
        </p:txBody>
      </p:sp>
      <p:sp>
        <p:nvSpPr>
          <p:cNvPr id="6" name="TextBox 5"/>
          <p:cNvSpPr txBox="1"/>
          <p:nvPr/>
        </p:nvSpPr>
        <p:spPr>
          <a:xfrm>
            <a:off x="2032348" y="3573016"/>
            <a:ext cx="5040560" cy="584775"/>
          </a:xfrm>
          <a:prstGeom prst="rect">
            <a:avLst/>
          </a:prstGeom>
          <a:solidFill>
            <a:schemeClr val="bg2">
              <a:lumMod val="75000"/>
            </a:schemeClr>
          </a:solidFill>
        </p:spPr>
        <p:txBody>
          <a:bodyPr wrap="square" rtlCol="0">
            <a:spAutoFit/>
          </a:bodyPr>
          <a:lstStyle/>
          <a:p>
            <a:r>
              <a:rPr lang="sr-Cyrl-RS" sz="3200" dirty="0">
                <a:solidFill>
                  <a:schemeClr val="bg2">
                    <a:lumMod val="60000"/>
                    <a:lumOff val="40000"/>
                  </a:schemeClr>
                </a:solidFill>
                <a:latin typeface="Times New Roman" pitchFamily="18" charset="0"/>
                <a:cs typeface="Times New Roman" pitchFamily="18" charset="0"/>
              </a:rPr>
              <a:t>„Главни јунак једне књиге“</a:t>
            </a:r>
            <a:endParaRPr lang="bs-Cyrl-BA" sz="3200" dirty="0">
              <a:solidFill>
                <a:schemeClr val="bg2">
                  <a:lumMod val="60000"/>
                  <a:lumOff val="40000"/>
                </a:schemeClr>
              </a:solidFill>
              <a:latin typeface="Times New Roman" pitchFamily="18" charset="0"/>
              <a:cs typeface="Times New Roman" pitchFamily="18" charset="0"/>
            </a:endParaRPr>
          </a:p>
        </p:txBody>
      </p:sp>
      <p:sp>
        <p:nvSpPr>
          <p:cNvPr id="7" name="TextBox 6"/>
          <p:cNvSpPr txBox="1"/>
          <p:nvPr/>
        </p:nvSpPr>
        <p:spPr>
          <a:xfrm>
            <a:off x="395536" y="4367758"/>
            <a:ext cx="4104456" cy="2246769"/>
          </a:xfrm>
          <a:prstGeom prst="rect">
            <a:avLst/>
          </a:prstGeom>
          <a:noFill/>
        </p:spPr>
        <p:txBody>
          <a:bodyPr wrap="square" rtlCol="0">
            <a:spAutoFit/>
          </a:bodyPr>
          <a:lstStyle/>
          <a:p>
            <a:pPr marL="285750" indent="-285750">
              <a:buFont typeface="Wingdings" pitchFamily="2" charset="2"/>
              <a:buChar char="§"/>
            </a:pPr>
            <a:r>
              <a:rPr lang="sr-Cyrl-RS" sz="2000" dirty="0">
                <a:latin typeface="Times New Roman" pitchFamily="18" charset="0"/>
                <a:cs typeface="Times New Roman" pitchFamily="18" charset="0"/>
              </a:rPr>
              <a:t>Кратка алегоријска прича</a:t>
            </a:r>
          </a:p>
          <a:p>
            <a:pPr marL="285750" indent="-285750">
              <a:buFont typeface="Wingdings" pitchFamily="2" charset="2"/>
              <a:buChar char="§"/>
            </a:pPr>
            <a:endParaRPr lang="sr-Cyrl-RS" sz="2000" dirty="0">
              <a:latin typeface="Times New Roman" pitchFamily="18" charset="0"/>
              <a:cs typeface="Times New Roman" pitchFamily="18" charset="0"/>
            </a:endParaRPr>
          </a:p>
          <a:p>
            <a:pPr marL="285750" indent="-285750">
              <a:buFont typeface="Wingdings" pitchFamily="2" charset="2"/>
              <a:buChar char="§"/>
            </a:pPr>
            <a:r>
              <a:rPr lang="sr-Cyrl-RS" sz="2000" dirty="0">
                <a:latin typeface="Times New Roman" pitchFamily="18" charset="0"/>
                <a:cs typeface="Times New Roman" pitchFamily="18" charset="0"/>
              </a:rPr>
              <a:t>Персонификација(лик из књиге)</a:t>
            </a:r>
          </a:p>
          <a:p>
            <a:pPr marL="285750" indent="-285750">
              <a:buFont typeface="Wingdings" pitchFamily="2" charset="2"/>
              <a:buChar char="§"/>
            </a:pPr>
            <a:endParaRPr lang="sr-Cyrl-RS" sz="2000" dirty="0">
              <a:latin typeface="Times New Roman" pitchFamily="18" charset="0"/>
              <a:cs typeface="Times New Roman" pitchFamily="18" charset="0"/>
            </a:endParaRPr>
          </a:p>
          <a:p>
            <a:pPr marL="285750" indent="-285750">
              <a:buFont typeface="Wingdings" pitchFamily="2" charset="2"/>
              <a:buChar char="§"/>
            </a:pPr>
            <a:r>
              <a:rPr lang="sr-Cyrl-RS" sz="2000" dirty="0">
                <a:latin typeface="Times New Roman" pitchFamily="18" charset="0"/>
                <a:cs typeface="Times New Roman" pitchFamily="18" charset="0"/>
              </a:rPr>
              <a:t>Метафора</a:t>
            </a:r>
          </a:p>
          <a:p>
            <a:pPr marL="285750" indent="-285750">
              <a:buFont typeface="Wingdings" pitchFamily="2" charset="2"/>
              <a:buChar char="§"/>
            </a:pPr>
            <a:endParaRPr lang="sr-Cyrl-RS" sz="2000" dirty="0">
              <a:latin typeface="Times New Roman" pitchFamily="18" charset="0"/>
              <a:cs typeface="Times New Roman" pitchFamily="18" charset="0"/>
            </a:endParaRPr>
          </a:p>
          <a:p>
            <a:pPr marL="285750" indent="-285750">
              <a:buFont typeface="Wingdings" pitchFamily="2" charset="2"/>
              <a:buChar char="§"/>
            </a:pPr>
            <a:r>
              <a:rPr lang="sr-Cyrl-RS" sz="2000" dirty="0">
                <a:latin typeface="Times New Roman" pitchFamily="18" charset="0"/>
                <a:cs typeface="Times New Roman" pitchFamily="18" charset="0"/>
              </a:rPr>
              <a:t>Парабола </a:t>
            </a:r>
            <a:endParaRPr lang="bs-Cyrl-BA" sz="2000" dirty="0">
              <a:latin typeface="Times New Roman" pitchFamily="18" charset="0"/>
              <a:cs typeface="Times New Roman" pitchFamily="18" charset="0"/>
            </a:endParaRPr>
          </a:p>
        </p:txBody>
      </p:sp>
      <p:pic>
        <p:nvPicPr>
          <p:cNvPr id="3078" name="Picture 6" descr="C:\Users\Goran\Desktop\Picsart_22-09-24_14-17-26-87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868144" y="3573016"/>
            <a:ext cx="4283543" cy="435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690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611560"/>
            <a:ext cx="8053387" cy="805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95611" y="620688"/>
            <a:ext cx="6164907" cy="584775"/>
          </a:xfrm>
          <a:prstGeom prst="rect">
            <a:avLst/>
          </a:prstGeom>
          <a:solidFill>
            <a:schemeClr val="bg2">
              <a:lumMod val="75000"/>
            </a:schemeClr>
          </a:solidFill>
        </p:spPr>
        <p:txBody>
          <a:bodyPr wrap="square" rtlCol="0">
            <a:spAutoFit/>
          </a:bodyPr>
          <a:lstStyle/>
          <a:p>
            <a:r>
              <a:rPr lang="sr-Cyrl-RS" sz="3200" dirty="0">
                <a:solidFill>
                  <a:schemeClr val="bg2">
                    <a:lumMod val="60000"/>
                    <a:lumOff val="40000"/>
                  </a:schemeClr>
                </a:solidFill>
                <a:latin typeface="Times New Roman" pitchFamily="18" charset="0"/>
                <a:cs typeface="Times New Roman" pitchFamily="18" charset="0"/>
              </a:rPr>
              <a:t>„Пристао сам, бићу све што хоће“</a:t>
            </a:r>
            <a:endParaRPr lang="bs-Cyrl-BA" sz="3200" dirty="0">
              <a:solidFill>
                <a:schemeClr val="bg2">
                  <a:lumMod val="60000"/>
                  <a:lumOff val="40000"/>
                </a:schemeClr>
              </a:solidFill>
              <a:latin typeface="Times New Roman" pitchFamily="18" charset="0"/>
              <a:cs typeface="Times New Roman" pitchFamily="18" charset="0"/>
            </a:endParaRPr>
          </a:p>
        </p:txBody>
      </p:sp>
      <p:sp>
        <p:nvSpPr>
          <p:cNvPr id="3" name="TextBox 2"/>
          <p:cNvSpPr txBox="1"/>
          <p:nvPr/>
        </p:nvSpPr>
        <p:spPr>
          <a:xfrm>
            <a:off x="467544" y="1657398"/>
            <a:ext cx="6588918" cy="3785652"/>
          </a:xfrm>
          <a:prstGeom prst="rect">
            <a:avLst/>
          </a:prstGeom>
          <a:noFill/>
        </p:spPr>
        <p:txBody>
          <a:bodyPr wrap="square" rtlCol="0">
            <a:spAutoFit/>
          </a:bodyPr>
          <a:lstStyle/>
          <a:p>
            <a:pPr marL="342900" indent="-342900">
              <a:buFont typeface="Wingdings" pitchFamily="2" charset="2"/>
              <a:buChar char="§"/>
            </a:pPr>
            <a:r>
              <a:rPr lang="sr-Cyrl-RS" sz="2000" dirty="0">
                <a:latin typeface="Times New Roman" pitchFamily="18" charset="0"/>
                <a:cs typeface="Times New Roman" pitchFamily="18" charset="0"/>
              </a:rPr>
              <a:t>Понављања (у стилском смислу нијансирају значења)</a:t>
            </a:r>
          </a:p>
          <a:p>
            <a:pPr marL="342900" indent="-342900">
              <a:buFont typeface="Wingdings" pitchFamily="2" charset="2"/>
              <a:buChar char="§"/>
            </a:pPr>
            <a:endParaRPr lang="sr-Cyrl-RS" sz="2000" dirty="0">
              <a:latin typeface="Times New Roman" pitchFamily="18" charset="0"/>
              <a:cs typeface="Times New Roman" pitchFamily="18" charset="0"/>
            </a:endParaRPr>
          </a:p>
          <a:p>
            <a:pPr marL="342900" indent="-342900">
              <a:buFont typeface="Wingdings" pitchFamily="2" charset="2"/>
              <a:buChar char="§"/>
            </a:pPr>
            <a:r>
              <a:rPr lang="sr-Cyrl-RS" sz="2000" dirty="0" err="1">
                <a:latin typeface="Times New Roman" pitchFamily="18" charset="0"/>
                <a:cs typeface="Times New Roman" pitchFamily="18" charset="0"/>
              </a:rPr>
              <a:t>Самоиронизовање</a:t>
            </a:r>
            <a:r>
              <a:rPr lang="sr-Cyrl-RS" sz="2000" dirty="0">
                <a:latin typeface="Times New Roman" pitchFamily="18" charset="0"/>
                <a:cs typeface="Times New Roman" pitchFamily="18" charset="0"/>
              </a:rPr>
              <a:t> („и то сам мислио“)</a:t>
            </a:r>
          </a:p>
          <a:p>
            <a:pPr marL="342900" indent="-342900">
              <a:buFont typeface="Wingdings" pitchFamily="2" charset="2"/>
              <a:buChar char="§"/>
            </a:pPr>
            <a:endParaRPr lang="sr-Cyrl-RS" sz="2000" dirty="0">
              <a:latin typeface="Times New Roman" pitchFamily="18" charset="0"/>
              <a:cs typeface="Times New Roman" pitchFamily="18" charset="0"/>
            </a:endParaRPr>
          </a:p>
          <a:p>
            <a:pPr marL="342900" indent="-342900">
              <a:buFont typeface="Wingdings" pitchFamily="2" charset="2"/>
              <a:buChar char="§"/>
            </a:pPr>
            <a:r>
              <a:rPr lang="sr-Cyrl-RS" sz="2000" dirty="0">
                <a:latin typeface="Times New Roman" pitchFamily="18" charset="0"/>
                <a:cs typeface="Times New Roman" pitchFamily="18" charset="0"/>
              </a:rPr>
              <a:t>Набрајање („пријатељи бивши, пријатељи будући, пријатељи бивши“)</a:t>
            </a:r>
          </a:p>
          <a:p>
            <a:pPr marL="342900" indent="-342900">
              <a:buFont typeface="Wingdings" pitchFamily="2" charset="2"/>
              <a:buChar char="§"/>
            </a:pPr>
            <a:endParaRPr lang="sr-Cyrl-RS" sz="2000" dirty="0">
              <a:latin typeface="Times New Roman" pitchFamily="18" charset="0"/>
              <a:cs typeface="Times New Roman" pitchFamily="18" charset="0"/>
            </a:endParaRPr>
          </a:p>
          <a:p>
            <a:pPr marL="342900" indent="-342900">
              <a:buFont typeface="Wingdings" pitchFamily="2" charset="2"/>
              <a:buChar char="§"/>
            </a:pPr>
            <a:r>
              <a:rPr lang="sr-Cyrl-RS" sz="2000" dirty="0">
                <a:latin typeface="Times New Roman" pitchFamily="18" charset="0"/>
                <a:cs typeface="Times New Roman" pitchFamily="18" charset="0"/>
              </a:rPr>
              <a:t>Написана је у првом лицу</a:t>
            </a:r>
          </a:p>
          <a:p>
            <a:pPr marL="342900" indent="-342900">
              <a:buFont typeface="Wingdings" pitchFamily="2" charset="2"/>
              <a:buChar char="§"/>
            </a:pPr>
            <a:endParaRPr lang="sr-Cyrl-RS" sz="2000" dirty="0">
              <a:latin typeface="Times New Roman" pitchFamily="18" charset="0"/>
              <a:cs typeface="Times New Roman" pitchFamily="18" charset="0"/>
            </a:endParaRPr>
          </a:p>
          <a:p>
            <a:pPr marL="342900" indent="-342900">
              <a:buFont typeface="Wingdings" pitchFamily="2" charset="2"/>
              <a:buChar char="§"/>
            </a:pPr>
            <a:r>
              <a:rPr lang="sr-Cyrl-RS" sz="2000" dirty="0">
                <a:latin typeface="Times New Roman" pitchFamily="18" charset="0"/>
                <a:cs typeface="Times New Roman" pitchFamily="18" charset="0"/>
              </a:rPr>
              <a:t>Према Трифуновићевим ријечима, написана је за једну глумицу, која је да би постала све што је жељела</a:t>
            </a:r>
            <a:r>
              <a:rPr lang="sr-Latn-BA" sz="2000" dirty="0">
                <a:latin typeface="Times New Roman" pitchFamily="18" charset="0"/>
                <a:cs typeface="Times New Roman" pitchFamily="18" charset="0"/>
              </a:rPr>
              <a:t> </a:t>
            </a:r>
            <a:r>
              <a:rPr lang="sr-Cyrl-RS" sz="2000" dirty="0">
                <a:latin typeface="Times New Roman" pitchFamily="18" charset="0"/>
                <a:cs typeface="Times New Roman" pitchFamily="18" charset="0"/>
              </a:rPr>
              <a:t>све своје принципе морала погазити.</a:t>
            </a:r>
            <a:endParaRPr lang="bs-Cyrl-BA" sz="20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286" y="3550224"/>
            <a:ext cx="42799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738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1"/>
            <a:ext cx="8187233" cy="1323439"/>
          </a:xfrm>
          <a:prstGeom prst="rect">
            <a:avLst/>
          </a:prstGeom>
          <a:noFill/>
        </p:spPr>
        <p:txBody>
          <a:bodyPr wrap="square" rtlCol="0">
            <a:spAutoFit/>
          </a:bodyPr>
          <a:lstStyle/>
          <a:p>
            <a:r>
              <a:rPr lang="sr-Cyrl-RS" sz="2000" dirty="0">
                <a:latin typeface="Times New Roman" pitchFamily="18" charset="0"/>
                <a:cs typeface="Times New Roman" pitchFamily="18" charset="0"/>
              </a:rPr>
              <a:t>Трифуновић има цијели циклус текстова о женама из Босне и Херцеговине, народним херојима Југославије.</a:t>
            </a:r>
          </a:p>
          <a:p>
            <a:r>
              <a:rPr lang="sr-Cyrl-RS" sz="2000" dirty="0">
                <a:latin typeface="Times New Roman" pitchFamily="18" charset="0"/>
                <a:cs typeface="Times New Roman" pitchFamily="18" charset="0"/>
              </a:rPr>
              <a:t>Најзанимљивији је текст за пјесму </a:t>
            </a:r>
            <a:r>
              <a:rPr lang="sr-Cyrl-RS" sz="2000" b="1" i="1" dirty="0">
                <a:latin typeface="Times New Roman" pitchFamily="18" charset="0"/>
                <a:cs typeface="Times New Roman" pitchFamily="18" charset="0"/>
              </a:rPr>
              <a:t>„Вахида Маглајић“</a:t>
            </a:r>
            <a:r>
              <a:rPr lang="sr-Cyrl-RS" sz="2000" dirty="0">
                <a:latin typeface="Times New Roman" pitchFamily="18" charset="0"/>
                <a:cs typeface="Times New Roman" pitchFamily="18" charset="0"/>
              </a:rPr>
              <a:t>,</a:t>
            </a:r>
            <a:r>
              <a:rPr lang="sr-Cyrl-RS" sz="2000" b="1" i="1" dirty="0">
                <a:latin typeface="Times New Roman" pitchFamily="18" charset="0"/>
                <a:cs typeface="Times New Roman" pitchFamily="18" charset="0"/>
              </a:rPr>
              <a:t> </a:t>
            </a:r>
            <a:r>
              <a:rPr lang="sr-Cyrl-RS" sz="2000" dirty="0">
                <a:latin typeface="Times New Roman" pitchFamily="18" charset="0"/>
                <a:cs typeface="Times New Roman" pitchFamily="18" charset="0"/>
              </a:rPr>
              <a:t>посвећен бањалучкој хероини.</a:t>
            </a:r>
            <a:endParaRPr lang="bs-Cyrl-BA" sz="2000" dirty="0">
              <a:latin typeface="Times New Roman" pitchFamily="18" charset="0"/>
              <a:cs typeface="Times New Roman" pitchFamily="18" charset="0"/>
            </a:endParaRPr>
          </a:p>
        </p:txBody>
      </p:sp>
      <p:sp>
        <p:nvSpPr>
          <p:cNvPr id="3" name="TextBox 2"/>
          <p:cNvSpPr txBox="1"/>
          <p:nvPr/>
        </p:nvSpPr>
        <p:spPr>
          <a:xfrm>
            <a:off x="3069357" y="1898810"/>
            <a:ext cx="3600400" cy="3539430"/>
          </a:xfrm>
          <a:prstGeom prst="rect">
            <a:avLst/>
          </a:prstGeom>
          <a:noFill/>
        </p:spPr>
        <p:txBody>
          <a:bodyPr wrap="square" rtlCol="0">
            <a:spAutoFit/>
          </a:bodyPr>
          <a:lstStyle/>
          <a:p>
            <a:r>
              <a:rPr lang="ru-RU" sz="1600" i="1" dirty="0">
                <a:latin typeface="Times New Roman" pitchFamily="18" charset="0"/>
                <a:cs typeface="Times New Roman" pitchFamily="18" charset="0"/>
              </a:rPr>
              <a:t>Могла си бити кадуна млада</a:t>
            </a:r>
          </a:p>
          <a:p>
            <a:r>
              <a:rPr lang="ru-RU" sz="1600" i="1" dirty="0">
                <a:latin typeface="Times New Roman" pitchFamily="18" charset="0"/>
                <a:cs typeface="Times New Roman" pitchFamily="18" charset="0"/>
              </a:rPr>
              <a:t>коју господин проси </a:t>
            </a:r>
          </a:p>
          <a:p>
            <a:r>
              <a:rPr lang="ru-RU" sz="1600" i="1" dirty="0">
                <a:latin typeface="Times New Roman" pitchFamily="18" charset="0"/>
                <a:cs typeface="Times New Roman" pitchFamily="18" charset="0"/>
              </a:rPr>
              <a:t>без мушких брига и без јада</a:t>
            </a:r>
          </a:p>
          <a:p>
            <a:r>
              <a:rPr lang="ru-RU" sz="1600" i="1" dirty="0">
                <a:latin typeface="Times New Roman" pitchFamily="18" charset="0"/>
                <a:cs typeface="Times New Roman" pitchFamily="18" charset="0"/>
              </a:rPr>
              <a:t>што твоје вријеме носи</a:t>
            </a:r>
          </a:p>
          <a:p>
            <a:endParaRPr lang="ru-RU" sz="1600" i="1" dirty="0">
              <a:latin typeface="Times New Roman" pitchFamily="18" charset="0"/>
              <a:cs typeface="Times New Roman" pitchFamily="18" charset="0"/>
            </a:endParaRPr>
          </a:p>
          <a:p>
            <a:r>
              <a:rPr lang="ru-RU" sz="1600" i="1" dirty="0">
                <a:latin typeface="Times New Roman" pitchFamily="18" charset="0"/>
                <a:cs typeface="Times New Roman" pitchFamily="18" charset="0"/>
              </a:rPr>
              <a:t>Могла си боље чекати дане </a:t>
            </a:r>
          </a:p>
          <a:p>
            <a:r>
              <a:rPr lang="ru-RU" sz="1600" i="1" dirty="0">
                <a:latin typeface="Times New Roman" pitchFamily="18" charset="0"/>
                <a:cs typeface="Times New Roman" pitchFamily="18" charset="0"/>
              </a:rPr>
              <a:t>поносна сестро Вахида</a:t>
            </a:r>
          </a:p>
          <a:p>
            <a:r>
              <a:rPr lang="ru-RU" sz="1600" i="1" dirty="0">
                <a:latin typeface="Times New Roman" pitchFamily="18" charset="0"/>
                <a:cs typeface="Times New Roman" pitchFamily="18" charset="0"/>
              </a:rPr>
              <a:t>ал ти си знала за туђе ране</a:t>
            </a:r>
          </a:p>
          <a:p>
            <a:r>
              <a:rPr lang="ru-RU" sz="1600" i="1" dirty="0">
                <a:latin typeface="Times New Roman" pitchFamily="18" charset="0"/>
                <a:cs typeface="Times New Roman" pitchFamily="18" charset="0"/>
              </a:rPr>
              <a:t>и умрла би од стида</a:t>
            </a:r>
          </a:p>
          <a:p>
            <a:endParaRPr lang="ru-RU" sz="1600" i="1" dirty="0">
              <a:latin typeface="Times New Roman" pitchFamily="18" charset="0"/>
              <a:cs typeface="Times New Roman" pitchFamily="18" charset="0"/>
            </a:endParaRPr>
          </a:p>
          <a:p>
            <a:r>
              <a:rPr lang="ru-RU" sz="1600" i="1" dirty="0">
                <a:latin typeface="Times New Roman" pitchFamily="18" charset="0"/>
                <a:cs typeface="Times New Roman" pitchFamily="18" charset="0"/>
              </a:rPr>
              <a:t>Добро си знала да треба ићи</a:t>
            </a:r>
          </a:p>
          <a:p>
            <a:r>
              <a:rPr lang="ru-RU" sz="1600" i="1" dirty="0">
                <a:latin typeface="Times New Roman" pitchFamily="18" charset="0"/>
                <a:cs typeface="Times New Roman" pitchFamily="18" charset="0"/>
              </a:rPr>
              <a:t>и преко Пријекога суда</a:t>
            </a:r>
          </a:p>
          <a:p>
            <a:r>
              <a:rPr lang="ru-RU" sz="1600" i="1" dirty="0">
                <a:latin typeface="Times New Roman" pitchFamily="18" charset="0"/>
                <a:cs typeface="Times New Roman" pitchFamily="18" charset="0"/>
              </a:rPr>
              <a:t>куд иду браћа Маглајићи</a:t>
            </a:r>
          </a:p>
          <a:p>
            <a:r>
              <a:rPr lang="ru-RU" sz="1600" i="1" dirty="0">
                <a:latin typeface="Times New Roman" pitchFamily="18" charset="0"/>
                <a:cs typeface="Times New Roman" pitchFamily="18" charset="0"/>
              </a:rPr>
              <a:t>кроз оно вријеме чуда</a:t>
            </a:r>
          </a:p>
        </p:txBody>
      </p:sp>
      <p:sp>
        <p:nvSpPr>
          <p:cNvPr id="4" name="TextBox 3"/>
          <p:cNvSpPr txBox="1"/>
          <p:nvPr/>
        </p:nvSpPr>
        <p:spPr>
          <a:xfrm>
            <a:off x="323528" y="5615905"/>
            <a:ext cx="7272808" cy="707886"/>
          </a:xfrm>
          <a:prstGeom prst="rect">
            <a:avLst/>
          </a:prstGeom>
          <a:noFill/>
        </p:spPr>
        <p:txBody>
          <a:bodyPr wrap="square" rtlCol="0">
            <a:spAutoFit/>
          </a:bodyPr>
          <a:lstStyle/>
          <a:p>
            <a:r>
              <a:rPr lang="ru-RU" sz="2000" dirty="0">
                <a:latin typeface="Times New Roman" pitchFamily="18" charset="0"/>
                <a:cs typeface="Times New Roman" pitchFamily="18" charset="0"/>
              </a:rPr>
              <a:t>Идеја: Супротно мишљењима лакомислених и лакоумних, побједе и порази не чине разлику између важног и неважног.</a:t>
            </a:r>
            <a:endParaRPr lang="bs-Cyrl-BA" sz="2000" dirty="0">
              <a:latin typeface="Times New Roman" pitchFamily="18" charset="0"/>
              <a:cs typeface="Times New Roman" pitchFamily="18" charset="0"/>
            </a:endParaRPr>
          </a:p>
        </p:txBody>
      </p:sp>
      <p:pic>
        <p:nvPicPr>
          <p:cNvPr id="5123" name="Picture 3" descr="C:\Users\Goran\Desktop\Heroine-Jugoslavije_slika_O_113924609.jpg"/>
          <p:cNvPicPr>
            <a:picLocks noChangeAspect="1" noChangeArrowheads="1"/>
          </p:cNvPicPr>
          <p:nvPr/>
        </p:nvPicPr>
        <p:blipFill>
          <a:blip r:embed="rId2" cstate="print">
            <a:biLevel thresh="75000"/>
            <a:extLst>
              <a:ext uri="{BEBA8EAE-BF5A-486C-A8C5-ECC9F3942E4B}">
                <a14:imgProps xmlns:a14="http://schemas.microsoft.com/office/drawing/2010/main">
                  <a14:imgLayer r:embed="rId3">
                    <a14:imgEffect>
                      <a14:backgroundRemoval t="2074" b="97630" l="795" r="97527"/>
                    </a14:imgEffect>
                  </a14:imgLayer>
                </a14:imgProps>
              </a:ext>
              <a:ext uri="{28A0092B-C50C-407E-A947-70E740481C1C}">
                <a14:useLocalDpi xmlns:a14="http://schemas.microsoft.com/office/drawing/2010/main" val="0"/>
              </a:ext>
            </a:extLst>
          </a:blip>
          <a:srcRect/>
          <a:stretch>
            <a:fillRect/>
          </a:stretch>
        </p:blipFill>
        <p:spPr bwMode="auto">
          <a:xfrm>
            <a:off x="355948" y="2077364"/>
            <a:ext cx="2376583" cy="3360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5" name="Picture 5" descr="C:\Users\Goran\Desktop\1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8977" y1="48295" x2="48977" y2="48295"/>
                        <a14:foregroundMark x1="49545" y1="62500" x2="52386" y2="45170"/>
                      </a14:backgroundRemoval>
                    </a14:imgEffect>
                  </a14:imgLayer>
                </a14:imgProps>
              </a:ext>
              <a:ext uri="{28A0092B-C50C-407E-A947-70E740481C1C}">
                <a14:useLocalDpi xmlns:a14="http://schemas.microsoft.com/office/drawing/2010/main" val="0"/>
              </a:ext>
            </a:extLst>
          </a:blip>
          <a:srcRect/>
          <a:stretch>
            <a:fillRect/>
          </a:stretch>
        </p:blipFill>
        <p:spPr bwMode="auto">
          <a:xfrm>
            <a:off x="6354712" y="443281"/>
            <a:ext cx="402272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470" b="89773" l="69697" r="96970"/>
                    </a14:imgEffect>
                  </a14:imgLayer>
                </a14:imgProps>
              </a:ext>
              <a:ext uri="{28A0092B-C50C-407E-A947-70E740481C1C}">
                <a14:useLocalDpi xmlns:a14="http://schemas.microsoft.com/office/drawing/2010/main" val="0"/>
              </a:ext>
            </a:extLst>
          </a:blip>
          <a:srcRect/>
          <a:stretch>
            <a:fillRect/>
          </a:stretch>
        </p:blipFill>
        <p:spPr bwMode="auto">
          <a:xfrm>
            <a:off x="5010075" y="4761155"/>
            <a:ext cx="4024313"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BEBA8EAE-BF5A-486C-A8C5-ECC9F3942E4B}">
                <a14:imgProps xmlns:a14="http://schemas.microsoft.com/office/drawing/2010/main">
                  <a14:imgLayer r:embed="rId7">
                    <a14:imgEffect>
                      <a14:backgroundRemoval t="9848" b="89773" l="3182" r="90000"/>
                    </a14:imgEffect>
                  </a14:imgLayer>
                </a14:imgProps>
              </a:ext>
              <a:ext uri="{28A0092B-C50C-407E-A947-70E740481C1C}">
                <a14:useLocalDpi xmlns:a14="http://schemas.microsoft.com/office/drawing/2010/main" val="0"/>
              </a:ext>
            </a:extLst>
          </a:blip>
          <a:srcRect/>
          <a:stretch>
            <a:fillRect/>
          </a:stretch>
        </p:blipFill>
        <p:spPr bwMode="auto">
          <a:xfrm>
            <a:off x="7668344" y="1872120"/>
            <a:ext cx="4024313"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descr="C:\Users\Goran\Desktop\4.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375" b="89773" l="66250" r="99205"/>
                    </a14:imgEffect>
                  </a14:imgLayer>
                </a14:imgProps>
              </a:ext>
              <a:ext uri="{28A0092B-C50C-407E-A947-70E740481C1C}">
                <a14:useLocalDpi xmlns:a14="http://schemas.microsoft.com/office/drawing/2010/main" val="0"/>
              </a:ext>
            </a:extLst>
          </a:blip>
          <a:srcRect/>
          <a:stretch>
            <a:fillRect/>
          </a:stretch>
        </p:blipFill>
        <p:spPr bwMode="auto">
          <a:xfrm>
            <a:off x="5008512" y="3292202"/>
            <a:ext cx="402272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215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3600" b="1" i="1" dirty="0">
                <a:latin typeface="Times New Roman" pitchFamily="18" charset="0"/>
                <a:cs typeface="Times New Roman" pitchFamily="18" charset="0"/>
              </a:rPr>
              <a:t>Узор и мотивација</a:t>
            </a:r>
            <a:endParaRPr lang="bs-Cyrl-BA" sz="3600" b="1" i="1" dirty="0">
              <a:latin typeface="Times New Roman" pitchFamily="18" charset="0"/>
              <a:cs typeface="Times New Roman" pitchFamily="18" charset="0"/>
            </a:endParaRPr>
          </a:p>
        </p:txBody>
      </p:sp>
      <p:sp>
        <p:nvSpPr>
          <p:cNvPr id="3" name="Content Placeholder 2"/>
          <p:cNvSpPr>
            <a:spLocks noGrp="1"/>
          </p:cNvSpPr>
          <p:nvPr>
            <p:ph idx="1"/>
          </p:nvPr>
        </p:nvSpPr>
        <p:spPr>
          <a:xfrm>
            <a:off x="107504" y="2023241"/>
            <a:ext cx="5991201" cy="4446233"/>
          </a:xfrm>
        </p:spPr>
        <p:txBody>
          <a:bodyPr>
            <a:normAutofit fontScale="92500" lnSpcReduction="10000"/>
          </a:bodyPr>
          <a:lstStyle/>
          <a:p>
            <a:r>
              <a:rPr lang="ru-RU" dirty="0">
                <a:solidFill>
                  <a:schemeClr val="tx1">
                    <a:lumMod val="95000"/>
                    <a:lumOff val="5000"/>
                  </a:schemeClr>
                </a:solidFill>
                <a:latin typeface="Times New Roman" pitchFamily="18" charset="0"/>
                <a:cs typeface="Times New Roman" pitchFamily="18" charset="0"/>
              </a:rPr>
              <a:t>„</a:t>
            </a:r>
            <a:r>
              <a:rPr lang="ru-RU" i="1" dirty="0">
                <a:solidFill>
                  <a:schemeClr val="tx1">
                    <a:lumMod val="95000"/>
                    <a:lumOff val="5000"/>
                  </a:schemeClr>
                </a:solidFill>
                <a:latin typeface="Times New Roman" pitchFamily="18" charset="0"/>
                <a:cs typeface="Times New Roman" pitchFamily="18" charset="0"/>
              </a:rPr>
              <a:t>Узор му је био Бранко Радичевић, који је рођен у Славонском Броду, а Душко је рођен у близини Босанског Брода. Кад су се ова два пјесника родила раздвајала их је ријека, а сада их раздваја, или боље рећи, спаја Фрушка Гора. Вјероватно се негдје друже тамо горе и пишу пјесме за анђеле. Пјесници не умиру. У Израелу кажу да човјек не умире физичком смрћу, већ заборавом. Али песнике никад неће заборавити и зато су они бесмртни. Душко је био свој човјек. Увијек између два свијета – овог, овоземаљског и оног недокучивог, свијета пјесника. Материјалне ствари овога свијета нису га интересовале</a:t>
            </a:r>
            <a:r>
              <a:rPr lang="ru-RU" dirty="0">
                <a:solidFill>
                  <a:schemeClr val="tx1">
                    <a:lumMod val="95000"/>
                    <a:lumOff val="5000"/>
                  </a:schemeClr>
                </a:solidFill>
                <a:latin typeface="Times New Roman" pitchFamily="18" charset="0"/>
                <a:cs typeface="Times New Roman" pitchFamily="18" charset="0"/>
              </a:rPr>
              <a:t>“,</a:t>
            </a:r>
          </a:p>
          <a:p>
            <a:r>
              <a:rPr lang="ru-RU" dirty="0">
                <a:solidFill>
                  <a:schemeClr val="tx1">
                    <a:lumMod val="95000"/>
                    <a:lumOff val="5000"/>
                  </a:schemeClr>
                </a:solidFill>
                <a:latin typeface="Times New Roman" pitchFamily="18" charset="0"/>
                <a:cs typeface="Times New Roman" pitchFamily="18" charset="0"/>
              </a:rPr>
              <a:t>рекао је Дарко Трифуновић.</a:t>
            </a:r>
            <a:endParaRPr lang="bs-Cyrl-BA" dirty="0">
              <a:solidFill>
                <a:schemeClr val="tx1">
                  <a:lumMod val="95000"/>
                  <a:lumOff val="5000"/>
                </a:schemeClr>
              </a:solidFill>
              <a:latin typeface="Times New Roman" pitchFamily="18" charset="0"/>
              <a:cs typeface="Times New Roman" pitchFamily="18" charset="0"/>
            </a:endParaRPr>
          </a:p>
        </p:txBody>
      </p:sp>
      <p:sp>
        <p:nvSpPr>
          <p:cNvPr id="4" name="TextBox 3"/>
          <p:cNvSpPr txBox="1"/>
          <p:nvPr/>
        </p:nvSpPr>
        <p:spPr>
          <a:xfrm>
            <a:off x="6012160" y="5949280"/>
            <a:ext cx="2952328" cy="523220"/>
          </a:xfrm>
          <a:prstGeom prst="rect">
            <a:avLst/>
          </a:prstGeom>
          <a:noFill/>
        </p:spPr>
        <p:txBody>
          <a:bodyPr wrap="square" rtlCol="0">
            <a:spAutoFit/>
          </a:bodyPr>
          <a:lstStyle/>
          <a:p>
            <a:r>
              <a:rPr lang="ru-RU" sz="1400" dirty="0">
                <a:latin typeface="Times New Roman" pitchFamily="18" charset="0"/>
                <a:cs typeface="Times New Roman" pitchFamily="18" charset="0"/>
              </a:rPr>
              <a:t>Споменик Душку Трифуновићу на видиковцу у Сремским Карловцима.</a:t>
            </a:r>
            <a:endParaRPr lang="bs-Cyrl-BA" sz="1400" dirty="0">
              <a:latin typeface="Times New Roman" pitchFamily="18" charset="0"/>
              <a:cs typeface="Times New Roman" pitchFamily="18" charset="0"/>
            </a:endParaRPr>
          </a:p>
        </p:txBody>
      </p:sp>
      <p:pic>
        <p:nvPicPr>
          <p:cNvPr id="6146" name="Picture 2" descr="C:\Users\Goran\Desktop\P92904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126307"/>
            <a:ext cx="252028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894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9989" y="692696"/>
            <a:ext cx="7776864" cy="830997"/>
          </a:xfrm>
          <a:prstGeom prst="rect">
            <a:avLst/>
          </a:prstGeom>
          <a:noFill/>
        </p:spPr>
        <p:txBody>
          <a:bodyPr wrap="square" rtlCol="0">
            <a:spAutoFit/>
          </a:bodyPr>
          <a:lstStyle/>
          <a:p>
            <a:r>
              <a:rPr lang="sr-Cyrl-RS" sz="2400" dirty="0">
                <a:latin typeface="Times New Roman" pitchFamily="18" charset="0"/>
                <a:cs typeface="Times New Roman" pitchFamily="18" charset="0"/>
              </a:rPr>
              <a:t>Током своје каријере стекао је много утицајних награда међу којима су:</a:t>
            </a:r>
            <a:endParaRPr lang="bs-Cyrl-BA" sz="2400" dirty="0">
              <a:latin typeface="Times New Roman" pitchFamily="18" charset="0"/>
              <a:cs typeface="Times New Roman" pitchFamily="18" charset="0"/>
            </a:endParaRPr>
          </a:p>
        </p:txBody>
      </p:sp>
      <p:sp>
        <p:nvSpPr>
          <p:cNvPr id="5" name="TextBox 4"/>
          <p:cNvSpPr txBox="1"/>
          <p:nvPr/>
        </p:nvSpPr>
        <p:spPr>
          <a:xfrm>
            <a:off x="303387" y="4310122"/>
            <a:ext cx="2304256" cy="861774"/>
          </a:xfrm>
          <a:prstGeom prst="rect">
            <a:avLst/>
          </a:prstGeom>
          <a:noFill/>
        </p:spPr>
        <p:txBody>
          <a:bodyPr wrap="square" rtlCol="0">
            <a:spAutoFit/>
          </a:bodyPr>
          <a:lstStyle/>
          <a:p>
            <a:r>
              <a:rPr lang="sr-Cyrl-RS" sz="1400" dirty="0">
                <a:latin typeface="Times New Roman" pitchFamily="18" charset="0"/>
                <a:cs typeface="Times New Roman" pitchFamily="18" charset="0"/>
              </a:rPr>
              <a:t>Бранкова</a:t>
            </a:r>
            <a:r>
              <a:rPr lang="sr-Cyrl-RS" sz="1400" dirty="0"/>
              <a:t> </a:t>
            </a:r>
            <a:r>
              <a:rPr lang="sr-Cyrl-RS" sz="1400" dirty="0">
                <a:latin typeface="Times New Roman" pitchFamily="18" charset="0"/>
                <a:cs typeface="Times New Roman" pitchFamily="18" charset="0"/>
              </a:rPr>
              <a:t>награда</a:t>
            </a:r>
            <a:r>
              <a:rPr lang="sr-Cyrl-RS" sz="1400" dirty="0"/>
              <a:t> </a:t>
            </a:r>
          </a:p>
          <a:p>
            <a:endParaRPr lang="sr-Cyrl-RS" dirty="0"/>
          </a:p>
          <a:p>
            <a:endParaRPr lang="bs-Cyrl-BA" dirty="0"/>
          </a:p>
        </p:txBody>
      </p:sp>
      <p:pic>
        <p:nvPicPr>
          <p:cNvPr id="7170" name="Picture 2" descr="C:\Users\Goran\Desktop\brankova 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4990"/>
            <a:ext cx="1547480" cy="22059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46412" y="4310122"/>
            <a:ext cx="2448272" cy="523220"/>
          </a:xfrm>
          <a:prstGeom prst="rect">
            <a:avLst/>
          </a:prstGeom>
          <a:noFill/>
        </p:spPr>
        <p:txBody>
          <a:bodyPr wrap="square" rtlCol="0">
            <a:spAutoFit/>
          </a:bodyPr>
          <a:lstStyle/>
          <a:p>
            <a:r>
              <a:rPr lang="sr-Cyrl-RS" sz="1400" dirty="0">
                <a:latin typeface="Times New Roman" pitchFamily="18" charset="0"/>
                <a:cs typeface="Times New Roman" pitchFamily="18" charset="0"/>
              </a:rPr>
              <a:t>Шестоаприлска награда, града Сарајева</a:t>
            </a:r>
            <a:endParaRPr lang="bs-Cyrl-BA" sz="1400" dirty="0">
              <a:latin typeface="Times New Roman" pitchFamily="18" charset="0"/>
              <a:cs typeface="Times New Roman" pitchFamily="18" charset="0"/>
            </a:endParaRPr>
          </a:p>
        </p:txBody>
      </p:sp>
      <p:pic>
        <p:nvPicPr>
          <p:cNvPr id="7171" name="Picture 3" descr="C:\Users\Goran\Desktop\sšstpan.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305695" y="1926207"/>
            <a:ext cx="1656184" cy="2235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3" name="Picture 5" descr="C:\Users\Goran\Desktop\kulturni-centar-vojvodine-fotografija-statue-i-plaket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8421" y="1926207"/>
            <a:ext cx="2401763" cy="2235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33775" y="4310122"/>
            <a:ext cx="3000772" cy="307777"/>
          </a:xfrm>
          <a:prstGeom prst="rect">
            <a:avLst/>
          </a:prstGeom>
          <a:noFill/>
        </p:spPr>
        <p:txBody>
          <a:bodyPr wrap="square" rtlCol="0">
            <a:spAutoFit/>
          </a:bodyPr>
          <a:lstStyle/>
          <a:p>
            <a:r>
              <a:rPr lang="sr-Cyrl-RS" sz="1400" dirty="0">
                <a:latin typeface="Times New Roman" pitchFamily="18" charset="0"/>
                <a:cs typeface="Times New Roman" pitchFamily="18" charset="0"/>
              </a:rPr>
              <a:t>Награда „Искре културе Војводине“</a:t>
            </a:r>
            <a:endParaRPr lang="bs-Cyrl-BA" sz="1400" dirty="0">
              <a:latin typeface="Times New Roman" pitchFamily="18" charset="0"/>
              <a:cs typeface="Times New Roman" pitchFamily="18" charset="0"/>
            </a:endParaRPr>
          </a:p>
        </p:txBody>
      </p:sp>
      <p:pic>
        <p:nvPicPr>
          <p:cNvPr id="7174" name="Picture 6" descr="C:\Users\Goran\Desktop\pma.jpg"/>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200639" y="1945915"/>
            <a:ext cx="1584176" cy="2195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87641" y="4310122"/>
            <a:ext cx="1763688" cy="523220"/>
          </a:xfrm>
          <a:prstGeom prst="rect">
            <a:avLst/>
          </a:prstGeom>
          <a:noFill/>
        </p:spPr>
        <p:txBody>
          <a:bodyPr wrap="square" rtlCol="0">
            <a:spAutoFit/>
          </a:bodyPr>
          <a:lstStyle/>
          <a:p>
            <a:r>
              <a:rPr lang="sr-Cyrl-RS" sz="1400" dirty="0">
                <a:latin typeface="Times New Roman" pitchFamily="18" charset="0"/>
                <a:cs typeface="Times New Roman" pitchFamily="18" charset="0"/>
              </a:rPr>
              <a:t>„Павле Марковић Адамов“</a:t>
            </a:r>
            <a:endParaRPr lang="bs-Cyrl-BA" sz="1400" dirty="0">
              <a:latin typeface="Times New Roman" pitchFamily="18" charset="0"/>
              <a:cs typeface="Times New Roman" pitchFamily="18" charset="0"/>
            </a:endParaRPr>
          </a:p>
        </p:txBody>
      </p:sp>
      <p:sp>
        <p:nvSpPr>
          <p:cNvPr id="10" name="TextBox 9"/>
          <p:cNvSpPr txBox="1"/>
          <p:nvPr/>
        </p:nvSpPr>
        <p:spPr>
          <a:xfrm>
            <a:off x="499989" y="5085184"/>
            <a:ext cx="6923781" cy="1323439"/>
          </a:xfrm>
          <a:prstGeom prst="rect">
            <a:avLst/>
          </a:prstGeom>
          <a:noFill/>
        </p:spPr>
        <p:txBody>
          <a:bodyPr wrap="square" rtlCol="0">
            <a:spAutoFit/>
          </a:bodyPr>
          <a:lstStyle/>
          <a:p>
            <a:r>
              <a:rPr lang="ru-RU" sz="2000" dirty="0">
                <a:latin typeface="Times New Roman" pitchFamily="18" charset="0"/>
                <a:cs typeface="Times New Roman" pitchFamily="18" charset="0"/>
              </a:rPr>
              <a:t>Такође: ,,Савезна награда за бригу о деци’’, „Златно Гашино перо“ (Лазаревац), Златни кључић Смедеревске песничке јесени, ,,Инстелова награда’’, „Песнички прстен“ (Фестивал југословенских песника за децу „Булка“ у Црвенки) итд.</a:t>
            </a:r>
            <a:endParaRPr lang="bs-Cyrl-BA" sz="2000" dirty="0">
              <a:latin typeface="Times New Roman" pitchFamily="18" charset="0"/>
              <a:cs typeface="Times New Roman" pitchFamily="18" charset="0"/>
            </a:endParaRPr>
          </a:p>
        </p:txBody>
      </p:sp>
      <p:pic>
        <p:nvPicPr>
          <p:cNvPr id="7176" name="Picture 8" descr="C:\Users\Goran\Desktop\Picsart_22-09-24_16-57-26-4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52536" y="-4278422"/>
            <a:ext cx="9761895" cy="928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971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3">
      <a:dk1>
        <a:sysClr val="windowText" lastClr="000000"/>
      </a:dk1>
      <a:lt1>
        <a:sysClr val="window" lastClr="FFFFFF"/>
      </a:lt1>
      <a:dk2>
        <a:srgbClr val="534949"/>
      </a:dk2>
      <a:lt2>
        <a:srgbClr val="C5684F"/>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TotalTime>
  <Words>872</Words>
  <Application>Microsoft Office PowerPoint</Application>
  <PresentationFormat>Пројекција на екрану (4:3)</PresentationFormat>
  <Paragraphs>91</Paragraphs>
  <Slides>20</Slides>
  <Notes>0</Notes>
  <HiddenSlides>0</HiddenSlides>
  <MMClips>0</MMClips>
  <ScaleCrop>false</ScaleCrop>
  <HeadingPairs>
    <vt:vector size="6" baseType="variant">
      <vt:variant>
        <vt:lpstr>Коришћени фонтови</vt:lpstr>
      </vt:variant>
      <vt:variant>
        <vt:i4>4</vt:i4>
      </vt:variant>
      <vt:variant>
        <vt:lpstr>Тема</vt:lpstr>
      </vt:variant>
      <vt:variant>
        <vt:i4>1</vt:i4>
      </vt:variant>
      <vt:variant>
        <vt:lpstr>Наслови слајдова</vt:lpstr>
      </vt:variant>
      <vt:variant>
        <vt:i4>20</vt:i4>
      </vt:variant>
    </vt:vector>
  </HeadingPairs>
  <TitlesOfParts>
    <vt:vector size="25" baseType="lpstr">
      <vt:lpstr>Franklin Gothic Medium</vt:lpstr>
      <vt:lpstr>Times New Roman</vt:lpstr>
      <vt:lpstr>Wingdings</vt:lpstr>
      <vt:lpstr>Wingdings 2</vt:lpstr>
      <vt:lpstr>Grid</vt:lpstr>
      <vt:lpstr>PowerPoint презентација</vt:lpstr>
      <vt:lpstr>Аутор</vt:lpstr>
      <vt:lpstr>PowerPoint презентација</vt:lpstr>
      <vt:lpstr>Стил и стварање</vt:lpstr>
      <vt:lpstr>PowerPoint презентација</vt:lpstr>
      <vt:lpstr>PowerPoint презентација</vt:lpstr>
      <vt:lpstr>PowerPoint презентација</vt:lpstr>
      <vt:lpstr>Узор и мотивација</vt:lpstr>
      <vt:lpstr>PowerPoint презентација</vt:lpstr>
      <vt:lpstr>PowerPoint презентација</vt:lpstr>
      <vt:lpstr>PowerPoint презентација</vt:lpstr>
      <vt:lpstr>PowerPoint презентација</vt:lpstr>
      <vt:lpstr>PowerPoint презентација</vt:lpstr>
      <vt:lpstr>PowerPoint презентација</vt:lpstr>
      <vt:lpstr>PowerPoint презентација</vt:lpstr>
      <vt:lpstr>PowerPoint презентација</vt:lpstr>
      <vt:lpstr>PowerPoint презентација</vt:lpstr>
      <vt:lpstr>PowerPoint презентација</vt:lpstr>
      <vt:lpstr>PowerPoint презентација</vt:lpstr>
      <vt:lpstr>PowerPoint презентација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Goran</dc:creator>
  <cp:lastModifiedBy>Sanja D</cp:lastModifiedBy>
  <cp:revision>72</cp:revision>
  <dcterms:created xsi:type="dcterms:W3CDTF">2022-09-22T16:36:50Z</dcterms:created>
  <dcterms:modified xsi:type="dcterms:W3CDTF">2022-11-06T08:15:34Z</dcterms:modified>
</cp:coreProperties>
</file>