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3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10" autoAdjust="0"/>
  </p:normalViewPr>
  <p:slideViewPr>
    <p:cSldViewPr snapToGrid="0" showGuides="1">
      <p:cViewPr varScale="1">
        <p:scale>
          <a:sx n="82" d="100"/>
          <a:sy n="82" d="100"/>
        </p:scale>
        <p:origin x="67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639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671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599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68589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4848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8662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8246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3776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426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1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2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90B97D-9FF0-4BE9-8F11-3865DD971E57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D7BCE4-A2AB-4430-B3F6-78351E497EBA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F36D8-2517-4DB7-8147-CCD9E16D596A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AB8FF5-858A-497D-B4FB-9108D7175894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31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3645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2211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1240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672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1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7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5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97B90-48E0-4274-AB3B-5FC0814DE369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1FCBD0-A112-41D3-A04C-9CCA72E53627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98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649" r:id="rId19"/>
    <p:sldLayoutId id="2147483661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9" r:id="rId27"/>
    <p:sldLayoutId id="2147483670" r:id="rId28"/>
    <p:sldLayoutId id="2147483671" r:id="rId29"/>
    <p:sldLayoutId id="2147483672" r:id="rId30"/>
    <p:sldLayoutId id="2147483674" r:id="rId31"/>
    <p:sldLayoutId id="2147483675" r:id="rId32"/>
    <p:sldLayoutId id="2147483676" r:id="rId33"/>
    <p:sldLayoutId id="2147483677" r:id="rId34"/>
    <p:sldLayoutId id="2147483655" r:id="rId35"/>
    <p:sldLayoutId id="2147483678" r:id="rId36"/>
    <p:sldLayoutId id="2147483679" r:id="rId37"/>
    <p:sldLayoutId id="2147483680" r:id="rId38"/>
    <p:sldLayoutId id="2147483653" r:id="rId39"/>
    <p:sldLayoutId id="2147483682" r:id="rId40"/>
    <p:sldLayoutId id="2147483683" r:id="rId41"/>
    <p:sldLayoutId id="2147483685" r:id="rId42"/>
    <p:sldLayoutId id="2147483654" r:id="rId43"/>
    <p:sldLayoutId id="2147483687" r:id="rId44"/>
    <p:sldLayoutId id="2147483689" r:id="rId45"/>
    <p:sldLayoutId id="2147483688" r:id="rId46"/>
    <p:sldLayoutId id="2147483691" r:id="rId47"/>
    <p:sldLayoutId id="2147483692" r:id="rId48"/>
    <p:sldLayoutId id="2147483693" r:id="rId49"/>
    <p:sldLayoutId id="2147483694" r:id="rId50"/>
    <p:sldLayoutId id="2147483696" r:id="rId51"/>
    <p:sldLayoutId id="2147483698" r:id="rId52"/>
    <p:sldLayoutId id="2147483699" r:id="rId53"/>
    <p:sldLayoutId id="2147483700" r:id="rId54"/>
    <p:sldLayoutId id="2147483701" r:id="rId55"/>
    <p:sldLayoutId id="214748370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D9AAEEB-84BB-4AA2-B92D-5040CD161A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8447" t="1" r="11345" b="1"/>
          <a:stretch/>
        </p:blipFill>
        <p:spPr>
          <a:xfrm>
            <a:off x="0" y="1"/>
            <a:ext cx="5479760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9760" y="667428"/>
            <a:ext cx="4009937" cy="3262311"/>
          </a:xfrm>
        </p:spPr>
        <p:txBody>
          <a:bodyPr>
            <a:normAutofit/>
          </a:bodyPr>
          <a:lstStyle/>
          <a:p>
            <a:r>
              <a:rPr lang="sr-Cyrl-BA" sz="7200">
                <a:solidFill>
                  <a:schemeClr val="tx1"/>
                </a:solidFill>
              </a:rPr>
              <a:t>ЖИТИЈЕ СВЕТОГ САВЕ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7206" y="4597166"/>
            <a:ext cx="3498210" cy="2978092"/>
          </a:xfrm>
        </p:spPr>
        <p:txBody>
          <a:bodyPr>
            <a:normAutofit/>
          </a:bodyPr>
          <a:lstStyle/>
          <a:p>
            <a:r>
              <a:rPr lang="sr-Cyrl-BA" sz="1800">
                <a:solidFill>
                  <a:schemeClr val="tx1"/>
                </a:solidFill>
              </a:rPr>
              <a:t>Ема Василић</a:t>
            </a:r>
          </a:p>
          <a:p>
            <a:r>
              <a:rPr lang="sr-Cyrl-BA" sz="1800">
                <a:solidFill>
                  <a:schemeClr val="tx1"/>
                </a:solidFill>
              </a:rPr>
              <a:t>Лука Верић </a:t>
            </a:r>
          </a:p>
          <a:p>
            <a:r>
              <a:rPr lang="sr-Cyrl-BA" sz="1800">
                <a:solidFill>
                  <a:schemeClr val="tx1"/>
                </a:solidFill>
              </a:rPr>
              <a:t>Анђела Глишић </a:t>
            </a:r>
          </a:p>
          <a:p>
            <a:r>
              <a:rPr lang="sr-Cyrl-BA" sz="1800">
                <a:solidFill>
                  <a:schemeClr val="tx1"/>
                </a:solidFill>
              </a:rPr>
              <a:t>Давид Кукољ</a:t>
            </a:r>
          </a:p>
          <a:p>
            <a:r>
              <a:rPr lang="sr-Cyrl-BA" sz="1800">
                <a:solidFill>
                  <a:schemeClr val="tx1"/>
                </a:solidFill>
              </a:rPr>
              <a:t>Анастасија Рашковић </a:t>
            </a:r>
          </a:p>
          <a:p>
            <a:r>
              <a:rPr lang="sr-Cyrl-BA" sz="1800">
                <a:solidFill>
                  <a:schemeClr val="tx1"/>
                </a:solidFill>
              </a:rPr>
              <a:t>Ивана Стојичић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E30F3-93E0-4461-984B-B9530C40C12A}"/>
              </a:ext>
            </a:extLst>
          </p:cNvPr>
          <p:cNvSpPr txBox="1"/>
          <p:nvPr/>
        </p:nvSpPr>
        <p:spPr>
          <a:xfrm>
            <a:off x="8291120" y="6457890"/>
            <a:ext cx="400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/>
              <a:t>Професор</a:t>
            </a:r>
            <a:r>
              <a:rPr lang="sr-Latn-RS" sz="2000" dirty="0"/>
              <a:t>:</a:t>
            </a:r>
            <a:r>
              <a:rPr lang="sr-Cyrl-BA" dirty="0"/>
              <a:t> </a:t>
            </a:r>
            <a:r>
              <a:rPr lang="sr-Cyrl-RS" dirty="0"/>
              <a:t>мр </a:t>
            </a:r>
            <a:r>
              <a:rPr lang="sr-Cyrl-BA" dirty="0"/>
              <a:t>Сања Ђурић, проф.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DFD4C-6DE0-4856-955D-E653B92E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/>
          <a:lstStyle/>
          <a:p>
            <a:pPr algn="ctr"/>
            <a:r>
              <a:rPr lang="sr-Latn-RS"/>
              <a:t>0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28A7F-388F-4049-AA24-F2A3ACA9D1B3}"/>
              </a:ext>
            </a:extLst>
          </p:cNvPr>
          <p:cNvSpPr txBox="1"/>
          <p:nvPr/>
        </p:nvSpPr>
        <p:spPr>
          <a:xfrm>
            <a:off x="1149292" y="753227"/>
            <a:ext cx="9311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000" dirty="0">
                <a:latin typeface="+mj-lt"/>
              </a:rPr>
              <a:t>САДРЖАЈ</a:t>
            </a:r>
            <a:endParaRPr lang="sr-Latn-RS" sz="6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B4FF4-A36B-45C3-AFB2-5F8D23774CC2}"/>
              </a:ext>
            </a:extLst>
          </p:cNvPr>
          <p:cNvSpPr txBox="1"/>
          <p:nvPr/>
        </p:nvSpPr>
        <p:spPr>
          <a:xfrm>
            <a:off x="1284914" y="2767216"/>
            <a:ext cx="9622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r-Cyrl-BA" sz="2800" dirty="0"/>
              <a:t>Појам „житије“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r-Cyrl-BA" sz="2800" dirty="0"/>
              <a:t>Житија </a:t>
            </a:r>
            <a:r>
              <a:rPr lang="sr-Cyrl-BA" sz="2800" dirty="0" err="1"/>
              <a:t>Светог</a:t>
            </a:r>
            <a:r>
              <a:rPr lang="sr-Cyrl-BA" sz="2800" dirty="0"/>
              <a:t> Саве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r-Cyrl-BA" sz="2800" dirty="0"/>
              <a:t>Почетак српске књижевности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r-Cyrl-BA" sz="2800" dirty="0"/>
              <a:t>Анализа дјела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r-Cyrl-BA" sz="2800" dirty="0"/>
              <a:t>Квиз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67580801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36F46-6203-4B6B-BEC0-C09C95FA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/>
              <a:t>ШТА СУ ТО ЖИТИЈЕ?</a:t>
            </a:r>
            <a:endParaRPr lang="sr-Latn-R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F60205-E1C0-4456-9894-CAEE6423E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886" y="2505910"/>
            <a:ext cx="4714510" cy="35988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2635E-1060-4087-83B6-439A93CC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55516" y="2505456"/>
            <a:ext cx="4622335" cy="359931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sz="1800" dirty="0">
                <a:solidFill>
                  <a:schemeClr val="tx1"/>
                </a:solidFill>
              </a:rPr>
              <a:t>Хагиографија или житије - књижевна врста, која описује живот владара и црквених поглавара - светаца.</a:t>
            </a:r>
            <a:endParaRPr lang="sr-Latn-R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sz="1800" dirty="0">
                <a:solidFill>
                  <a:schemeClr val="tx1"/>
                </a:solidFill>
              </a:rPr>
              <a:t>Најпознатије српске житије су: „Житије </a:t>
            </a:r>
            <a:r>
              <a:rPr lang="sr-Cyrl-BA" sz="1800" dirty="0" err="1">
                <a:solidFill>
                  <a:schemeClr val="tx1"/>
                </a:solidFill>
              </a:rPr>
              <a:t>Светог</a:t>
            </a:r>
            <a:r>
              <a:rPr lang="sr-Cyrl-BA" sz="1800" dirty="0">
                <a:solidFill>
                  <a:schemeClr val="tx1"/>
                </a:solidFill>
              </a:rPr>
              <a:t> Симеона“, које је написао Свети Сава, затим „Житије </a:t>
            </a:r>
            <a:r>
              <a:rPr lang="sr-Cyrl-BA" sz="1800" dirty="0" err="1">
                <a:solidFill>
                  <a:schemeClr val="tx1"/>
                </a:solidFill>
              </a:rPr>
              <a:t>Светога</a:t>
            </a:r>
            <a:r>
              <a:rPr lang="sr-Cyrl-BA" sz="1800" dirty="0">
                <a:solidFill>
                  <a:schemeClr val="tx1"/>
                </a:solidFill>
              </a:rPr>
              <a:t> Саве“ од Доментијана и истоимено дјело од Теодосија.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3E11F-D628-419D-BEDF-2C919219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sr-Cyrl-BA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51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49AB-6265-4C20-8099-61B983FB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/>
              <a:t>ПОЧЕТАК СРПСКЕ КЊИЖЕВНОСТИ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8090C-9FA9-4819-9162-9FDA6A4A8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4385" y="2510993"/>
            <a:ext cx="4647500" cy="359931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sz="1800" dirty="0"/>
              <a:t>„Житије </a:t>
            </a:r>
            <a:r>
              <a:rPr lang="sr-Cyrl-BA" sz="1800" dirty="0" err="1"/>
              <a:t>Светог</a:t>
            </a:r>
            <a:r>
              <a:rPr lang="sr-Cyrl-BA" sz="1800" dirty="0"/>
              <a:t> Саве“ и „Житије </a:t>
            </a:r>
            <a:r>
              <a:rPr lang="sr-Cyrl-BA" sz="1800" dirty="0" err="1"/>
              <a:t>Светог</a:t>
            </a:r>
            <a:r>
              <a:rPr lang="sr-Cyrl-BA" sz="1800" dirty="0"/>
              <a:t> Симеона“ имале су велики утицај на рану српску књижевност као и њен даљи развој;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/>
              <a:t>«Мирослављево јеванђеље» је по свом саставу јеванђелистар, богослужбена књига, у којој су текстови распоређени према читањима у току црквене године</a:t>
            </a:r>
            <a:r>
              <a:rPr lang="ru-RU" dirty="0"/>
              <a:t>.</a:t>
            </a:r>
            <a:endParaRPr lang="sr-Latn-R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44554-16D9-46C2-AA04-E3B7EF24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sr-Cyrl-BA"/>
              <a:t>2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63543F5-678D-4D16-BBB1-9B02C5233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7" t="2877" r="1552" b="2962"/>
          <a:stretch/>
        </p:blipFill>
        <p:spPr>
          <a:xfrm>
            <a:off x="402671" y="2505456"/>
            <a:ext cx="4647500" cy="3389152"/>
          </a:xfrm>
        </p:spPr>
      </p:pic>
    </p:spTree>
    <p:extLst>
      <p:ext uri="{BB962C8B-B14F-4D97-AF65-F5344CB8AC3E}">
        <p14:creationId xmlns:p14="http://schemas.microsoft.com/office/powerpoint/2010/main" val="1089497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4ECC-B699-4BA8-987F-A33224A8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/>
              <a:t>ЖИТИЈЕ СВЕТОГ САВЕ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8B4F5-F3C8-4E09-A794-79EBB55F5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156" y="2378817"/>
            <a:ext cx="9613858" cy="359931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sz="1800" dirty="0"/>
              <a:t>„Житије </a:t>
            </a:r>
            <a:r>
              <a:rPr lang="sr-Cyrl-BA" sz="1800" dirty="0" err="1"/>
              <a:t>Светог</a:t>
            </a:r>
            <a:r>
              <a:rPr lang="sr-Cyrl-BA" sz="1800" dirty="0"/>
              <a:t> Саве“ написао је монах Теодосије.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/>
              <a:t>О монаху Теодосију се зна врло мало, зна се да је био српског поријекла, да је био хиландарски монах и да је преминуо 1328. године.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sz="1800" dirty="0"/>
              <a:t>У суштини, </a:t>
            </a:r>
            <a:r>
              <a:rPr lang="sr-Cyrl-BA" sz="1800" dirty="0" err="1"/>
              <a:t>овде</a:t>
            </a:r>
            <a:r>
              <a:rPr lang="sr-Cyrl-BA" sz="1800" dirty="0"/>
              <a:t> је ријеч о животу </a:t>
            </a:r>
            <a:r>
              <a:rPr lang="sr-Cyrl-BA" sz="1800" dirty="0" err="1"/>
              <a:t>Светог</a:t>
            </a:r>
            <a:r>
              <a:rPr lang="sr-Cyrl-BA" sz="1800" dirty="0"/>
              <a:t> Саве, такође, врло се често помиње његов отац, Свети Симеон. Прича прати живот </a:t>
            </a:r>
            <a:r>
              <a:rPr lang="sr-Cyrl-BA" sz="1800" dirty="0" err="1"/>
              <a:t>Светог</a:t>
            </a:r>
            <a:r>
              <a:rPr lang="sr-Cyrl-BA" sz="1800" dirty="0"/>
              <a:t> Саве од </a:t>
            </a:r>
            <a:r>
              <a:rPr lang="sr-Cyrl-BA" sz="1800" dirty="0" err="1"/>
              <a:t>рођења,тренутка</a:t>
            </a:r>
            <a:r>
              <a:rPr lang="sr-Cyrl-BA" sz="1800" dirty="0"/>
              <a:t> када он одлази у монахе</a:t>
            </a:r>
            <a:r>
              <a:rPr lang="sr-Latn-RS" sz="1800" dirty="0"/>
              <a:t>,</a:t>
            </a:r>
            <a:r>
              <a:rPr lang="sr-Cyrl-BA" sz="1800" dirty="0"/>
              <a:t>па све до </a:t>
            </a:r>
            <a:r>
              <a:rPr lang="sr-Cyrl-BA" sz="1800" dirty="0" err="1"/>
              <a:t>преноса</a:t>
            </a:r>
            <a:r>
              <a:rPr lang="sr-Cyrl-BA" sz="1800" dirty="0"/>
              <a:t> његових </a:t>
            </a:r>
            <a:r>
              <a:rPr lang="sr-Cyrl-BA" sz="1800" dirty="0" err="1"/>
              <a:t>моштију</a:t>
            </a:r>
            <a:r>
              <a:rPr lang="sr-Cyrl-BA" sz="1800" dirty="0"/>
              <a:t> у Србију.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r-Latn-R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6B640-AAB1-4362-BD12-66F9C314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sr-Cyrl-BA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01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536A-0155-4C72-9056-56C256A5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/>
              <a:t>АНАЛИЗА ДЈЕЛА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F7989-3344-459F-92BD-5CB44FB9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048" y="2505456"/>
            <a:ext cx="9613858" cy="359931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sz="1800" dirty="0"/>
              <a:t>Књижевна врста: Биографија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sz="1800" dirty="0"/>
              <a:t>Књижевни род: Епика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sz="1800" dirty="0"/>
              <a:t>Главни лик: </a:t>
            </a:r>
            <a:r>
              <a:rPr lang="sr-Cyrl-BA" sz="1800" dirty="0" err="1"/>
              <a:t>Расто</a:t>
            </a:r>
            <a:r>
              <a:rPr lang="sr-Cyrl-BA" sz="1800" dirty="0"/>
              <a:t> Немањић(Свети Сава)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sz="1800" dirty="0"/>
              <a:t>Особине главног лика: </a:t>
            </a:r>
            <a:r>
              <a:rPr lang="sr-Cyrl-BA" sz="1800" dirty="0" err="1"/>
              <a:t>поштен,њежан,милостив,лукав,смирен,великодушан,частан,вјешт</a:t>
            </a:r>
            <a:endParaRPr lang="sr-Cyrl-BA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sz="1800" dirty="0"/>
              <a:t>Стилске фигуре: Метафора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sz="1800" dirty="0"/>
              <a:t>Тема: Живот </a:t>
            </a:r>
            <a:r>
              <a:rPr lang="sr-Cyrl-BA" sz="1800" dirty="0" err="1"/>
              <a:t>Светог</a:t>
            </a:r>
            <a:r>
              <a:rPr lang="sr-Cyrl-BA" sz="1800" dirty="0"/>
              <a:t> Саве од његовог рођења па све до </a:t>
            </a:r>
            <a:r>
              <a:rPr lang="sr-Cyrl-BA" sz="1800" dirty="0" err="1"/>
              <a:t>преноса</a:t>
            </a:r>
            <a:r>
              <a:rPr lang="sr-Cyrl-BA" sz="1800" dirty="0"/>
              <a:t> његових </a:t>
            </a:r>
            <a:r>
              <a:rPr lang="sr-Cyrl-BA" sz="1800" dirty="0" err="1"/>
              <a:t>моштију</a:t>
            </a:r>
            <a:r>
              <a:rPr lang="sr-Cyrl-BA" sz="1800" dirty="0"/>
              <a:t> у Србију.</a:t>
            </a:r>
          </a:p>
          <a:p>
            <a:endParaRPr lang="sr-Cyrl-BA" sz="1800" dirty="0"/>
          </a:p>
          <a:p>
            <a:endParaRPr lang="sr-Latn-R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E4240-231C-42C9-8A97-90E78DC4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sr-Cyrl-BA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57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7E75-673E-45C8-9714-1E56BBBE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/>
              <a:t>КВИЗ</a:t>
            </a:r>
            <a:endParaRPr lang="sr-Latn-R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EA24B7-E0FB-455A-B6B3-90AA21EB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sr-Cyrl-BA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43B80-8469-4790-8122-E5874F220C1F}"/>
              </a:ext>
            </a:extLst>
          </p:cNvPr>
          <p:cNvSpPr/>
          <p:nvPr/>
        </p:nvSpPr>
        <p:spPr>
          <a:xfrm>
            <a:off x="511727" y="2407640"/>
            <a:ext cx="4664279" cy="62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/>
              <a:t>Шта су то житије?</a:t>
            </a:r>
            <a:endParaRPr lang="sr-Latn-R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851F8-D81F-4CD6-B990-1750C07B3542}"/>
              </a:ext>
            </a:extLst>
          </p:cNvPr>
          <p:cNvSpPr/>
          <p:nvPr/>
        </p:nvSpPr>
        <p:spPr>
          <a:xfrm>
            <a:off x="5827552" y="2407639"/>
            <a:ext cx="4664279" cy="62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/>
              <a:t>Која су два писца најпознатијих житија?</a:t>
            </a:r>
            <a:endParaRPr 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2D46FB-0815-4886-85A6-9E938D23687C}"/>
              </a:ext>
            </a:extLst>
          </p:cNvPr>
          <p:cNvSpPr/>
          <p:nvPr/>
        </p:nvSpPr>
        <p:spPr>
          <a:xfrm>
            <a:off x="511727" y="4682454"/>
            <a:ext cx="4664279" cy="62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/>
              <a:t>Ко су родитељи Светог Саве?</a:t>
            </a:r>
            <a:endParaRPr lang="sr-Latn-R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3D3D71-0C87-4C10-B2EA-B689D008ADD6}"/>
              </a:ext>
            </a:extLst>
          </p:cNvPr>
          <p:cNvSpPr/>
          <p:nvPr/>
        </p:nvSpPr>
        <p:spPr>
          <a:xfrm>
            <a:off x="5827551" y="4682454"/>
            <a:ext cx="4664279" cy="627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/>
              <a:t>Које дијело се сматра најстаријем у српској књижевности?</a:t>
            </a:r>
            <a:endParaRPr lang="sr-Latn-R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E2E04-95BC-450B-BE06-29FC429F7F25}"/>
              </a:ext>
            </a:extLst>
          </p:cNvPr>
          <p:cNvSpPr/>
          <p:nvPr/>
        </p:nvSpPr>
        <p:spPr>
          <a:xfrm>
            <a:off x="511726" y="3405230"/>
            <a:ext cx="4664279" cy="7130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Cyrl-BA" dirty="0">
                <a:solidFill>
                  <a:schemeClr val="tx1"/>
                </a:solidFill>
              </a:rPr>
              <a:t>Житије су књижевна врста, која описује живот владара и светаца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82F394-042F-437E-A864-C72AA42EF750}"/>
              </a:ext>
            </a:extLst>
          </p:cNvPr>
          <p:cNvSpPr/>
          <p:nvPr/>
        </p:nvSpPr>
        <p:spPr>
          <a:xfrm>
            <a:off x="5827551" y="3405230"/>
            <a:ext cx="4664279" cy="7130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/>
              <a:t>Доментијан и Теодосије</a:t>
            </a:r>
            <a:endParaRPr lang="sr-Latn-R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A67149-A706-4F66-9D0F-72758504D95C}"/>
              </a:ext>
            </a:extLst>
          </p:cNvPr>
          <p:cNvSpPr/>
          <p:nvPr/>
        </p:nvSpPr>
        <p:spPr>
          <a:xfrm>
            <a:off x="511726" y="5710489"/>
            <a:ext cx="4664279" cy="7130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/>
              <a:t>Симеон и Ана</a:t>
            </a:r>
            <a:endParaRPr lang="sr-Latn-R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FA6F8D-F515-45B1-A98B-E92993DB3213}"/>
              </a:ext>
            </a:extLst>
          </p:cNvPr>
          <p:cNvSpPr/>
          <p:nvPr/>
        </p:nvSpPr>
        <p:spPr>
          <a:xfrm>
            <a:off x="5827551" y="5647188"/>
            <a:ext cx="4664279" cy="71306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/>
              <a:t>Мирослављево Јеванђеље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1034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25C1A6-4A3B-4216-B631-3FB2CDE4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sr-Cyrl-BA"/>
              <a:t>6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7948E-70D6-41FF-A13D-EE3C9BB6C6EB}"/>
              </a:ext>
            </a:extLst>
          </p:cNvPr>
          <p:cNvSpPr txBox="1"/>
          <p:nvPr/>
        </p:nvSpPr>
        <p:spPr>
          <a:xfrm>
            <a:off x="1528194" y="2583809"/>
            <a:ext cx="9351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0">
                <a:latin typeface="+mj-lt"/>
              </a:rPr>
              <a:t>ХВАЛА НА ПАЖЊИ!</a:t>
            </a:r>
            <a:endParaRPr lang="sr-Latn-RS" sz="8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15347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Berlin">
  <a:themeElements>
    <a:clrScheme name="Custom 1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7B230B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D1F562-76A4-4CE4-B3CA-758D572E9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60C99C-4D9A-4DAB-AA53-E488AEBCAE16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6A5B5-1BEC-4EEA-9356-9BFD758ACB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348</Words>
  <Application>Microsoft Office PowerPoint</Application>
  <PresentationFormat>Широки екран</PresentationFormat>
  <Paragraphs>48</Paragraphs>
  <Slides>8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4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</vt:lpstr>
      <vt:lpstr>Berlin</vt:lpstr>
      <vt:lpstr>ЖИТИЈЕ СВЕТОГ САВЕ</vt:lpstr>
      <vt:lpstr>PowerPoint презентација</vt:lpstr>
      <vt:lpstr>ШТА СУ ТО ЖИТИЈЕ?</vt:lpstr>
      <vt:lpstr>ПОЧЕТАК СРПСКЕ КЊИЖЕВНОСТИ</vt:lpstr>
      <vt:lpstr>ЖИТИЈЕ СВЕТОГ САВЕ</vt:lpstr>
      <vt:lpstr>АНАЛИЗА ДЈЕЛА</vt:lpstr>
      <vt:lpstr>КВИЗ</vt:lpstr>
      <vt:lpstr>PowerPoint презентација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2022-10-20T14:18:25Z</dcterms:created>
  <dcterms:modified xsi:type="dcterms:W3CDTF">2024-02-10T22:12:39Z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