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43"/>
  </p:notesMasterIdLst>
  <p:sldIdLst>
    <p:sldId id="256" r:id="rId2"/>
    <p:sldId id="310" r:id="rId3"/>
    <p:sldId id="311" r:id="rId4"/>
    <p:sldId id="312" r:id="rId5"/>
    <p:sldId id="313" r:id="rId6"/>
    <p:sldId id="314" r:id="rId7"/>
    <p:sldId id="327" r:id="rId8"/>
    <p:sldId id="261" r:id="rId9"/>
    <p:sldId id="265" r:id="rId10"/>
    <p:sldId id="316" r:id="rId11"/>
    <p:sldId id="328" r:id="rId12"/>
    <p:sldId id="318" r:id="rId13"/>
    <p:sldId id="319" r:id="rId14"/>
    <p:sldId id="320" r:id="rId15"/>
    <p:sldId id="321" r:id="rId16"/>
    <p:sldId id="322" r:id="rId17"/>
    <p:sldId id="257" r:id="rId18"/>
    <p:sldId id="301" r:id="rId19"/>
    <p:sldId id="259" r:id="rId20"/>
    <p:sldId id="323" r:id="rId21"/>
    <p:sldId id="269" r:id="rId22"/>
    <p:sldId id="324" r:id="rId23"/>
    <p:sldId id="263" r:id="rId24"/>
    <p:sldId id="303" r:id="rId25"/>
    <p:sldId id="270" r:id="rId26"/>
    <p:sldId id="272" r:id="rId27"/>
    <p:sldId id="276" r:id="rId28"/>
    <p:sldId id="277" r:id="rId29"/>
    <p:sldId id="280" r:id="rId30"/>
    <p:sldId id="281" r:id="rId31"/>
    <p:sldId id="325" r:id="rId32"/>
    <p:sldId id="331" r:id="rId33"/>
    <p:sldId id="282" r:id="rId34"/>
    <p:sldId id="309" r:id="rId35"/>
    <p:sldId id="326" r:id="rId36"/>
    <p:sldId id="332" r:id="rId37"/>
    <p:sldId id="333" r:id="rId38"/>
    <p:sldId id="330" r:id="rId39"/>
    <p:sldId id="334" r:id="rId40"/>
    <p:sldId id="335" r:id="rId41"/>
    <p:sldId id="329" r:id="rId42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Grand Hotel" panose="020B0604020202020204" charset="0"/>
      <p:regular r:id="rId53"/>
    </p:embeddedFont>
    <p:embeddedFont>
      <p:font typeface="Raleway" panose="020B0503030101060003" pitchFamily="34" charset="0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49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5311">
          <p15:clr>
            <a:srgbClr val="9AA0A6"/>
          </p15:clr>
        </p15:guide>
        <p15:guide id="4" orient="horz" pos="2990">
          <p15:clr>
            <a:srgbClr val="9AA0A6"/>
          </p15:clr>
        </p15:guide>
        <p15:guide id="5" orient="horz" pos="648">
          <p15:clr>
            <a:srgbClr val="9AA0A6"/>
          </p15:clr>
        </p15:guide>
        <p15:guide id="6" orient="horz" pos="181">
          <p15:clr>
            <a:srgbClr val="9AA0A6"/>
          </p15:clr>
        </p15:guide>
        <p15:guide id="7" orient="horz" pos="1285">
          <p15:clr>
            <a:srgbClr val="9AA0A6"/>
          </p15:clr>
        </p15:guide>
        <p15:guide id="8" orient="horz" pos="2016">
          <p15:clr>
            <a:srgbClr val="9AA0A6"/>
          </p15:clr>
        </p15:guide>
        <p15:guide id="9" pos="3546">
          <p15:clr>
            <a:srgbClr val="9AA0A6"/>
          </p15:clr>
        </p15:guide>
        <p15:guide id="10" orient="horz" pos="246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67D242-77F3-44FF-93FD-2A9F64D525EB}">
  <a:tblStyle styleId="{7067D242-77F3-44FF-93FD-2A9F64D525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103" d="100"/>
          <a:sy n="103" d="100"/>
        </p:scale>
        <p:origin x="341" y="96"/>
      </p:cViewPr>
      <p:guideLst>
        <p:guide pos="449"/>
        <p:guide orient="horz" pos="340"/>
        <p:guide pos="5311"/>
        <p:guide orient="horz" pos="2990"/>
        <p:guide orient="horz" pos="648"/>
        <p:guide orient="horz" pos="181"/>
        <p:guide orient="horz" pos="1285"/>
        <p:guide orient="horz" pos="2016"/>
        <p:guide pos="3546"/>
        <p:guide orient="horz" pos="2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0b9d6acf73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10b9d6acf73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0b9d6acf73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10b9d6acf73_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bb491446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bb491446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0bb4914468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0bb4914468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0bb4914468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10bb4914468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b491446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b491446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082596ee1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082596ee1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0b9d6acf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0b9d6acf7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0bb4914468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0bb4914468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b9d6acf7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b9d6acf7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0b9d6acf7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0b9d6acf7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b9d6acf7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b9d6acf7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14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1082596ee1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1082596ee1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1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"/>
          <p:cNvSpPr txBox="1">
            <a:spLocks noGrp="1"/>
          </p:cNvSpPr>
          <p:nvPr>
            <p:ph type="title"/>
          </p:nvPr>
        </p:nvSpPr>
        <p:spPr>
          <a:xfrm>
            <a:off x="1732725" y="2721788"/>
            <a:ext cx="56784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6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88" name="Google Shape;388;p17"/>
          <p:cNvSpPr txBox="1">
            <a:spLocks noGrp="1"/>
          </p:cNvSpPr>
          <p:nvPr>
            <p:ph type="subTitle" idx="1"/>
          </p:nvPr>
        </p:nvSpPr>
        <p:spPr>
          <a:xfrm>
            <a:off x="1732750" y="1700813"/>
            <a:ext cx="5678400" cy="10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89" name="Google Shape;38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5344">
            <a:off x="176175" y="2078125"/>
            <a:ext cx="1074100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68095">
            <a:off x="244962" y="357984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4">
            <a:off x="7868325" y="486177"/>
            <a:ext cx="1124900" cy="133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5324" y="133455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17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95" name="Google Shape;395;p1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17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04" name="Google Shape;404;p1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2250675" y="706000"/>
            <a:ext cx="46428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1"/>
          </p:nvPr>
        </p:nvSpPr>
        <p:spPr>
          <a:xfrm>
            <a:off x="2250675" y="1474300"/>
            <a:ext cx="4642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8"/>
          <p:cNvSpPr txBox="1">
            <a:spLocks noGrp="1"/>
          </p:cNvSpPr>
          <p:nvPr>
            <p:ph type="title" idx="2"/>
          </p:nvPr>
        </p:nvSpPr>
        <p:spPr>
          <a:xfrm>
            <a:off x="2250675" y="2021225"/>
            <a:ext cx="46428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18"/>
          <p:cNvSpPr txBox="1">
            <a:spLocks noGrp="1"/>
          </p:cNvSpPr>
          <p:nvPr>
            <p:ph type="subTitle" idx="3"/>
          </p:nvPr>
        </p:nvSpPr>
        <p:spPr>
          <a:xfrm>
            <a:off x="2250675" y="2789450"/>
            <a:ext cx="4642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8"/>
          <p:cNvSpPr txBox="1">
            <a:spLocks noGrp="1"/>
          </p:cNvSpPr>
          <p:nvPr>
            <p:ph type="title" idx="4"/>
          </p:nvPr>
        </p:nvSpPr>
        <p:spPr>
          <a:xfrm>
            <a:off x="2250675" y="3336375"/>
            <a:ext cx="46428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8" name="Google Shape;418;p18"/>
          <p:cNvSpPr txBox="1">
            <a:spLocks noGrp="1"/>
          </p:cNvSpPr>
          <p:nvPr>
            <p:ph type="subTitle" idx="5"/>
          </p:nvPr>
        </p:nvSpPr>
        <p:spPr>
          <a:xfrm>
            <a:off x="2250675" y="4104600"/>
            <a:ext cx="4642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419" name="Google Shape;4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18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21" name="Google Shape;421;p1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8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430" name="Google Shape;430;p1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8" name="Google Shape;4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715600" y="271640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7878">
            <a:off x="-230054" y="493268"/>
            <a:ext cx="1228659" cy="210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4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title" idx="2"/>
          </p:nvPr>
        </p:nvSpPr>
        <p:spPr>
          <a:xfrm>
            <a:off x="713225" y="3259725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19"/>
          <p:cNvSpPr txBox="1">
            <a:spLocks noGrp="1"/>
          </p:cNvSpPr>
          <p:nvPr>
            <p:ph type="subTitle" idx="1"/>
          </p:nvPr>
        </p:nvSpPr>
        <p:spPr>
          <a:xfrm>
            <a:off x="713225" y="3741500"/>
            <a:ext cx="24366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9"/>
          <p:cNvSpPr txBox="1">
            <a:spLocks noGrp="1"/>
          </p:cNvSpPr>
          <p:nvPr>
            <p:ph type="title" idx="3"/>
          </p:nvPr>
        </p:nvSpPr>
        <p:spPr>
          <a:xfrm>
            <a:off x="3356020" y="3259725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19"/>
          <p:cNvSpPr txBox="1">
            <a:spLocks noGrp="1"/>
          </p:cNvSpPr>
          <p:nvPr>
            <p:ph type="subTitle" idx="4"/>
          </p:nvPr>
        </p:nvSpPr>
        <p:spPr>
          <a:xfrm>
            <a:off x="3356020" y="3741500"/>
            <a:ext cx="24366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9"/>
          <p:cNvSpPr txBox="1">
            <a:spLocks noGrp="1"/>
          </p:cNvSpPr>
          <p:nvPr>
            <p:ph type="title" idx="5"/>
          </p:nvPr>
        </p:nvSpPr>
        <p:spPr>
          <a:xfrm>
            <a:off x="5991747" y="3259725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" name="Google Shape;448;p19"/>
          <p:cNvSpPr txBox="1">
            <a:spLocks noGrp="1"/>
          </p:cNvSpPr>
          <p:nvPr>
            <p:ph type="subTitle" idx="6"/>
          </p:nvPr>
        </p:nvSpPr>
        <p:spPr>
          <a:xfrm>
            <a:off x="5991747" y="3741500"/>
            <a:ext cx="24366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9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1316831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0" name="Google Shape;450;p19"/>
          <p:cNvSpPr txBox="1">
            <a:spLocks noGrp="1"/>
          </p:cNvSpPr>
          <p:nvPr>
            <p:ph type="title" idx="8" hasCustomPrompt="1"/>
          </p:nvPr>
        </p:nvSpPr>
        <p:spPr>
          <a:xfrm>
            <a:off x="3356020" y="1316831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1" name="Google Shape;451;p19"/>
          <p:cNvSpPr txBox="1">
            <a:spLocks noGrp="1"/>
          </p:cNvSpPr>
          <p:nvPr>
            <p:ph type="title" idx="9" hasCustomPrompt="1"/>
          </p:nvPr>
        </p:nvSpPr>
        <p:spPr>
          <a:xfrm>
            <a:off x="5989315" y="1316831"/>
            <a:ext cx="2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52" name="Google Shape;452;p19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453" name="Google Shape;453;p1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9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62" name="Google Shape;462;p1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0" name="Google Shape;4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0200" y="3460216"/>
            <a:ext cx="617000" cy="127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">
            <a:off x="8340678" y="2663179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7025" y="577175"/>
            <a:ext cx="1198800" cy="20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0"/>
          <p:cNvSpPr txBox="1">
            <a:spLocks noGrp="1"/>
          </p:cNvSpPr>
          <p:nvPr>
            <p:ph type="title"/>
          </p:nvPr>
        </p:nvSpPr>
        <p:spPr>
          <a:xfrm flipH="1">
            <a:off x="4876163" y="1697816"/>
            <a:ext cx="2715000" cy="12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76" name="Google Shape;476;p20"/>
          <p:cNvSpPr txBox="1">
            <a:spLocks noGrp="1"/>
          </p:cNvSpPr>
          <p:nvPr>
            <p:ph type="subTitle" idx="1"/>
          </p:nvPr>
        </p:nvSpPr>
        <p:spPr>
          <a:xfrm flipH="1">
            <a:off x="4876138" y="2774363"/>
            <a:ext cx="34668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77" name="Google Shape;477;p20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478" name="Google Shape;478;p2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20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87" name="Google Shape;487;p2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5" name="Google Shape;4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352">
            <a:off x="555150" y="646275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7882">
            <a:off x="7957649" y="421762"/>
            <a:ext cx="1313251" cy="22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_1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524" name="Google Shape;524;p22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525" name="Google Shape;525;p2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22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534" name="Google Shape;534;p2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2" name="Google Shape;5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6350" y="594825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56349">
            <a:off x="-385451" y="2928407"/>
            <a:ext cx="1104526" cy="1308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0" y="2898450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6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57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5" y="-46025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1954350" y="2329138"/>
            <a:ext cx="5235300" cy="1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982300" y="3631350"/>
            <a:ext cx="31794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3489975" y="1236038"/>
            <a:ext cx="2163900" cy="1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7" name="Google Shape;37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6" name="Google Shape;46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Google Shape;5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94800" y="2482110"/>
            <a:ext cx="1076779" cy="201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787088" y="368662"/>
            <a:ext cx="1345450" cy="1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8022300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75" y="1978100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1183100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99704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 idx="3"/>
          </p:nvPr>
        </p:nvSpPr>
        <p:spPr>
          <a:xfrm>
            <a:off x="1183100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4"/>
          </p:nvPr>
        </p:nvSpPr>
        <p:spPr>
          <a:xfrm>
            <a:off x="4899705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89" name="Google Shape;89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6729">
            <a:off x="7817850" y="783625"/>
            <a:ext cx="1391375" cy="16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-78175" y="2465301"/>
            <a:ext cx="1193100" cy="2042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5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00" name="Google Shape;100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6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12" name="Google Shape;112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21" name="Google Shape;121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0797">
            <a:off x="34137" y="55549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773" y="2679300"/>
            <a:ext cx="1050854" cy="17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1656450" y="1800400"/>
            <a:ext cx="5831100" cy="2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38100" lvl="0" indent="-30480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36" name="Google Shape;136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7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45" name="Google Shape;145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" name="Google Shape;1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25" y="213095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11980">
            <a:off x="8022300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889250" y="1586700"/>
            <a:ext cx="5365500" cy="19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60" name="Google Shape;160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8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69" name="Google Shape;169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7" name="Google Shape;17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9575" y="-3975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50">
            <a:off x="7980405" y="2524260"/>
            <a:ext cx="1212794" cy="2075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21" name="Google Shape;321;p15"/>
          <p:cNvSpPr txBox="1">
            <a:spLocks noGrp="1"/>
          </p:cNvSpPr>
          <p:nvPr>
            <p:ph type="title" idx="2"/>
          </p:nvPr>
        </p:nvSpPr>
        <p:spPr>
          <a:xfrm>
            <a:off x="1731700" y="1649500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p15"/>
          <p:cNvSpPr txBox="1">
            <a:spLocks noGrp="1"/>
          </p:cNvSpPr>
          <p:nvPr>
            <p:ph type="subTitle" idx="1"/>
          </p:nvPr>
        </p:nvSpPr>
        <p:spPr>
          <a:xfrm>
            <a:off x="1731700" y="2100250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5"/>
          <p:cNvSpPr txBox="1">
            <a:spLocks noGrp="1"/>
          </p:cNvSpPr>
          <p:nvPr>
            <p:ph type="title" idx="3"/>
          </p:nvPr>
        </p:nvSpPr>
        <p:spPr>
          <a:xfrm>
            <a:off x="4794149" y="1649500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15"/>
          <p:cNvSpPr txBox="1">
            <a:spLocks noGrp="1"/>
          </p:cNvSpPr>
          <p:nvPr>
            <p:ph type="subTitle" idx="4"/>
          </p:nvPr>
        </p:nvSpPr>
        <p:spPr>
          <a:xfrm>
            <a:off x="4794150" y="2100251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5"/>
          <p:cNvSpPr txBox="1">
            <a:spLocks noGrp="1"/>
          </p:cNvSpPr>
          <p:nvPr>
            <p:ph type="title" idx="5"/>
          </p:nvPr>
        </p:nvSpPr>
        <p:spPr>
          <a:xfrm>
            <a:off x="1731700" y="3208923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Google Shape;326;p15"/>
          <p:cNvSpPr txBox="1">
            <a:spLocks noGrp="1"/>
          </p:cNvSpPr>
          <p:nvPr>
            <p:ph type="subTitle" idx="6"/>
          </p:nvPr>
        </p:nvSpPr>
        <p:spPr>
          <a:xfrm>
            <a:off x="1731700" y="3659675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5"/>
          <p:cNvSpPr txBox="1">
            <a:spLocks noGrp="1"/>
          </p:cNvSpPr>
          <p:nvPr>
            <p:ph type="title" idx="7"/>
          </p:nvPr>
        </p:nvSpPr>
        <p:spPr>
          <a:xfrm>
            <a:off x="4794149" y="3208924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subTitle" idx="8"/>
          </p:nvPr>
        </p:nvSpPr>
        <p:spPr>
          <a:xfrm>
            <a:off x="4794150" y="3659675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330" name="Google Shape;330;p1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5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39" name="Google Shape;339;p1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7" name="Google Shape;34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2899" y="2349200"/>
            <a:ext cx="1313251" cy="22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">
            <a:off x="326078" y="2227254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1950" y="539500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8" r:id="rId8"/>
    <p:sldLayoutId id="2147483661" r:id="rId9"/>
    <p:sldLayoutId id="2147483663" r:id="rId10"/>
    <p:sldLayoutId id="2147483664" r:id="rId11"/>
    <p:sldLayoutId id="2147483665" r:id="rId12"/>
    <p:sldLayoutId id="2147483666" r:id="rId13"/>
    <p:sldLayoutId id="2147483668" r:id="rId14"/>
    <p:sldLayoutId id="2147483670" r:id="rId15"/>
    <p:sldLayoutId id="2147483671" r:id="rId16"/>
    <p:sldLayoutId id="21474836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4878">
            <a:off x="4940300" y="8711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593" name="Google Shape;5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2464">
            <a:off x="7109436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597" name="Google Shape;5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68099">
            <a:off x="7635800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Слика 2">
            <a:extLst>
              <a:ext uri="{FF2B5EF4-FFF2-40B4-BE49-F238E27FC236}">
                <a16:creationId xmlns:a16="http://schemas.microsoft.com/office/drawing/2014/main" id="{254A8A75-395A-4262-876E-651D07CAB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94" name="Google Shape;594;p30"/>
          <p:cNvSpPr txBox="1">
            <a:spLocks noGrp="1"/>
          </p:cNvSpPr>
          <p:nvPr>
            <p:ph type="ctrTitle"/>
          </p:nvPr>
        </p:nvSpPr>
        <p:spPr>
          <a:xfrm>
            <a:off x="-43200" y="1176182"/>
            <a:ext cx="9230400" cy="1615763"/>
          </a:xfrm>
          <a:prstGeom prst="rect">
            <a:avLst/>
          </a:prstGeom>
          <a:solidFill>
            <a:srgbClr val="C00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5400" i="1" dirty="0">
                <a:solidFill>
                  <a:srgbClr val="FFFF00"/>
                </a:solidFill>
                <a:latin typeface="Arial Narrow" panose="020B0606020202030204" pitchFamily="34" charset="0"/>
              </a:rPr>
              <a:t>Мотив срца у српској књижевности</a:t>
            </a:r>
            <a:endParaRPr sz="54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5" name="Google Shape;595;p30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21100" y="2902564"/>
                <a:ext cx="3902900" cy="220293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r-Cyrl-RS" b="1" dirty="0">
                    <a:solidFill>
                      <a:srgbClr val="C00000"/>
                    </a:solidFill>
                  </a:rPr>
                  <a:t>ПРОЈЕКТНА НАСТАВА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r-Cyrl-RS" dirty="0">
                    <a:solidFill>
                      <a:srgbClr val="C00000"/>
                    </a:solidFill>
                  </a:rPr>
                  <a:t>Реализација: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r-Cyrl-RS" b="1" dirty="0">
                    <a:solidFill>
                      <a:srgbClr val="C00000"/>
                    </a:solidFill>
                  </a:rPr>
                  <a:t> ученици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ar-A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sr-Cyrl-RS" b="1" dirty="0">
                    <a:solidFill>
                      <a:srgbClr val="C00000"/>
                    </a:solidFill>
                  </a:rPr>
                  <a:t> </a:t>
                </a:r>
                <a:r>
                  <a:rPr lang="ar-AE" b="1" dirty="0">
                    <a:solidFill>
                      <a:srgbClr val="C00000"/>
                    </a:solidFill>
                  </a:rPr>
                  <a:t> </a:t>
                </a:r>
                <a:r>
                  <a:rPr lang="sr-Cyrl-RS" dirty="0">
                    <a:solidFill>
                      <a:srgbClr val="C00000"/>
                    </a:solidFill>
                  </a:rPr>
                  <a:t>Тијана Ђукић, Анастасија Берић, Наташа </a:t>
                </a:r>
                <a:r>
                  <a:rPr lang="sr-Cyrl-RS" dirty="0" err="1">
                    <a:solidFill>
                      <a:srgbClr val="C00000"/>
                    </a:solidFill>
                  </a:rPr>
                  <a:t>Амиџић</a:t>
                </a:r>
                <a:r>
                  <a:rPr lang="sr-Cyrl-RS" dirty="0">
                    <a:solidFill>
                      <a:srgbClr val="C00000"/>
                    </a:solidFill>
                  </a:rPr>
                  <a:t>, Сања Кокошар, Андреа </a:t>
                </a:r>
                <a:r>
                  <a:rPr lang="sr-Cyrl-RS" dirty="0" err="1">
                    <a:solidFill>
                      <a:srgbClr val="C00000"/>
                    </a:solidFill>
                  </a:rPr>
                  <a:t>Куртиновић</a:t>
                </a:r>
                <a:r>
                  <a:rPr lang="sr-Cyrl-RS" dirty="0">
                    <a:solidFill>
                      <a:srgbClr val="C00000"/>
                    </a:solidFill>
                  </a:rPr>
                  <a:t>.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r-Cyrl-RS" b="1" dirty="0">
                    <a:solidFill>
                      <a:srgbClr val="C00000"/>
                    </a:solidFill>
                  </a:rPr>
                  <a:t>Ментор</a:t>
                </a:r>
                <a:r>
                  <a:rPr lang="sr-Cyrl-RS" dirty="0">
                    <a:solidFill>
                      <a:srgbClr val="C00000"/>
                    </a:solidFill>
                  </a:rPr>
                  <a:t>: мр Сања Ђурић, проф.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r-Cyrl-RS" b="1" dirty="0">
                    <a:solidFill>
                      <a:srgbClr val="C00000"/>
                    </a:solidFill>
                  </a:rPr>
                  <a:t>Медицинска школа Бања Лука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r-Cyrl-RS" b="1" dirty="0">
                    <a:solidFill>
                      <a:srgbClr val="C00000"/>
                    </a:solidFill>
                  </a:rPr>
                  <a:t>мај 2022. година</a:t>
                </a:r>
              </a:p>
            </p:txBody>
          </p:sp>
        </mc:Choice>
        <mc:Fallback xmlns="">
          <p:sp>
            <p:nvSpPr>
              <p:cNvPr id="595" name="Google Shape;595;p3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1100" y="2902564"/>
                <a:ext cx="3902900" cy="2202932"/>
              </a:xfrm>
              <a:prstGeom prst="rect">
                <a:avLst/>
              </a:prstGeom>
              <a:blipFill>
                <a:blip r:embed="rId8"/>
                <a:stretch>
                  <a:fillRect r="-1560"/>
                </a:stretch>
              </a:blipFill>
            </p:spPr>
            <p:txBody>
              <a:bodyPr/>
              <a:lstStyle/>
              <a:p>
                <a:r>
                  <a:rPr lang="sr-Cyrl-R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Слика 3">
            <a:extLst>
              <a:ext uri="{FF2B5EF4-FFF2-40B4-BE49-F238E27FC236}">
                <a16:creationId xmlns:a16="http://schemas.microsoft.com/office/drawing/2014/main" id="{4971C472-CF0F-461A-A62A-4D089A3574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901" y="0"/>
            <a:ext cx="1584500" cy="110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ава линија спајања са стрелицом 5">
            <a:extLst>
              <a:ext uri="{FF2B5EF4-FFF2-40B4-BE49-F238E27FC236}">
                <a16:creationId xmlns:a16="http://schemas.microsoft.com/office/drawing/2014/main" id="{29132827-CF21-492D-A474-E1B644666771}"/>
              </a:ext>
            </a:extLst>
          </p:cNvPr>
          <p:cNvCxnSpPr>
            <a:cxnSpLocks/>
          </p:cNvCxnSpPr>
          <p:nvPr/>
        </p:nvCxnSpPr>
        <p:spPr>
          <a:xfrm flipV="1">
            <a:off x="4334765" y="446747"/>
            <a:ext cx="2802015" cy="29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Слика 4">
            <a:extLst>
              <a:ext uri="{FF2B5EF4-FFF2-40B4-BE49-F238E27FC236}">
                <a16:creationId xmlns:a16="http://schemas.microsoft.com/office/drawing/2014/main" id="{A075E270-7717-4BFB-9125-7E159A90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13" y="16627"/>
            <a:ext cx="1704278" cy="1207262"/>
          </a:xfrm>
          <a:prstGeom prst="rect">
            <a:avLst/>
          </a:prstGeom>
        </p:spPr>
      </p:pic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981307" y="349405"/>
            <a:ext cx="4311805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sr-Cyrl-RS" b="1" i="1" dirty="0"/>
              <a:t>ЗАХАРИЈЕ СТЕФАНОВИЋ ОРФЕЛИН</a:t>
            </a:r>
          </a:p>
        </p:txBody>
      </p:sp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CE4115F1-10F0-4FDF-83F6-679C2FA7DC69}"/>
              </a:ext>
            </a:extLst>
          </p:cNvPr>
          <p:cNvSpPr txBox="1"/>
          <p:nvPr/>
        </p:nvSpPr>
        <p:spPr>
          <a:xfrm>
            <a:off x="3770944" y="651228"/>
            <a:ext cx="3687336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-претеча Вуку и Доситеју, </a:t>
            </a:r>
            <a:r>
              <a:rPr lang="sr-Cyrl-RS" dirty="0" err="1"/>
              <a:t>Венцловићев</a:t>
            </a:r>
            <a:r>
              <a:rPr lang="sr-Cyrl-RS" dirty="0"/>
              <a:t> савременик и борац за народни језик;</a:t>
            </a:r>
          </a:p>
          <a:p>
            <a:pPr marL="285750" indent="-285750">
              <a:buFontTx/>
              <a:buChar char="-"/>
            </a:pPr>
            <a:r>
              <a:rPr lang="sr-Cyrl-RS" dirty="0"/>
              <a:t>У домену </a:t>
            </a:r>
            <a:r>
              <a:rPr lang="sr-Cyrl-RS" dirty="0" err="1"/>
              <a:t>пјесништва</a:t>
            </a:r>
            <a:r>
              <a:rPr lang="sr-Cyrl-RS" dirty="0"/>
              <a:t> веома значајна појава у 18. </a:t>
            </a:r>
            <a:r>
              <a:rPr lang="sr-Cyrl-RS" dirty="0" err="1"/>
              <a:t>вијеку</a:t>
            </a:r>
            <a:r>
              <a:rPr lang="sr-Cyrl-RS" dirty="0"/>
              <a:t> </a:t>
            </a:r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424306FD-9E68-41A1-AF14-B8DF3C320404}"/>
              </a:ext>
            </a:extLst>
          </p:cNvPr>
          <p:cNvSpPr txBox="1"/>
          <p:nvPr/>
        </p:nvSpPr>
        <p:spPr>
          <a:xfrm>
            <a:off x="1371600" y="1223889"/>
            <a:ext cx="1609200" cy="315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AE8F3E0F-A27F-4C1B-9B01-F45B06E23D05}"/>
              </a:ext>
            </a:extLst>
          </p:cNvPr>
          <p:cNvSpPr txBox="1"/>
          <p:nvPr/>
        </p:nvSpPr>
        <p:spPr>
          <a:xfrm>
            <a:off x="189503" y="1007910"/>
            <a:ext cx="373194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</a:t>
            </a:r>
          </a:p>
          <a:p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               Плач Сербији</a:t>
            </a:r>
          </a:p>
          <a:p>
            <a:r>
              <a:rPr lang="ru-RU" dirty="0"/>
              <a:t>                   ............</a:t>
            </a:r>
          </a:p>
          <a:p>
            <a:r>
              <a:rPr lang="ru-RU" dirty="0"/>
              <a:t>Потоке већ от суза лијет око моје,</a:t>
            </a:r>
          </a:p>
          <a:p>
            <a:r>
              <a:rPr lang="ru-RU" dirty="0"/>
              <a:t>јербо </a:t>
            </a:r>
            <a:r>
              <a:rPr lang="ru-RU" b="1" dirty="0"/>
              <a:t>срце </a:t>
            </a:r>
            <a:r>
              <a:rPr lang="ru-RU" dirty="0"/>
              <a:t>жалости испушта своје:</a:t>
            </a:r>
          </a:p>
          <a:p>
            <a:r>
              <a:rPr lang="ru-RU" dirty="0"/>
              <a:t>изнемогла снага сва, пун је свак жалости,</a:t>
            </a:r>
          </a:p>
          <a:p>
            <a:r>
              <a:rPr lang="ru-RU" dirty="0"/>
              <a:t>јер сам се ја лишила моје све храбрости.</a:t>
            </a:r>
          </a:p>
          <a:p>
            <a:r>
              <a:rPr lang="ru-RU" dirty="0"/>
              <a:t>                 .............</a:t>
            </a:r>
          </a:p>
          <a:p>
            <a:r>
              <a:rPr lang="ru-RU" dirty="0"/>
              <a:t>Косе моје на сабљу в рази моји вијут</a:t>
            </a:r>
          </a:p>
          <a:p>
            <a:r>
              <a:rPr lang="ru-RU" dirty="0"/>
              <a:t>и ногама тлачу ме, а по лицу бијут;</a:t>
            </a:r>
          </a:p>
          <a:p>
            <a:r>
              <a:rPr lang="ru-RU" dirty="0"/>
              <a:t>чада моја прогоне, Марсу љуту дају,</a:t>
            </a:r>
          </a:p>
          <a:p>
            <a:r>
              <a:rPr lang="ru-RU" dirty="0"/>
              <a:t>и тим </a:t>
            </a:r>
            <a:r>
              <a:rPr lang="ru-RU" b="1" dirty="0"/>
              <a:t>срцу</a:t>
            </a:r>
            <a:r>
              <a:rPr lang="ru-RU" dirty="0"/>
              <a:t> мојему жалости задају.</a:t>
            </a:r>
          </a:p>
          <a:p>
            <a:r>
              <a:rPr lang="ru-RU" dirty="0"/>
              <a:t>                 ...............</a:t>
            </a:r>
          </a:p>
          <a:p>
            <a:r>
              <a:rPr lang="ru-RU" dirty="0"/>
              <a:t>Цркве моје пропале от слободе своје, —</a:t>
            </a:r>
          </a:p>
          <a:p>
            <a:r>
              <a:rPr lang="ru-RU" dirty="0"/>
              <a:t>утјесњени левити, жално </a:t>
            </a:r>
            <a:r>
              <a:rPr lang="ru-RU" b="1" dirty="0"/>
              <a:t>срце</a:t>
            </a:r>
            <a:r>
              <a:rPr lang="ru-RU" dirty="0"/>
              <a:t> моје!</a:t>
            </a:r>
          </a:p>
          <a:p>
            <a:r>
              <a:rPr lang="ru-RU" dirty="0"/>
              <a:t>Врази чада к трећему обору нагоне,</a:t>
            </a:r>
          </a:p>
          <a:p>
            <a:r>
              <a:rPr lang="ru-RU" dirty="0"/>
              <a:t>различиними муками к западу догоне.</a:t>
            </a:r>
          </a:p>
          <a:p>
            <a:r>
              <a:rPr lang="ru-RU" dirty="0"/>
              <a:t>                ................</a:t>
            </a:r>
          </a:p>
          <a:p>
            <a:r>
              <a:rPr lang="sr-Cyrl-RS" dirty="0"/>
              <a:t>                                                (1762)</a:t>
            </a:r>
          </a:p>
        </p:txBody>
      </p:sp>
      <p:sp>
        <p:nvSpPr>
          <p:cNvPr id="7" name="Срце 6">
            <a:extLst>
              <a:ext uri="{FF2B5EF4-FFF2-40B4-BE49-F238E27FC236}">
                <a16:creationId xmlns:a16="http://schemas.microsoft.com/office/drawing/2014/main" id="{62ED9932-EB12-4593-80F0-51FD77452383}"/>
              </a:ext>
            </a:extLst>
          </p:cNvPr>
          <p:cNvSpPr/>
          <p:nvPr/>
        </p:nvSpPr>
        <p:spPr>
          <a:xfrm>
            <a:off x="6467775" y="1830588"/>
            <a:ext cx="1055648" cy="86236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5" name="Стрелица: надоле 14">
            <a:extLst>
              <a:ext uri="{FF2B5EF4-FFF2-40B4-BE49-F238E27FC236}">
                <a16:creationId xmlns:a16="http://schemas.microsoft.com/office/drawing/2014/main" id="{4F38A4D1-0588-44FC-938C-7635786AAB0E}"/>
              </a:ext>
            </a:extLst>
          </p:cNvPr>
          <p:cNvSpPr/>
          <p:nvPr/>
        </p:nvSpPr>
        <p:spPr>
          <a:xfrm>
            <a:off x="6902672" y="2993069"/>
            <a:ext cx="185854" cy="6167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7504ED58-B529-4FA2-ABBD-1EDEE888BE7A}"/>
              </a:ext>
            </a:extLst>
          </p:cNvPr>
          <p:cNvCxnSpPr>
            <a:cxnSpLocks/>
          </p:cNvCxnSpPr>
          <p:nvPr/>
        </p:nvCxnSpPr>
        <p:spPr>
          <a:xfrm>
            <a:off x="1159212" y="1987200"/>
            <a:ext cx="5308563" cy="252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ава линија спајања са стрелицом 10">
            <a:extLst>
              <a:ext uri="{FF2B5EF4-FFF2-40B4-BE49-F238E27FC236}">
                <a16:creationId xmlns:a16="http://schemas.microsoft.com/office/drawing/2014/main" id="{37A74A8A-F021-4313-8CC9-99D64AEE671E}"/>
              </a:ext>
            </a:extLst>
          </p:cNvPr>
          <p:cNvCxnSpPr>
            <a:cxnSpLocks/>
          </p:cNvCxnSpPr>
          <p:nvPr/>
        </p:nvCxnSpPr>
        <p:spPr>
          <a:xfrm flipV="1">
            <a:off x="1159212" y="2388644"/>
            <a:ext cx="5308563" cy="1081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ава линија спајања са стрелицом 12">
            <a:extLst>
              <a:ext uri="{FF2B5EF4-FFF2-40B4-BE49-F238E27FC236}">
                <a16:creationId xmlns:a16="http://schemas.microsoft.com/office/drawing/2014/main" id="{34B98C23-B719-40B9-986C-17E9E15F078C}"/>
              </a:ext>
            </a:extLst>
          </p:cNvPr>
          <p:cNvCxnSpPr>
            <a:cxnSpLocks/>
          </p:cNvCxnSpPr>
          <p:nvPr/>
        </p:nvCxnSpPr>
        <p:spPr>
          <a:xfrm flipV="1">
            <a:off x="2800800" y="2507878"/>
            <a:ext cx="3818193" cy="1560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DD038FC4-28A5-4668-A0F3-533570F6EE95}"/>
              </a:ext>
            </a:extLst>
          </p:cNvPr>
          <p:cNvSpPr txBox="1"/>
          <p:nvPr/>
        </p:nvSpPr>
        <p:spPr>
          <a:xfrm>
            <a:off x="6100706" y="3773950"/>
            <a:ext cx="234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Буђење националне </a:t>
            </a:r>
            <a:r>
              <a:rPr lang="sr-Cyrl-RS" dirty="0" err="1"/>
              <a:t>свијести</a:t>
            </a:r>
            <a:r>
              <a:rPr lang="sr-Cyrl-RS" dirty="0"/>
              <a:t> и идентитета.</a:t>
            </a:r>
          </a:p>
        </p:txBody>
      </p:sp>
    </p:spTree>
    <p:extLst>
      <p:ext uri="{BB962C8B-B14F-4D97-AF65-F5344CB8AC3E}">
        <p14:creationId xmlns:p14="http://schemas.microsoft.com/office/powerpoint/2010/main" val="13496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82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32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82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32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82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32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  <p:bldP spid="7" grpId="0" animBg="1"/>
      <p:bldP spid="15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991268" y="456160"/>
            <a:ext cx="4311805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sr-Cyrl-RS" b="1" i="1" dirty="0"/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424306FD-9E68-41A1-AF14-B8DF3C320404}"/>
              </a:ext>
            </a:extLst>
          </p:cNvPr>
          <p:cNvSpPr txBox="1"/>
          <p:nvPr/>
        </p:nvSpPr>
        <p:spPr>
          <a:xfrm>
            <a:off x="1371600" y="1223889"/>
            <a:ext cx="1609200" cy="315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8076F91D-012E-45C6-8857-8E9216391EE2}"/>
              </a:ext>
            </a:extLst>
          </p:cNvPr>
          <p:cNvSpPr txBox="1"/>
          <p:nvPr/>
        </p:nvSpPr>
        <p:spPr>
          <a:xfrm>
            <a:off x="1460750" y="1807200"/>
            <a:ext cx="6308050" cy="260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AE8F3E0F-A27F-4C1B-9B01-F45B06E23D05}"/>
              </a:ext>
            </a:extLst>
          </p:cNvPr>
          <p:cNvSpPr txBox="1"/>
          <p:nvPr/>
        </p:nvSpPr>
        <p:spPr>
          <a:xfrm>
            <a:off x="203571" y="1084733"/>
            <a:ext cx="85817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Као дјечак, рано је остао без родитеља. О томе је касније записао: „У деветој или десетој години возраста, без оца, без матере... почео сам себе као страна... сматрати, и моје </a:t>
            </a:r>
            <a:r>
              <a:rPr lang="ru-RU" b="1" dirty="0"/>
              <a:t>срце</a:t>
            </a:r>
            <a:r>
              <a:rPr lang="ru-RU" dirty="0"/>
              <a:t> почело ми је као прорицати да ћу странствовати.“ (Скерлић, 1966: 281)</a:t>
            </a:r>
          </a:p>
          <a:p>
            <a:r>
              <a:rPr lang="ru-RU" dirty="0"/>
              <a:t>Зато је ишчитао, вјероватно и по више пута, њему све доступне, црквене и друге књиге и – са учења заната у Темишвару – побјегао у манастир Хопово. Ту је, током три године (1757–1760), читао са само њему својственим жаром. О томе је касније записао: „С каквим усердијем и топлотом </a:t>
            </a:r>
            <a:r>
              <a:rPr lang="ru-RU" b="1" dirty="0"/>
              <a:t>срца</a:t>
            </a:r>
            <a:r>
              <a:rPr lang="ru-RU" dirty="0"/>
              <a:t> сам читао и све од речи до речи упамтио!... Житија читати, таке књиге велике! Нигде тога на свету нејма!“ (Скерлић, 1966: 282)</a:t>
            </a:r>
          </a:p>
          <a:p>
            <a:r>
              <a:rPr lang="ru-RU" dirty="0"/>
              <a:t> Опис манастирског живота у Хопову: „А кад дођосмо к мом љубимном Хопову, шта ће ко пре гледати, шта ће расматрати, чему се више</a:t>
            </a:r>
          </a:p>
          <a:p>
            <a:r>
              <a:rPr lang="ru-RU" dirty="0"/>
              <a:t>чудити и дивити?... Жива и дејствитељна књига из које у свако доба, сваки час</a:t>
            </a:r>
          </a:p>
          <a:p>
            <a:r>
              <a:rPr lang="ru-RU" dirty="0"/>
              <a:t>и свако тренуће ока, к очима, к ушима, к својим чувствам а навластито </a:t>
            </a:r>
            <a:r>
              <a:rPr lang="ru-RU" b="1" dirty="0"/>
              <a:t>к срцу</a:t>
            </a:r>
          </a:p>
          <a:p>
            <a:r>
              <a:rPr lang="ru-RU" dirty="0"/>
              <a:t>нашем, Бог говори: небо с сунцем, месецом и звездама, земља са свим што се на</a:t>
            </a:r>
          </a:p>
          <a:p>
            <a:r>
              <a:rPr lang="ru-RU" dirty="0"/>
              <a:t>њој види... и свако диханије и свако створење до најмањег мравка и мушице. Из</a:t>
            </a:r>
          </a:p>
          <a:p>
            <a:r>
              <a:rPr lang="ru-RU" dirty="0"/>
              <a:t>све ове књиге Бог говори...“ (Обрадовић, 1969: 65)</a:t>
            </a:r>
          </a:p>
        </p:txBody>
      </p:sp>
      <p:sp>
        <p:nvSpPr>
          <p:cNvPr id="7" name="Срце 6">
            <a:extLst>
              <a:ext uri="{FF2B5EF4-FFF2-40B4-BE49-F238E27FC236}">
                <a16:creationId xmlns:a16="http://schemas.microsoft.com/office/drawing/2014/main" id="{62ED9932-EB12-4593-80F0-51FD77452383}"/>
              </a:ext>
            </a:extLst>
          </p:cNvPr>
          <p:cNvSpPr/>
          <p:nvPr/>
        </p:nvSpPr>
        <p:spPr>
          <a:xfrm>
            <a:off x="7378869" y="226686"/>
            <a:ext cx="1055648" cy="86236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7504ED58-B529-4FA2-ABBD-1EDEE888BE7A}"/>
              </a:ext>
            </a:extLst>
          </p:cNvPr>
          <p:cNvCxnSpPr>
            <a:cxnSpLocks/>
          </p:cNvCxnSpPr>
          <p:nvPr/>
        </p:nvCxnSpPr>
        <p:spPr>
          <a:xfrm flipV="1">
            <a:off x="6977575" y="889942"/>
            <a:ext cx="791225" cy="464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ава линија спајања са стрелицом 10">
            <a:extLst>
              <a:ext uri="{FF2B5EF4-FFF2-40B4-BE49-F238E27FC236}">
                <a16:creationId xmlns:a16="http://schemas.microsoft.com/office/drawing/2014/main" id="{37A74A8A-F021-4313-8CC9-99D64AEE671E}"/>
              </a:ext>
            </a:extLst>
          </p:cNvPr>
          <p:cNvCxnSpPr>
            <a:cxnSpLocks/>
          </p:cNvCxnSpPr>
          <p:nvPr/>
        </p:nvCxnSpPr>
        <p:spPr>
          <a:xfrm flipV="1">
            <a:off x="8116342" y="618978"/>
            <a:ext cx="106224" cy="163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Права линија спајања са стрелицом 12">
            <a:extLst>
              <a:ext uri="{FF2B5EF4-FFF2-40B4-BE49-F238E27FC236}">
                <a16:creationId xmlns:a16="http://schemas.microsoft.com/office/drawing/2014/main" id="{34B98C23-B719-40B9-986C-17E9E15F078C}"/>
              </a:ext>
            </a:extLst>
          </p:cNvPr>
          <p:cNvCxnSpPr>
            <a:cxnSpLocks/>
          </p:cNvCxnSpPr>
          <p:nvPr/>
        </p:nvCxnSpPr>
        <p:spPr>
          <a:xfrm flipV="1">
            <a:off x="6540104" y="807177"/>
            <a:ext cx="1576238" cy="2660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" name="Слика 7">
            <a:extLst>
              <a:ext uri="{FF2B5EF4-FFF2-40B4-BE49-F238E27FC236}">
                <a16:creationId xmlns:a16="http://schemas.microsoft.com/office/drawing/2014/main" id="{6DB2C327-2955-43D8-A67A-22F8B98B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16" y="399892"/>
            <a:ext cx="432853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0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981307" y="349405"/>
            <a:ext cx="431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dirty="0"/>
              <a:t>Доситеј Обрадовић</a:t>
            </a:r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AE8F3E0F-A27F-4C1B-9B01-F45B06E23D05}"/>
              </a:ext>
            </a:extLst>
          </p:cNvPr>
          <p:cNvSpPr txBox="1"/>
          <p:nvPr/>
        </p:nvSpPr>
        <p:spPr>
          <a:xfrm>
            <a:off x="840059" y="1085385"/>
            <a:ext cx="741927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«Рад сам </a:t>
            </a:r>
            <a:r>
              <a:rPr lang="ru-RU" b="1" i="1" dirty="0"/>
              <a:t>срцем</a:t>
            </a:r>
            <a:r>
              <a:rPr lang="ru-RU" i="1" dirty="0"/>
              <a:t> и душом после Бога, који</a:t>
            </a:r>
          </a:p>
          <a:p>
            <a:r>
              <a:rPr lang="ru-RU" i="1" dirty="0"/>
              <a:t>ме је создао, мојему милому народу угодити, обаче не лажући и</a:t>
            </a:r>
          </a:p>
          <a:p>
            <a:r>
              <a:rPr lang="ru-RU" i="1" dirty="0"/>
              <a:t>истину светлу као сунце под ноге бацајући, притворно и лицемерно</a:t>
            </a:r>
          </a:p>
          <a:p>
            <a:r>
              <a:rPr lang="ru-RU" i="1" dirty="0"/>
              <a:t>за хатар пишући. А знам да мој поштени и славни српски род то од</a:t>
            </a:r>
          </a:p>
          <a:p>
            <a:r>
              <a:rPr lang="ru-RU" i="1" dirty="0"/>
              <a:t>мене неће искати».</a:t>
            </a:r>
          </a:p>
          <a:p>
            <a:r>
              <a:rPr lang="ru-RU" dirty="0"/>
              <a:t>Доситеј је написао и </a:t>
            </a:r>
            <a:r>
              <a:rPr lang="ru-RU" i="1" u="sng" dirty="0"/>
              <a:t>стихове госпођи Софији Теодоровић</a:t>
            </a:r>
            <a:r>
              <a:rPr lang="ru-RU" dirty="0"/>
              <a:t>,</a:t>
            </a:r>
          </a:p>
          <a:p>
            <a:r>
              <a:rPr lang="ru-RU" dirty="0"/>
              <a:t>младој супрузи трговца Драгутина Драга Теодоровића, према којој</a:t>
            </a:r>
          </a:p>
          <a:p>
            <a:r>
              <a:rPr lang="ru-RU" dirty="0"/>
              <a:t>је гајио изнимну наклоност. Након што је читао и тумачио Етику</a:t>
            </a:r>
          </a:p>
          <a:p>
            <a:r>
              <a:rPr lang="ru-RU" dirty="0"/>
              <a:t>у кући свога домаћина и добротвора казивао је стихове:</a:t>
            </a:r>
          </a:p>
          <a:p>
            <a:r>
              <a:rPr lang="ru-RU" dirty="0"/>
              <a:t>Етика нам показује што јест чинит ружно,</a:t>
            </a:r>
          </a:p>
          <a:p>
            <a:r>
              <a:rPr lang="ru-RU" dirty="0"/>
              <a:t>Да се од тог сви клонимо као да је кужно.</a:t>
            </a:r>
          </a:p>
          <a:p>
            <a:r>
              <a:rPr lang="ru-RU" dirty="0"/>
              <a:t>А шта треба испољават, шта правостју дише,</a:t>
            </a:r>
          </a:p>
          <a:p>
            <a:r>
              <a:rPr lang="ru-RU" dirty="0"/>
              <a:t>То у сваком </a:t>
            </a:r>
            <a:r>
              <a:rPr lang="ru-RU" b="1" i="1" dirty="0"/>
              <a:t>сердцу</a:t>
            </a:r>
            <a:r>
              <a:rPr lang="ru-RU" dirty="0"/>
              <a:t> треба само да се пише.</a:t>
            </a:r>
          </a:p>
          <a:p>
            <a:r>
              <a:rPr lang="ru-RU" dirty="0"/>
              <a:t>Хајд’ погоди, милостива сад мени госпоже,</a:t>
            </a:r>
          </a:p>
          <a:p>
            <a:r>
              <a:rPr lang="ru-RU" dirty="0"/>
              <a:t>Што ли бедно </a:t>
            </a:r>
            <a:r>
              <a:rPr lang="ru-RU" b="1" i="1" dirty="0"/>
              <a:t>сердце</a:t>
            </a:r>
            <a:r>
              <a:rPr lang="ru-RU" dirty="0"/>
              <a:t> моје сад чинити може:</a:t>
            </a:r>
          </a:p>
          <a:p>
            <a:r>
              <a:rPr lang="ru-RU" dirty="0"/>
              <a:t>Етика му једно вели, на пристојност учи,</a:t>
            </a:r>
          </a:p>
          <a:p>
            <a:r>
              <a:rPr lang="ru-RU" dirty="0"/>
              <a:t>А, гле оно што ти мислиш жели да докучи ...</a:t>
            </a:r>
            <a:endParaRPr lang="sr-Cyrl-RS" dirty="0"/>
          </a:p>
        </p:txBody>
      </p:sp>
      <p:sp>
        <p:nvSpPr>
          <p:cNvPr id="4" name="Срце 3">
            <a:extLst>
              <a:ext uri="{FF2B5EF4-FFF2-40B4-BE49-F238E27FC236}">
                <a16:creationId xmlns:a16="http://schemas.microsoft.com/office/drawing/2014/main" id="{38EC2D34-B685-4B8F-941F-79B6A53A9072}"/>
              </a:ext>
            </a:extLst>
          </p:cNvPr>
          <p:cNvSpPr/>
          <p:nvPr/>
        </p:nvSpPr>
        <p:spPr>
          <a:xfrm>
            <a:off x="7411844" y="2201246"/>
            <a:ext cx="1234068" cy="106308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6" name="Права линија спајања са стрелицом 5">
            <a:extLst>
              <a:ext uri="{FF2B5EF4-FFF2-40B4-BE49-F238E27FC236}">
                <a16:creationId xmlns:a16="http://schemas.microsoft.com/office/drawing/2014/main" id="{6F1FF9BC-750D-4EF4-8F84-BC45975859D9}"/>
              </a:ext>
            </a:extLst>
          </p:cNvPr>
          <p:cNvCxnSpPr/>
          <p:nvPr/>
        </p:nvCxnSpPr>
        <p:spPr>
          <a:xfrm>
            <a:off x="2259980" y="1211766"/>
            <a:ext cx="5099825" cy="12638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ава линија спајања са стрелицом 7">
            <a:extLst>
              <a:ext uri="{FF2B5EF4-FFF2-40B4-BE49-F238E27FC236}">
                <a16:creationId xmlns:a16="http://schemas.microsoft.com/office/drawing/2014/main" id="{0995A21E-FC19-47BA-A30C-DAD66AA63D38}"/>
              </a:ext>
            </a:extLst>
          </p:cNvPr>
          <p:cNvCxnSpPr/>
          <p:nvPr/>
        </p:nvCxnSpPr>
        <p:spPr>
          <a:xfrm flipV="1">
            <a:off x="2364059" y="2962822"/>
            <a:ext cx="5129561" cy="7839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ава линија спајања са стрелицом 9">
            <a:extLst>
              <a:ext uri="{FF2B5EF4-FFF2-40B4-BE49-F238E27FC236}">
                <a16:creationId xmlns:a16="http://schemas.microsoft.com/office/drawing/2014/main" id="{C9034EE7-B3BE-40A8-BDD7-E769B7B1F6F5}"/>
              </a:ext>
            </a:extLst>
          </p:cNvPr>
          <p:cNvCxnSpPr/>
          <p:nvPr/>
        </p:nvCxnSpPr>
        <p:spPr>
          <a:xfrm flipV="1">
            <a:off x="2624254" y="3174380"/>
            <a:ext cx="5084956" cy="1018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Слика 4">
            <a:extLst>
              <a:ext uri="{FF2B5EF4-FFF2-40B4-BE49-F238E27FC236}">
                <a16:creationId xmlns:a16="http://schemas.microsoft.com/office/drawing/2014/main" id="{D5BD4D8B-CF6A-4340-B451-13D2A43B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7" y="349405"/>
            <a:ext cx="1745880" cy="1263805"/>
          </a:xfrm>
          <a:prstGeom prst="rect">
            <a:avLst/>
          </a:prstGeom>
        </p:spPr>
      </p:pic>
      <p:sp>
        <p:nvSpPr>
          <p:cNvPr id="7" name="Стрелица: надоле 6">
            <a:extLst>
              <a:ext uri="{FF2B5EF4-FFF2-40B4-BE49-F238E27FC236}">
                <a16:creationId xmlns:a16="http://schemas.microsoft.com/office/drawing/2014/main" id="{D5C756D6-FBB6-4E20-B27E-FCC75A9465E1}"/>
              </a:ext>
            </a:extLst>
          </p:cNvPr>
          <p:cNvSpPr/>
          <p:nvPr/>
        </p:nvSpPr>
        <p:spPr>
          <a:xfrm>
            <a:off x="7906787" y="3354816"/>
            <a:ext cx="218050" cy="7937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0EE1F7BE-676B-4761-973C-4A0256F34E5D}"/>
              </a:ext>
            </a:extLst>
          </p:cNvPr>
          <p:cNvSpPr txBox="1"/>
          <p:nvPr/>
        </p:nvSpPr>
        <p:spPr>
          <a:xfrm>
            <a:off x="7331528" y="4192859"/>
            <a:ext cx="158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етички принципи</a:t>
            </a:r>
          </a:p>
        </p:txBody>
      </p:sp>
      <p:cxnSp>
        <p:nvCxnSpPr>
          <p:cNvPr id="12" name="Права линија спајања са стрелицом 11">
            <a:extLst>
              <a:ext uri="{FF2B5EF4-FFF2-40B4-BE49-F238E27FC236}">
                <a16:creationId xmlns:a16="http://schemas.microsoft.com/office/drawing/2014/main" id="{3F1AC65E-532C-48D2-8205-62BE372D2E90}"/>
              </a:ext>
            </a:extLst>
          </p:cNvPr>
          <p:cNvCxnSpPr/>
          <p:nvPr/>
        </p:nvCxnSpPr>
        <p:spPr>
          <a:xfrm>
            <a:off x="3411415" y="3211551"/>
            <a:ext cx="3875650" cy="1071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ава линија спајања са стрелицом 13">
            <a:extLst>
              <a:ext uri="{FF2B5EF4-FFF2-40B4-BE49-F238E27FC236}">
                <a16:creationId xmlns:a16="http://schemas.microsoft.com/office/drawing/2014/main" id="{B03CE818-1FF5-4705-A4B5-64F6F8811125}"/>
              </a:ext>
            </a:extLst>
          </p:cNvPr>
          <p:cNvCxnSpPr/>
          <p:nvPr/>
        </p:nvCxnSpPr>
        <p:spPr>
          <a:xfrm>
            <a:off x="3910818" y="3683619"/>
            <a:ext cx="3501026" cy="77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ава линија спајања са стрелицом 15">
            <a:extLst>
              <a:ext uri="{FF2B5EF4-FFF2-40B4-BE49-F238E27FC236}">
                <a16:creationId xmlns:a16="http://schemas.microsoft.com/office/drawing/2014/main" id="{D1886C07-6F51-4170-B34A-29C133BD048C}"/>
              </a:ext>
            </a:extLst>
          </p:cNvPr>
          <p:cNvCxnSpPr/>
          <p:nvPr/>
        </p:nvCxnSpPr>
        <p:spPr>
          <a:xfrm>
            <a:off x="3137209" y="4482790"/>
            <a:ext cx="4110769" cy="25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0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3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47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67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86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92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98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38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37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57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63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76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82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888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194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140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764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14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264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140"/>
                            </p:stCondLst>
                            <p:childTnLst>
                              <p:par>
                                <p:cTn id="105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864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1140"/>
                            </p:stCondLst>
                            <p:childTnLst>
                              <p:par>
                                <p:cTn id="115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64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614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864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 advAuto="1000"/>
      <p:bldP spid="4" grpId="0" animBg="1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лика 7">
            <a:extLst>
              <a:ext uri="{FF2B5EF4-FFF2-40B4-BE49-F238E27FC236}">
                <a16:creationId xmlns:a16="http://schemas.microsoft.com/office/drawing/2014/main" id="{3EA2C455-5B83-45D7-9406-4421C455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78"/>
            <a:ext cx="9144000" cy="5157277"/>
          </a:xfrm>
          <a:prstGeom prst="rect">
            <a:avLst/>
          </a:prstGeom>
        </p:spPr>
      </p:pic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29D09B4A-A4CA-4BE6-8546-59E08987F5FE}"/>
              </a:ext>
            </a:extLst>
          </p:cNvPr>
          <p:cNvSpPr txBox="1"/>
          <p:nvPr/>
        </p:nvSpPr>
        <p:spPr>
          <a:xfrm>
            <a:off x="2203200" y="357930"/>
            <a:ext cx="45072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2203200" y="357930"/>
            <a:ext cx="431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dirty="0"/>
              <a:t>Доситеј Обрадовић</a:t>
            </a:r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B93745F6-095D-4259-8F1A-E51962E63EEC}"/>
              </a:ext>
            </a:extLst>
          </p:cNvPr>
          <p:cNvSpPr txBox="1"/>
          <p:nvPr/>
        </p:nvSpPr>
        <p:spPr>
          <a:xfrm>
            <a:off x="612000" y="1423990"/>
            <a:ext cx="1717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BE862814-5765-458F-AE58-C698DE22ED59}"/>
              </a:ext>
            </a:extLst>
          </p:cNvPr>
          <p:cNvSpPr txBox="1"/>
          <p:nvPr/>
        </p:nvSpPr>
        <p:spPr>
          <a:xfrm>
            <a:off x="7108976" y="1308624"/>
            <a:ext cx="141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3E869757-7DBF-4D63-8AFE-B3ED9C92C4C0}"/>
              </a:ext>
            </a:extLst>
          </p:cNvPr>
          <p:cNvSpPr txBox="1"/>
          <p:nvPr/>
        </p:nvSpPr>
        <p:spPr>
          <a:xfrm>
            <a:off x="6897600" y="4167580"/>
            <a:ext cx="15570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3" name="Оквир за текст 12">
            <a:extLst>
              <a:ext uri="{FF2B5EF4-FFF2-40B4-BE49-F238E27FC236}">
                <a16:creationId xmlns:a16="http://schemas.microsoft.com/office/drawing/2014/main" id="{F33B8A99-5631-4EA6-9CD4-C43A4530C9FB}"/>
              </a:ext>
            </a:extLst>
          </p:cNvPr>
          <p:cNvSpPr txBox="1"/>
          <p:nvPr/>
        </p:nvSpPr>
        <p:spPr>
          <a:xfrm>
            <a:off x="1051200" y="4167580"/>
            <a:ext cx="149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8034EB26-B858-4C54-B076-31DC592FCA3D}"/>
              </a:ext>
            </a:extLst>
          </p:cNvPr>
          <p:cNvSpPr txBox="1"/>
          <p:nvPr/>
        </p:nvSpPr>
        <p:spPr>
          <a:xfrm>
            <a:off x="3456000" y="1731767"/>
            <a:ext cx="10440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 err="1"/>
              <a:t>Востани</a:t>
            </a:r>
            <a:r>
              <a:rPr lang="sr-Cyrl-RS" sz="1200" dirty="0"/>
              <a:t> </a:t>
            </a:r>
            <a:r>
              <a:rPr lang="sr-Cyrl-RS" sz="1200" dirty="0" err="1"/>
              <a:t>Сербије</a:t>
            </a:r>
            <a:r>
              <a:rPr lang="sr-Cyrl-RS" sz="1200" dirty="0"/>
              <a:t>! </a:t>
            </a:r>
            <a:r>
              <a:rPr lang="sr-Cyrl-RS" sz="1200" dirty="0" err="1"/>
              <a:t>Востани</a:t>
            </a:r>
            <a:r>
              <a:rPr lang="sr-Cyrl-RS" sz="1200" dirty="0"/>
              <a:t> царице! </a:t>
            </a:r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6A34096B-1738-4CC3-8E04-5A5741D2894F}"/>
              </a:ext>
            </a:extLst>
          </p:cNvPr>
          <p:cNvSpPr txBox="1"/>
          <p:nvPr/>
        </p:nvSpPr>
        <p:spPr>
          <a:xfrm>
            <a:off x="4910400" y="1602029"/>
            <a:ext cx="784976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FF00"/>
                </a:solidFill>
              </a:rPr>
              <a:t>И дај чедом твојим видет твоје лице</a:t>
            </a:r>
            <a:endParaRPr lang="sr-Cyrl-RS" sz="1200" dirty="0">
              <a:solidFill>
                <a:srgbClr val="FFFF00"/>
              </a:solidFill>
            </a:endParaRPr>
          </a:p>
        </p:txBody>
      </p:sp>
      <p:sp>
        <p:nvSpPr>
          <p:cNvPr id="16" name="Оквир за текст 15">
            <a:extLst>
              <a:ext uri="{FF2B5EF4-FFF2-40B4-BE49-F238E27FC236}">
                <a16:creationId xmlns:a16="http://schemas.microsoft.com/office/drawing/2014/main" id="{F5CA5DE2-B335-4DE2-9057-69F593E936F1}"/>
              </a:ext>
            </a:extLst>
          </p:cNvPr>
          <p:cNvSpPr txBox="1"/>
          <p:nvPr/>
        </p:nvSpPr>
        <p:spPr>
          <a:xfrm>
            <a:off x="3084849" y="2948711"/>
            <a:ext cx="13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Обрати серца их</a:t>
            </a:r>
          </a:p>
          <a:p>
            <a:r>
              <a:rPr lang="ru-RU" dirty="0"/>
              <a:t>и очеса на се,</a:t>
            </a:r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71EE0787-64A8-44B1-A384-0206C54DA5A4}"/>
              </a:ext>
            </a:extLst>
          </p:cNvPr>
          <p:cNvSpPr txBox="1"/>
          <p:nvPr/>
        </p:nvSpPr>
        <p:spPr>
          <a:xfrm>
            <a:off x="4766400" y="3153600"/>
            <a:ext cx="11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 дај њима чути слатке твоје гласе.</a:t>
            </a:r>
          </a:p>
        </p:txBody>
      </p:sp>
      <p:cxnSp>
        <p:nvCxnSpPr>
          <p:cNvPr id="19" name="Права линија спајања са стрелицом 18">
            <a:extLst>
              <a:ext uri="{FF2B5EF4-FFF2-40B4-BE49-F238E27FC236}">
                <a16:creationId xmlns:a16="http://schemas.microsoft.com/office/drawing/2014/main" id="{CC139398-58E9-4A4A-A5DC-B3AE57DDD260}"/>
              </a:ext>
            </a:extLst>
          </p:cNvPr>
          <p:cNvCxnSpPr>
            <a:cxnSpLocks/>
          </p:cNvCxnSpPr>
          <p:nvPr/>
        </p:nvCxnSpPr>
        <p:spPr>
          <a:xfrm flipH="1">
            <a:off x="1908000" y="3242603"/>
            <a:ext cx="2094258" cy="7173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Слика 4">
            <a:extLst>
              <a:ext uri="{FF2B5EF4-FFF2-40B4-BE49-F238E27FC236}">
                <a16:creationId xmlns:a16="http://schemas.microsoft.com/office/drawing/2014/main" id="{7034B9F8-6EB5-43D2-8DD9-DF5AC3D1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800" y="1135824"/>
            <a:ext cx="1727822" cy="1493734"/>
          </a:xfrm>
          <a:prstGeom prst="rect">
            <a:avLst/>
          </a:prstGeom>
        </p:spPr>
      </p:pic>
      <p:pic>
        <p:nvPicPr>
          <p:cNvPr id="23" name="Слика 22">
            <a:extLst>
              <a:ext uri="{FF2B5EF4-FFF2-40B4-BE49-F238E27FC236}">
                <a16:creationId xmlns:a16="http://schemas.microsoft.com/office/drawing/2014/main" id="{DDC0BBD8-A592-44FE-AFD6-008E0E49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2" y="1183500"/>
            <a:ext cx="1743607" cy="1268078"/>
          </a:xfrm>
          <a:prstGeom prst="rect">
            <a:avLst/>
          </a:prstGeom>
        </p:spPr>
      </p:pic>
      <p:pic>
        <p:nvPicPr>
          <p:cNvPr id="24" name="Слика 23">
            <a:extLst>
              <a:ext uri="{FF2B5EF4-FFF2-40B4-BE49-F238E27FC236}">
                <a16:creationId xmlns:a16="http://schemas.microsoft.com/office/drawing/2014/main" id="{84E25823-78FE-429B-916D-F153188D6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000" y="2797775"/>
            <a:ext cx="1676400" cy="20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8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981307" y="349405"/>
            <a:ext cx="431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dirty="0"/>
              <a:t>Вук Стефановић Караџић</a:t>
            </a:r>
          </a:p>
        </p:txBody>
      </p:sp>
      <p:sp>
        <p:nvSpPr>
          <p:cNvPr id="4" name="Срце 3">
            <a:extLst>
              <a:ext uri="{FF2B5EF4-FFF2-40B4-BE49-F238E27FC236}">
                <a16:creationId xmlns:a16="http://schemas.microsoft.com/office/drawing/2014/main" id="{CAFA515A-74E0-4E36-819F-A76765616139}"/>
              </a:ext>
            </a:extLst>
          </p:cNvPr>
          <p:cNvSpPr/>
          <p:nvPr/>
        </p:nvSpPr>
        <p:spPr>
          <a:xfrm>
            <a:off x="4865649" y="636987"/>
            <a:ext cx="1717288" cy="129799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32CF432B-6730-42E2-9432-60ACC232ED14}"/>
              </a:ext>
            </a:extLst>
          </p:cNvPr>
          <p:cNvSpPr txBox="1"/>
          <p:nvPr/>
        </p:nvSpPr>
        <p:spPr>
          <a:xfrm>
            <a:off x="338253" y="779222"/>
            <a:ext cx="4036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Језик лаже, </a:t>
            </a:r>
            <a:r>
              <a:rPr lang="ru-RU" b="1" dirty="0"/>
              <a:t>срце</a:t>
            </a:r>
            <a:r>
              <a:rPr lang="ru-RU" dirty="0"/>
              <a:t> истину каже.</a:t>
            </a:r>
          </a:p>
          <a:p>
            <a:r>
              <a:rPr lang="ru-RU" dirty="0"/>
              <a:t>                                     (мудре мисли)</a:t>
            </a:r>
          </a:p>
          <a:p>
            <a:endParaRPr lang="ru-RU" dirty="0"/>
          </a:p>
          <a:p>
            <a:r>
              <a:rPr lang="ru-RU" dirty="0"/>
              <a:t>Беседио кићеним сватовма:</a:t>
            </a:r>
          </a:p>
          <a:p>
            <a:r>
              <a:rPr lang="ru-RU" dirty="0"/>
              <a:t>"Ој сватови, моја браћо драга!</a:t>
            </a:r>
          </a:p>
          <a:p>
            <a:r>
              <a:rPr lang="ru-RU" dirty="0"/>
              <a:t>"Чекајте ме у беломе двору,</a:t>
            </a:r>
          </a:p>
          <a:p>
            <a:r>
              <a:rPr lang="ru-RU" dirty="0"/>
              <a:t>"Док отидем на нове пазаре,</a:t>
            </a:r>
          </a:p>
          <a:p>
            <a:r>
              <a:rPr lang="ru-RU" dirty="0"/>
              <a:t>"Да ја купим свиле свакојаке,</a:t>
            </a:r>
          </a:p>
          <a:p>
            <a:r>
              <a:rPr lang="ru-RU" dirty="0"/>
              <a:t>"Да ја плетем мрежу шаровиту,</a:t>
            </a:r>
          </a:p>
          <a:p>
            <a:r>
              <a:rPr lang="ru-RU" dirty="0"/>
              <a:t>"Да ја тражим по мору девојку,</a:t>
            </a:r>
          </a:p>
          <a:p>
            <a:r>
              <a:rPr lang="ru-RU" dirty="0"/>
              <a:t>"Ил' ћ' у мени живо </a:t>
            </a:r>
            <a:r>
              <a:rPr lang="ru-RU" b="1" dirty="0"/>
              <a:t>срце</a:t>
            </a:r>
            <a:r>
              <a:rPr lang="ru-RU" dirty="0"/>
              <a:t> пући.«</a:t>
            </a:r>
          </a:p>
          <a:p>
            <a:r>
              <a:rPr lang="ru-RU" dirty="0"/>
              <a:t>        (Заручница Лаза Радановића)</a:t>
            </a:r>
            <a:endParaRPr lang="sr-Cyrl-RS" dirty="0"/>
          </a:p>
        </p:txBody>
      </p:sp>
      <p:cxnSp>
        <p:nvCxnSpPr>
          <p:cNvPr id="8" name="Права линија спајања са стрелицом 7">
            <a:extLst>
              <a:ext uri="{FF2B5EF4-FFF2-40B4-BE49-F238E27FC236}">
                <a16:creationId xmlns:a16="http://schemas.microsoft.com/office/drawing/2014/main" id="{C9CE058A-EE84-41DB-9D93-21782FBD73BA}"/>
              </a:ext>
            </a:extLst>
          </p:cNvPr>
          <p:cNvCxnSpPr>
            <a:cxnSpLocks/>
          </p:cNvCxnSpPr>
          <p:nvPr/>
        </p:nvCxnSpPr>
        <p:spPr>
          <a:xfrm>
            <a:off x="1732156" y="974743"/>
            <a:ext cx="3351869" cy="424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ава линија спајања са стрелицом 9">
            <a:extLst>
              <a:ext uri="{FF2B5EF4-FFF2-40B4-BE49-F238E27FC236}">
                <a16:creationId xmlns:a16="http://schemas.microsoft.com/office/drawing/2014/main" id="{4B35DD66-C59C-4CA4-A9ED-E064795E432D}"/>
              </a:ext>
            </a:extLst>
          </p:cNvPr>
          <p:cNvCxnSpPr>
            <a:cxnSpLocks/>
          </p:cNvCxnSpPr>
          <p:nvPr/>
        </p:nvCxnSpPr>
        <p:spPr>
          <a:xfrm flipV="1">
            <a:off x="2481146" y="1632901"/>
            <a:ext cx="2662354" cy="1404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A6C08EFA-B668-4683-B1DF-C1F2B0BCB9E5}"/>
              </a:ext>
            </a:extLst>
          </p:cNvPr>
          <p:cNvSpPr txBox="1"/>
          <p:nvPr/>
        </p:nvSpPr>
        <p:spPr>
          <a:xfrm>
            <a:off x="3590692" y="3090823"/>
            <a:ext cx="3404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 беседи вила најстарија:</a:t>
            </a:r>
          </a:p>
          <a:p>
            <a:r>
              <a:rPr lang="ru-RU" dirty="0"/>
              <a:t>"Чујете л' ме, до две миле ћерке!</a:t>
            </a:r>
          </a:p>
          <a:p>
            <a:r>
              <a:rPr lang="ru-RU" dirty="0"/>
              <a:t>"Знате л', ћерке, јесте л' запазиле,</a:t>
            </a:r>
          </a:p>
          <a:p>
            <a:r>
              <a:rPr lang="ru-RU" dirty="0"/>
              <a:t>"Кад с' ожени краље од Будима?</a:t>
            </a:r>
          </a:p>
          <a:p>
            <a:r>
              <a:rPr lang="ru-RU" dirty="0"/>
              <a:t>"Ето данас девет годин' дана,</a:t>
            </a:r>
          </a:p>
          <a:p>
            <a:r>
              <a:rPr lang="ru-RU" dirty="0"/>
              <a:t>"Како је се јадан оженио,</a:t>
            </a:r>
          </a:p>
          <a:p>
            <a:r>
              <a:rPr lang="ru-RU" dirty="0"/>
              <a:t>"И не има од </a:t>
            </a:r>
            <a:r>
              <a:rPr lang="ru-RU" b="1" dirty="0"/>
              <a:t>срца</a:t>
            </a:r>
            <a:r>
              <a:rPr lang="ru-RU" dirty="0"/>
              <a:t> порода.«</a:t>
            </a:r>
          </a:p>
          <a:p>
            <a:r>
              <a:rPr lang="ru-RU" dirty="0"/>
              <a:t>                   (Змија младожења)</a:t>
            </a:r>
            <a:endParaRPr lang="sr-Cyrl-RS" dirty="0"/>
          </a:p>
        </p:txBody>
      </p:sp>
      <p:cxnSp>
        <p:nvCxnSpPr>
          <p:cNvPr id="13" name="Права линија спајања са стрелицом 12">
            <a:extLst>
              <a:ext uri="{FF2B5EF4-FFF2-40B4-BE49-F238E27FC236}">
                <a16:creationId xmlns:a16="http://schemas.microsoft.com/office/drawing/2014/main" id="{04C45650-A388-473C-9FBE-989EC65726AC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5016191" y="1934985"/>
            <a:ext cx="708102" cy="2571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02FE73DA-AD6A-47B1-A70E-A7BA1693B1EE}"/>
              </a:ext>
            </a:extLst>
          </p:cNvPr>
          <p:cNvSpPr txBox="1"/>
          <p:nvPr/>
        </p:nvSpPr>
        <p:spPr>
          <a:xfrm>
            <a:off x="6947210" y="471082"/>
            <a:ext cx="183623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њим Предраг јаде јадикује:</a:t>
            </a:r>
          </a:p>
          <a:p>
            <a:r>
              <a:rPr lang="ru-RU" dirty="0"/>
              <a:t>"Ј'о Ненаде, моје јарко сунце!</a:t>
            </a:r>
          </a:p>
          <a:p>
            <a:r>
              <a:rPr lang="ru-RU" dirty="0"/>
              <a:t>"Рано ти ми ти беше изишло,</a:t>
            </a:r>
          </a:p>
          <a:p>
            <a:r>
              <a:rPr lang="ru-RU" dirty="0"/>
              <a:t>Па ми тако рано ти заседе!</a:t>
            </a:r>
          </a:p>
          <a:p>
            <a:r>
              <a:rPr lang="ru-RU" dirty="0"/>
              <a:t>"Мој босиљче из зелене башче!</a:t>
            </a:r>
          </a:p>
          <a:p>
            <a:r>
              <a:rPr lang="ru-RU" dirty="0"/>
              <a:t>"Рано ти ми беше процватио,</a:t>
            </a:r>
          </a:p>
          <a:p>
            <a:r>
              <a:rPr lang="ru-RU" dirty="0"/>
              <a:t>"Па ми тако рано ти увену!"</a:t>
            </a:r>
          </a:p>
          <a:p>
            <a:r>
              <a:rPr lang="ru-RU" dirty="0"/>
              <a:t>Па потрже ноже од појаса,</a:t>
            </a:r>
          </a:p>
          <a:p>
            <a:r>
              <a:rPr lang="ru-RU" dirty="0"/>
              <a:t>Те удара себе у </a:t>
            </a:r>
            <a:r>
              <a:rPr lang="ru-RU" b="1" dirty="0"/>
              <a:t>срдашце</a:t>
            </a:r>
            <a:r>
              <a:rPr lang="ru-RU" dirty="0"/>
              <a:t>,</a:t>
            </a:r>
          </a:p>
          <a:p>
            <a:r>
              <a:rPr lang="ru-RU" dirty="0"/>
              <a:t>Мртав паде покрај браца свога.</a:t>
            </a:r>
          </a:p>
          <a:p>
            <a:r>
              <a:rPr lang="ru-RU" dirty="0"/>
              <a:t>(Предраг и Ненад)</a:t>
            </a:r>
            <a:endParaRPr lang="sr-Cyrl-RS" dirty="0"/>
          </a:p>
        </p:txBody>
      </p:sp>
      <p:cxnSp>
        <p:nvCxnSpPr>
          <p:cNvPr id="22" name="Права линија спајања са стрелицом 21">
            <a:extLst>
              <a:ext uri="{FF2B5EF4-FFF2-40B4-BE49-F238E27FC236}">
                <a16:creationId xmlns:a16="http://schemas.microsoft.com/office/drawing/2014/main" id="{115E6D91-A1E3-4300-8A85-ADC30A4C3DF3}"/>
              </a:ext>
            </a:extLst>
          </p:cNvPr>
          <p:cNvCxnSpPr/>
          <p:nvPr/>
        </p:nvCxnSpPr>
        <p:spPr>
          <a:xfrm flipH="1" flipV="1">
            <a:off x="6170341" y="1694985"/>
            <a:ext cx="973874" cy="2490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Слика 2">
            <a:extLst>
              <a:ext uri="{FF2B5EF4-FFF2-40B4-BE49-F238E27FC236}">
                <a16:creationId xmlns:a16="http://schemas.microsoft.com/office/drawing/2014/main" id="{B393ACB5-A7EA-41D3-8244-BBC7A7AA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33" y="3390111"/>
            <a:ext cx="1809974" cy="15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1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6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2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9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78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628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78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128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378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6280"/>
                            </p:stCondLst>
                            <p:childTnLst>
                              <p:par>
                                <p:cTn id="116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p"/>
      <p:bldP spid="11" grpId="0" build="allAtOnce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338253" y="147026"/>
            <a:ext cx="4865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u="sng" dirty="0"/>
              <a:t>Свети Сава</a:t>
            </a:r>
            <a:r>
              <a:rPr lang="sr-Cyrl-RS" b="1" i="1" dirty="0"/>
              <a:t>-Житије Светога Симеона Немање</a:t>
            </a:r>
          </a:p>
        </p:txBody>
      </p:sp>
      <p:sp>
        <p:nvSpPr>
          <p:cNvPr id="4" name="Срце 3">
            <a:extLst>
              <a:ext uri="{FF2B5EF4-FFF2-40B4-BE49-F238E27FC236}">
                <a16:creationId xmlns:a16="http://schemas.microsoft.com/office/drawing/2014/main" id="{CAFA515A-74E0-4E36-819F-A76765616139}"/>
              </a:ext>
            </a:extLst>
          </p:cNvPr>
          <p:cNvSpPr/>
          <p:nvPr/>
        </p:nvSpPr>
        <p:spPr>
          <a:xfrm>
            <a:off x="4865649" y="636987"/>
            <a:ext cx="1717288" cy="129799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32CF432B-6730-42E2-9432-60ACC232ED14}"/>
              </a:ext>
            </a:extLst>
          </p:cNvPr>
          <p:cNvSpPr txBox="1"/>
          <p:nvPr/>
        </p:nvSpPr>
        <p:spPr>
          <a:xfrm>
            <a:off x="338253" y="779222"/>
            <a:ext cx="4036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 наслеђу Светог манастира овог преподобним оцем нашим и ктитором господином Симеоном и о житију његовом какво би пред Богом и људима...</a:t>
            </a:r>
          </a:p>
          <a:p>
            <a:endParaRPr lang="ru-RU" dirty="0"/>
          </a:p>
          <a:p>
            <a:r>
              <a:rPr lang="ru-RU" dirty="0"/>
              <a:t>Јер како овога да назовем? Владарем ли, или више учитељем? Јер утврди нас и уразуми </a:t>
            </a:r>
            <a:r>
              <a:rPr lang="ru-RU" b="1" dirty="0"/>
              <a:t>срца</a:t>
            </a:r>
            <a:r>
              <a:rPr lang="ru-RU" dirty="0"/>
              <a:t> свих и поведе нас како треба правоверни хришћани да држе праву веру према Богу.</a:t>
            </a:r>
            <a:endParaRPr lang="sr-Cyrl-RS" dirty="0"/>
          </a:p>
        </p:txBody>
      </p:sp>
      <p:cxnSp>
        <p:nvCxnSpPr>
          <p:cNvPr id="10" name="Права линија спајања са стрелицом 9">
            <a:extLst>
              <a:ext uri="{FF2B5EF4-FFF2-40B4-BE49-F238E27FC236}">
                <a16:creationId xmlns:a16="http://schemas.microsoft.com/office/drawing/2014/main" id="{4B35DD66-C59C-4CA4-A9ED-E064795E432D}"/>
              </a:ext>
            </a:extLst>
          </p:cNvPr>
          <p:cNvCxnSpPr>
            <a:cxnSpLocks/>
          </p:cNvCxnSpPr>
          <p:nvPr/>
        </p:nvCxnSpPr>
        <p:spPr>
          <a:xfrm flipV="1">
            <a:off x="825190" y="1405671"/>
            <a:ext cx="4211446" cy="988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ава линија спајања са стрелицом 21">
            <a:extLst>
              <a:ext uri="{FF2B5EF4-FFF2-40B4-BE49-F238E27FC236}">
                <a16:creationId xmlns:a16="http://schemas.microsoft.com/office/drawing/2014/main" id="{115E6D91-A1E3-4300-8A85-ADC30A4C3DF3}"/>
              </a:ext>
            </a:extLst>
          </p:cNvPr>
          <p:cNvCxnSpPr>
            <a:cxnSpLocks/>
          </p:cNvCxnSpPr>
          <p:nvPr/>
        </p:nvCxnSpPr>
        <p:spPr>
          <a:xfrm flipV="1">
            <a:off x="981307" y="1850173"/>
            <a:ext cx="4486506" cy="2171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9C9D67B2-21C2-4E40-B1A0-AB0429662BF6}"/>
              </a:ext>
            </a:extLst>
          </p:cNvPr>
          <p:cNvSpPr txBox="1"/>
          <p:nvPr/>
        </p:nvSpPr>
        <p:spPr>
          <a:xfrm>
            <a:off x="408878" y="3293327"/>
            <a:ext cx="4051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подвизаваше се са журбом да последује Владикиним речима, који рече: „Узмите иго моје на себе, јер кротак јесам и смеран </a:t>
            </a:r>
            <a:r>
              <a:rPr lang="ru-RU" b="1" dirty="0"/>
              <a:t>срцем</a:t>
            </a:r>
            <a:r>
              <a:rPr lang="ru-RU" dirty="0"/>
              <a:t>, и наћи ћете покој душама вашим, јер је иго моје благо и бреме моје лако“. (Мт. 11, 29-30)</a:t>
            </a:r>
            <a:endParaRPr lang="sr-Cyrl-RS" dirty="0"/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12AB4C36-A97B-4595-9116-B680C9286BCB}"/>
              </a:ext>
            </a:extLst>
          </p:cNvPr>
          <p:cNvSpPr txBox="1"/>
          <p:nvPr/>
        </p:nvSpPr>
        <p:spPr>
          <a:xfrm>
            <a:off x="4865649" y="2453268"/>
            <a:ext cx="4211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сâм венчавши га и благослови га изванредно, као што благослови Исаак Јакова, сина свога, сваким благословом, (І Мојс. 27, 28-29) и поче га учити да напредује у сваком делу добром у владавини својој, и доброг </a:t>
            </a:r>
            <a:r>
              <a:rPr lang="ru-RU" b="1" dirty="0"/>
              <a:t>срца</a:t>
            </a:r>
            <a:r>
              <a:rPr lang="ru-RU" dirty="0"/>
              <a:t> да буде према свету хришћанском, који му предаде, Богом напасану од њега паству, говорећи му:</a:t>
            </a:r>
          </a:p>
          <a:p>
            <a:r>
              <a:rPr lang="ru-RU" dirty="0"/>
              <a:t>„Чедо моје љубљено, паси Израиљ овај мој, и пази на њега, водећи га као јагње Јосиф!“</a:t>
            </a:r>
            <a:endParaRPr lang="sr-Cyrl-RS" dirty="0"/>
          </a:p>
        </p:txBody>
      </p:sp>
      <p:cxnSp>
        <p:nvCxnSpPr>
          <p:cNvPr id="17" name="Права линија спајања са стрелицом 16">
            <a:extLst>
              <a:ext uri="{FF2B5EF4-FFF2-40B4-BE49-F238E27FC236}">
                <a16:creationId xmlns:a16="http://schemas.microsoft.com/office/drawing/2014/main" id="{072FB19A-07D2-4F0B-AB30-306D6AC3D753}"/>
              </a:ext>
            </a:extLst>
          </p:cNvPr>
          <p:cNvCxnSpPr/>
          <p:nvPr/>
        </p:nvCxnSpPr>
        <p:spPr>
          <a:xfrm flipH="1" flipV="1">
            <a:off x="6043961" y="1776761"/>
            <a:ext cx="1211766" cy="1664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Слика 2">
            <a:extLst>
              <a:ext uri="{FF2B5EF4-FFF2-40B4-BE49-F238E27FC236}">
                <a16:creationId xmlns:a16="http://schemas.microsoft.com/office/drawing/2014/main" id="{992C8A3F-DDBB-46F4-98CD-CEB42879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113" y="300914"/>
            <a:ext cx="1300633" cy="1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p"/>
      <p:bldP spid="7" grpId="0" build="p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586E3C37-19F4-4562-94BD-79031064B8FC}"/>
              </a:ext>
            </a:extLst>
          </p:cNvPr>
          <p:cNvSpPr txBox="1"/>
          <p:nvPr/>
        </p:nvSpPr>
        <p:spPr>
          <a:xfrm>
            <a:off x="338253" y="147026"/>
            <a:ext cx="42114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dirty="0"/>
              <a:t>Деспот Стефан Лазаревић – Слово </a:t>
            </a:r>
            <a:r>
              <a:rPr lang="sr-Cyrl-RS" b="1" i="1" dirty="0" err="1"/>
              <a:t>љубве</a:t>
            </a:r>
            <a:endParaRPr lang="sr-Cyrl-RS" b="1" i="1" dirty="0"/>
          </a:p>
          <a:p>
            <a:endParaRPr lang="sr-Cyrl-RS" b="1" i="1" dirty="0"/>
          </a:p>
          <a:p>
            <a:pPr marL="285750" indent="-285750">
              <a:buFontTx/>
              <a:buChar char="-"/>
            </a:pPr>
            <a:r>
              <a:rPr lang="sr-Cyrl-RS" b="1" i="1" dirty="0" err="1"/>
              <a:t>пјесничка</a:t>
            </a:r>
            <a:r>
              <a:rPr lang="sr-Cyrl-RS" b="1" i="1" dirty="0"/>
              <a:t> посланица, акростих; (1409. година)</a:t>
            </a:r>
          </a:p>
          <a:p>
            <a:pPr marL="285750" indent="-285750">
              <a:buFontTx/>
              <a:buChar char="-"/>
            </a:pPr>
            <a:endParaRPr lang="sr-Cyrl-RS" b="1" i="1" dirty="0"/>
          </a:p>
          <a:p>
            <a:r>
              <a:rPr lang="ru-RU" i="1" dirty="0"/>
              <a:t>Стефан деспот,</a:t>
            </a:r>
          </a:p>
          <a:p>
            <a:r>
              <a:rPr lang="ru-RU" i="1" dirty="0"/>
              <a:t>најслађему и најљубазнијему,</a:t>
            </a:r>
          </a:p>
          <a:p>
            <a:r>
              <a:rPr lang="ru-RU" i="1" dirty="0"/>
              <a:t>и од </a:t>
            </a:r>
            <a:r>
              <a:rPr lang="ru-RU" b="1" i="1" dirty="0"/>
              <a:t>срца</a:t>
            </a:r>
            <a:r>
              <a:rPr lang="ru-RU" i="1" dirty="0"/>
              <a:t> мога нераздвојноме,</a:t>
            </a:r>
          </a:p>
          <a:p>
            <a:r>
              <a:rPr lang="ru-RU" i="1" dirty="0"/>
              <a:t>и много, двоструко жељеноме,</a:t>
            </a:r>
          </a:p>
          <a:p>
            <a:r>
              <a:rPr lang="ru-RU" i="1" dirty="0"/>
              <a:t>и у премудрости обилноме,</a:t>
            </a:r>
          </a:p>
          <a:p>
            <a:r>
              <a:rPr lang="ru-RU" i="1" dirty="0"/>
              <a:t>царства мојега искреноме,</a:t>
            </a:r>
          </a:p>
          <a:p>
            <a:r>
              <a:rPr lang="ru-RU" i="1" dirty="0"/>
              <a:t>(име рекавши),</a:t>
            </a:r>
          </a:p>
          <a:p>
            <a:r>
              <a:rPr lang="ru-RU" i="1" dirty="0"/>
              <a:t>у Господу љубазан целив,</a:t>
            </a:r>
          </a:p>
          <a:p>
            <a:r>
              <a:rPr lang="ru-RU" i="1" dirty="0"/>
              <a:t>уједно и милости наше,</a:t>
            </a:r>
          </a:p>
          <a:p>
            <a:r>
              <a:rPr lang="ru-RU" i="1" dirty="0"/>
              <a:t>неоскудно даровање.</a:t>
            </a:r>
            <a:endParaRPr lang="sr-Cyrl-RS" i="1" dirty="0"/>
          </a:p>
          <a:p>
            <a:r>
              <a:rPr lang="sr-Cyrl-RS" b="1" i="1" dirty="0"/>
              <a:t>      ………………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О безлобља Давидова,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чујте, цареви, чујте!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Саула ли оплакујеш, нађени?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Јер нађох, рече Бог,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човека по </a:t>
            </a:r>
            <a:r>
              <a:rPr lang="ru-RU" b="1" i="1" dirty="0"/>
              <a:t>срцу </a:t>
            </a:r>
            <a:r>
              <a:rPr lang="ru-RU" i="1" dirty="0"/>
              <a:t>моме.</a:t>
            </a:r>
            <a:endParaRPr lang="sr-Cyrl-RS" i="1" dirty="0"/>
          </a:p>
        </p:txBody>
      </p:sp>
      <p:sp>
        <p:nvSpPr>
          <p:cNvPr id="4" name="Срце 3">
            <a:extLst>
              <a:ext uri="{FF2B5EF4-FFF2-40B4-BE49-F238E27FC236}">
                <a16:creationId xmlns:a16="http://schemas.microsoft.com/office/drawing/2014/main" id="{CAFA515A-74E0-4E36-819F-A76765616139}"/>
              </a:ext>
            </a:extLst>
          </p:cNvPr>
          <p:cNvSpPr/>
          <p:nvPr/>
        </p:nvSpPr>
        <p:spPr>
          <a:xfrm>
            <a:off x="4865649" y="636987"/>
            <a:ext cx="1717288" cy="129799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10" name="Права линија спајања са стрелицом 9">
            <a:extLst>
              <a:ext uri="{FF2B5EF4-FFF2-40B4-BE49-F238E27FC236}">
                <a16:creationId xmlns:a16="http://schemas.microsoft.com/office/drawing/2014/main" id="{4B35DD66-C59C-4CA4-A9ED-E064795E432D}"/>
              </a:ext>
            </a:extLst>
          </p:cNvPr>
          <p:cNvCxnSpPr>
            <a:cxnSpLocks/>
          </p:cNvCxnSpPr>
          <p:nvPr/>
        </p:nvCxnSpPr>
        <p:spPr>
          <a:xfrm flipV="1">
            <a:off x="1219200" y="1405671"/>
            <a:ext cx="3817436" cy="371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ава линија спајања са стрелицом 21">
            <a:extLst>
              <a:ext uri="{FF2B5EF4-FFF2-40B4-BE49-F238E27FC236}">
                <a16:creationId xmlns:a16="http://schemas.microsoft.com/office/drawing/2014/main" id="{115E6D91-A1E3-4300-8A85-ADC30A4C3DF3}"/>
              </a:ext>
            </a:extLst>
          </p:cNvPr>
          <p:cNvCxnSpPr>
            <a:cxnSpLocks/>
          </p:cNvCxnSpPr>
          <p:nvPr/>
        </p:nvCxnSpPr>
        <p:spPr>
          <a:xfrm flipV="1">
            <a:off x="1940312" y="1850173"/>
            <a:ext cx="3527501" cy="2656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Слика 2">
            <a:extLst>
              <a:ext uri="{FF2B5EF4-FFF2-40B4-BE49-F238E27FC236}">
                <a16:creationId xmlns:a16="http://schemas.microsoft.com/office/drawing/2014/main" id="{6F0C3092-24D8-44B3-A574-71C0356D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694" y="0"/>
            <a:ext cx="2505305" cy="5143500"/>
          </a:xfrm>
          <a:prstGeom prst="rect">
            <a:avLst/>
          </a:prstGeom>
        </p:spPr>
      </p:pic>
      <p:pic>
        <p:nvPicPr>
          <p:cNvPr id="5" name="Слика 4">
            <a:extLst>
              <a:ext uri="{FF2B5EF4-FFF2-40B4-BE49-F238E27FC236}">
                <a16:creationId xmlns:a16="http://schemas.microsoft.com/office/drawing/2014/main" id="{B17DB7E9-2A69-4E74-A3A0-AC15485E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574" y="3035406"/>
            <a:ext cx="2520120" cy="16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лика 3">
            <a:extLst>
              <a:ext uri="{FF2B5EF4-FFF2-40B4-BE49-F238E27FC236}">
                <a16:creationId xmlns:a16="http://schemas.microsoft.com/office/drawing/2014/main" id="{A511F1C0-4FD7-4CCD-AA97-1DC55478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0"/>
            <a:ext cx="9144000" cy="5135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03" name="Google Shape;6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0468">
            <a:off x="6724536" y="439676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606" name="Google Shape;6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66950">
            <a:off x="6691203" y="202021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70887F91-ABFD-4D21-8D76-A6ED7EF95C6E}"/>
              </a:ext>
            </a:extLst>
          </p:cNvPr>
          <p:cNvSpPr txBox="1"/>
          <p:nvPr/>
        </p:nvSpPr>
        <p:spPr>
          <a:xfrm>
            <a:off x="752622" y="302455"/>
            <a:ext cx="5205046" cy="450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604" name="Google Shape;604;p31"/>
          <p:cNvSpPr txBox="1">
            <a:spLocks noGrp="1"/>
          </p:cNvSpPr>
          <p:nvPr>
            <p:ph type="title"/>
          </p:nvPr>
        </p:nvSpPr>
        <p:spPr>
          <a:xfrm>
            <a:off x="448119" y="183710"/>
            <a:ext cx="5341025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i="1" dirty="0"/>
              <a:t>Јефимијина биографија</a:t>
            </a:r>
            <a:endParaRPr i="1" dirty="0"/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F6147970-A85A-4F3E-8A87-22BCAFEB5CF8}"/>
              </a:ext>
            </a:extLst>
          </p:cNvPr>
          <p:cNvSpPr txBox="1"/>
          <p:nvPr/>
        </p:nvSpPr>
        <p:spPr>
          <a:xfrm>
            <a:off x="964800" y="1512000"/>
            <a:ext cx="242242" cy="10597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1" name="Стрелица: Шеврон 10">
            <a:extLst>
              <a:ext uri="{FF2B5EF4-FFF2-40B4-BE49-F238E27FC236}">
                <a16:creationId xmlns:a16="http://schemas.microsoft.com/office/drawing/2014/main" id="{750B9B90-61D1-4B74-8BBF-CC3A5F51699F}"/>
              </a:ext>
            </a:extLst>
          </p:cNvPr>
          <p:cNvSpPr/>
          <p:nvPr/>
        </p:nvSpPr>
        <p:spPr>
          <a:xfrm>
            <a:off x="6444000" y="1439738"/>
            <a:ext cx="1685470" cy="25488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>
              <a:solidFill>
                <a:schemeClr val="tx1"/>
              </a:solidFill>
            </a:endParaRPr>
          </a:p>
        </p:txBody>
      </p:sp>
      <p:pic>
        <p:nvPicPr>
          <p:cNvPr id="13" name="Слика 12">
            <a:extLst>
              <a:ext uri="{FF2B5EF4-FFF2-40B4-BE49-F238E27FC236}">
                <a16:creationId xmlns:a16="http://schemas.microsoft.com/office/drawing/2014/main" id="{996E25DD-AD72-496B-94CF-A63F35BD9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797" y="2853764"/>
            <a:ext cx="969348" cy="1158340"/>
          </a:xfrm>
          <a:prstGeom prst="rect">
            <a:avLst/>
          </a:prstGeom>
        </p:spPr>
      </p:pic>
      <p:pic>
        <p:nvPicPr>
          <p:cNvPr id="14" name="Слика 13">
            <a:extLst>
              <a:ext uri="{FF2B5EF4-FFF2-40B4-BE49-F238E27FC236}">
                <a16:creationId xmlns:a16="http://schemas.microsoft.com/office/drawing/2014/main" id="{EDE345C6-0B48-47AB-A5F2-292A3813D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392" y="2786289"/>
            <a:ext cx="1052607" cy="1158340"/>
          </a:xfrm>
          <a:prstGeom prst="rect">
            <a:avLst/>
          </a:prstGeom>
        </p:spPr>
      </p:pic>
      <p:pic>
        <p:nvPicPr>
          <p:cNvPr id="15" name="Слика 14">
            <a:extLst>
              <a:ext uri="{FF2B5EF4-FFF2-40B4-BE49-F238E27FC236}">
                <a16:creationId xmlns:a16="http://schemas.microsoft.com/office/drawing/2014/main" id="{78259895-544A-43BB-A0F7-25B14557F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246" y="2797935"/>
            <a:ext cx="969348" cy="1158340"/>
          </a:xfrm>
          <a:prstGeom prst="rect">
            <a:avLst/>
          </a:prstGeom>
        </p:spPr>
      </p:pic>
      <p:sp>
        <p:nvSpPr>
          <p:cNvPr id="16" name="Паралелограм 15">
            <a:extLst>
              <a:ext uri="{FF2B5EF4-FFF2-40B4-BE49-F238E27FC236}">
                <a16:creationId xmlns:a16="http://schemas.microsoft.com/office/drawing/2014/main" id="{345C9DE7-BF9C-4426-BC0E-4DA18E101432}"/>
              </a:ext>
            </a:extLst>
          </p:cNvPr>
          <p:cNvSpPr/>
          <p:nvPr/>
        </p:nvSpPr>
        <p:spPr>
          <a:xfrm>
            <a:off x="5737100" y="2840853"/>
            <a:ext cx="1021392" cy="1158340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24" name="Оквир за текст 23">
            <a:extLst>
              <a:ext uri="{FF2B5EF4-FFF2-40B4-BE49-F238E27FC236}">
                <a16:creationId xmlns:a16="http://schemas.microsoft.com/office/drawing/2014/main" id="{48EA04AB-8F2F-4D13-9815-9C57E2600A4E}"/>
              </a:ext>
            </a:extLst>
          </p:cNvPr>
          <p:cNvSpPr txBox="1"/>
          <p:nvPr/>
        </p:nvSpPr>
        <p:spPr>
          <a:xfrm>
            <a:off x="2313796" y="2778115"/>
            <a:ext cx="12363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dirty="0"/>
              <a:t>- запис извезен руком</a:t>
            </a:r>
          </a:p>
        </p:txBody>
      </p:sp>
      <p:sp>
        <p:nvSpPr>
          <p:cNvPr id="26" name="Оквир за текст 25">
            <a:extLst>
              <a:ext uri="{FF2B5EF4-FFF2-40B4-BE49-F238E27FC236}">
                <a16:creationId xmlns:a16="http://schemas.microsoft.com/office/drawing/2014/main" id="{BD10128B-57C2-4116-858F-7C4CC3E59DC4}"/>
              </a:ext>
            </a:extLst>
          </p:cNvPr>
          <p:cNvSpPr txBox="1"/>
          <p:nvPr/>
        </p:nvSpPr>
        <p:spPr>
          <a:xfrm>
            <a:off x="3410225" y="2884951"/>
            <a:ext cx="1161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dirty="0"/>
              <a:t>- настало је 1402.</a:t>
            </a:r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86ADBF6A-A424-414E-86CD-7408877A3930}"/>
              </a:ext>
            </a:extLst>
          </p:cNvPr>
          <p:cNvSpPr txBox="1"/>
          <p:nvPr/>
        </p:nvSpPr>
        <p:spPr>
          <a:xfrm>
            <a:off x="1288970" y="1453379"/>
            <a:ext cx="5155030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4D30384A-CFDA-4789-ACA0-40D1BC3494F4}"/>
              </a:ext>
            </a:extLst>
          </p:cNvPr>
          <p:cNvSpPr txBox="1"/>
          <p:nvPr/>
        </p:nvSpPr>
        <p:spPr>
          <a:xfrm>
            <a:off x="1267089" y="1398932"/>
            <a:ext cx="514378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- Прва српска </a:t>
            </a:r>
            <a:r>
              <a:rPr lang="sr-Cyrl-RS" dirty="0" err="1"/>
              <a:t>пјесникиња</a:t>
            </a:r>
            <a:r>
              <a:rPr lang="sr-Cyrl-RS" dirty="0"/>
              <a:t>; </a:t>
            </a:r>
            <a:r>
              <a:rPr lang="sr-Cyrl-RS" b="1" dirty="0"/>
              <a:t>поезија у прози;</a:t>
            </a:r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BAC68199-47D4-4F60-8F5B-0073A81472E2}"/>
              </a:ext>
            </a:extLst>
          </p:cNvPr>
          <p:cNvSpPr txBox="1"/>
          <p:nvPr/>
        </p:nvSpPr>
        <p:spPr>
          <a:xfrm>
            <a:off x="1288970" y="1781657"/>
            <a:ext cx="5379116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15F57685-DC22-4401-91D5-E448A640E145}"/>
              </a:ext>
            </a:extLst>
          </p:cNvPr>
          <p:cNvSpPr txBox="1"/>
          <p:nvPr/>
        </p:nvSpPr>
        <p:spPr>
          <a:xfrm>
            <a:off x="1267089" y="1757979"/>
            <a:ext cx="533818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- рано се суочила са губитком оца, а касније мужа и сина;</a:t>
            </a:r>
            <a:endParaRPr lang="sr-Cyrl-RS" dirty="0"/>
          </a:p>
        </p:txBody>
      </p: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77B433DF-E255-4377-8170-027B13B42E14}"/>
              </a:ext>
            </a:extLst>
          </p:cNvPr>
          <p:cNvSpPr txBox="1"/>
          <p:nvPr/>
        </p:nvSpPr>
        <p:spPr>
          <a:xfrm>
            <a:off x="1281746" y="2105876"/>
            <a:ext cx="5618457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7D6CA002-C0AA-4568-8225-E76479E61268}"/>
              </a:ext>
            </a:extLst>
          </p:cNvPr>
          <p:cNvSpPr txBox="1"/>
          <p:nvPr/>
        </p:nvSpPr>
        <p:spPr>
          <a:xfrm>
            <a:off x="1166540" y="2016958"/>
            <a:ext cx="581023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-дјела: „Туга за младенцем Угљешом“ и „Запис на Хиландарској завеси»</a:t>
            </a:r>
          </a:p>
        </p:txBody>
      </p:sp>
      <p:sp>
        <p:nvSpPr>
          <p:cNvPr id="20" name="Оквир за текст 19">
            <a:extLst>
              <a:ext uri="{FF2B5EF4-FFF2-40B4-BE49-F238E27FC236}">
                <a16:creationId xmlns:a16="http://schemas.microsoft.com/office/drawing/2014/main" id="{BBA72BC4-8CDB-4BC9-A210-0012B09E72D6}"/>
              </a:ext>
            </a:extLst>
          </p:cNvPr>
          <p:cNvSpPr txBox="1"/>
          <p:nvPr/>
        </p:nvSpPr>
        <p:spPr>
          <a:xfrm>
            <a:off x="1267089" y="2511089"/>
            <a:ext cx="5810230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4D1564F8-CDCB-4499-84C4-22BB9C7BA0E9}"/>
              </a:ext>
            </a:extLst>
          </p:cNvPr>
          <p:cNvSpPr txBox="1"/>
          <p:nvPr/>
        </p:nvSpPr>
        <p:spPr>
          <a:xfrm>
            <a:off x="1207042" y="2519979"/>
            <a:ext cx="597146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Након мужевљеве и синовљеве смрти, одлази на двор кнеза Лазара</a:t>
            </a:r>
          </a:p>
        </p:txBody>
      </p:sp>
      <p:sp>
        <p:nvSpPr>
          <p:cNvPr id="21" name="Оквир за текст 20">
            <a:extLst>
              <a:ext uri="{FF2B5EF4-FFF2-40B4-BE49-F238E27FC236}">
                <a16:creationId xmlns:a16="http://schemas.microsoft.com/office/drawing/2014/main" id="{0277D765-F5CF-421C-BEFA-395D61F80CB0}"/>
              </a:ext>
            </a:extLst>
          </p:cNvPr>
          <p:cNvSpPr txBox="1"/>
          <p:nvPr/>
        </p:nvSpPr>
        <p:spPr>
          <a:xfrm>
            <a:off x="1288970" y="2850427"/>
            <a:ext cx="1004580" cy="6654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2991EDB7-7BB3-44D6-8670-FD3639E41B5B}"/>
              </a:ext>
            </a:extLst>
          </p:cNvPr>
          <p:cNvSpPr txBox="1"/>
          <p:nvPr/>
        </p:nvSpPr>
        <p:spPr>
          <a:xfrm>
            <a:off x="1261145" y="2867167"/>
            <a:ext cx="108650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- </a:t>
            </a:r>
            <a:r>
              <a:rPr lang="sr-Cyrl-RS" dirty="0" err="1"/>
              <a:t>утјеху</a:t>
            </a:r>
            <a:r>
              <a:rPr lang="sr-Cyrl-RS" dirty="0"/>
              <a:t> проналази у писању</a:t>
            </a:r>
          </a:p>
        </p:txBody>
      </p:sp>
      <p:sp>
        <p:nvSpPr>
          <p:cNvPr id="22" name="Оквир за текст 21">
            <a:extLst>
              <a:ext uri="{FF2B5EF4-FFF2-40B4-BE49-F238E27FC236}">
                <a16:creationId xmlns:a16="http://schemas.microsoft.com/office/drawing/2014/main" id="{CADB8CCA-6276-4BA1-AC46-E61734EEEB8F}"/>
              </a:ext>
            </a:extLst>
          </p:cNvPr>
          <p:cNvSpPr txBox="1"/>
          <p:nvPr/>
        </p:nvSpPr>
        <p:spPr>
          <a:xfrm>
            <a:off x="4917174" y="4085974"/>
            <a:ext cx="1645511" cy="1049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25" name="Оквир за текст 24">
            <a:extLst>
              <a:ext uri="{FF2B5EF4-FFF2-40B4-BE49-F238E27FC236}">
                <a16:creationId xmlns:a16="http://schemas.microsoft.com/office/drawing/2014/main" id="{5E32330F-A923-4E1D-83F9-BDB8C1EF7C08}"/>
              </a:ext>
            </a:extLst>
          </p:cNvPr>
          <p:cNvSpPr txBox="1"/>
          <p:nvPr/>
        </p:nvSpPr>
        <p:spPr>
          <a:xfrm>
            <a:off x="6562685" y="4085974"/>
            <a:ext cx="1407715" cy="9540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pic>
        <p:nvPicPr>
          <p:cNvPr id="23" name="Слика 22">
            <a:extLst>
              <a:ext uri="{FF2B5EF4-FFF2-40B4-BE49-F238E27FC236}">
                <a16:creationId xmlns:a16="http://schemas.microsoft.com/office/drawing/2014/main" id="{1D959813-708E-470E-9B20-158EF543F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536" y="2836646"/>
            <a:ext cx="2346753" cy="1948090"/>
          </a:xfrm>
          <a:prstGeom prst="rect">
            <a:avLst/>
          </a:prstGeom>
        </p:spPr>
      </p:pic>
      <p:sp>
        <p:nvSpPr>
          <p:cNvPr id="27" name="Оквир за текст 26">
            <a:extLst>
              <a:ext uri="{FF2B5EF4-FFF2-40B4-BE49-F238E27FC236}">
                <a16:creationId xmlns:a16="http://schemas.microsoft.com/office/drawing/2014/main" id="{5F446F72-B23D-44FB-A1F2-5502DEA79F42}"/>
              </a:ext>
            </a:extLst>
          </p:cNvPr>
          <p:cNvSpPr txBox="1"/>
          <p:nvPr/>
        </p:nvSpPr>
        <p:spPr>
          <a:xfrm>
            <a:off x="2345117" y="4085974"/>
            <a:ext cx="2619975" cy="819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pic>
        <p:nvPicPr>
          <p:cNvPr id="3" name="Slika 3" descr="Slika na kojoj se nalazi tekst, osoba&#10;&#10;Opis je automatski generisan">
            <a:extLst>
              <a:ext uri="{FF2B5EF4-FFF2-40B4-BE49-F238E27FC236}">
                <a16:creationId xmlns:a16="http://schemas.microsoft.com/office/drawing/2014/main" id="{CE72CDBA-A433-C399-3A64-39E23FF99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4160" y="3336178"/>
            <a:ext cx="3325481" cy="176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500"/>
                            </p:stCondLst>
                            <p:childTnLst>
                              <p:par>
                                <p:cTn id="68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/>
      <p:bldP spid="24" grpId="0"/>
      <p:bldP spid="26" grpId="0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A2DE08-8881-4CA4-85AB-8D9365629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05" y="385067"/>
            <a:ext cx="3773541" cy="1332222"/>
          </a:xfrm>
        </p:spPr>
        <p:txBody>
          <a:bodyPr/>
          <a:lstStyle/>
          <a:p>
            <a:pPr marL="127000" indent="0"/>
            <a:r>
              <a:rPr lang="sr-Cyrl-BA" b="1" dirty="0"/>
              <a:t>Јефимија</a:t>
            </a:r>
            <a:br>
              <a:rPr lang="sr-Cyrl-BA" b="1" dirty="0"/>
            </a:br>
            <a:r>
              <a:rPr lang="sr-Cyrl-BA" b="1" dirty="0"/>
              <a:t>„Похвала кнезу Лазару“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Запис извезен руком „Похвала кнезу Лазару“;</a:t>
            </a:r>
            <a:endParaRPr lang="sr-Cyrl-B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1600" dirty="0"/>
              <a:t>настало је 1402.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endParaRPr lang="sr-Cyrl-BA" sz="2400" b="1" dirty="0"/>
          </a:p>
        </p:txBody>
      </p:sp>
      <p:pic>
        <p:nvPicPr>
          <p:cNvPr id="9" name="Слика 8">
            <a:extLst>
              <a:ext uri="{FF2B5EF4-FFF2-40B4-BE49-F238E27FC236}">
                <a16:creationId xmlns:a16="http://schemas.microsoft.com/office/drawing/2014/main" id="{0B11C257-1CCB-4844-A292-29D57E74B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24" y="1782229"/>
            <a:ext cx="2397888" cy="2612043"/>
          </a:xfrm>
          <a:prstGeom prst="rect">
            <a:avLst/>
          </a:prstGeom>
        </p:spPr>
      </p:pic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1FC67353-205A-4032-85D0-83A5EFE299A4}"/>
              </a:ext>
            </a:extLst>
          </p:cNvPr>
          <p:cNvSpPr txBox="1"/>
          <p:nvPr/>
        </p:nvSpPr>
        <p:spPr>
          <a:xfrm>
            <a:off x="4125951" y="290565"/>
            <a:ext cx="45912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красотама овога света васпитао си се од младости своје</a:t>
            </a:r>
          </a:p>
          <a:p>
            <a:r>
              <a:rPr lang="ru-RU" dirty="0"/>
              <a:t>о нови мучениче кнеже Лазаре,</a:t>
            </a:r>
          </a:p>
          <a:p>
            <a:r>
              <a:rPr lang="ru-RU" dirty="0"/>
              <a:t>и крепка рука Господња међу свом земаљском господом крепког и славног показа те.</a:t>
            </a:r>
          </a:p>
          <a:p>
            <a:r>
              <a:rPr lang="ru-RU" dirty="0"/>
              <a:t>Господствовао си земљом отачаства ти</a:t>
            </a:r>
          </a:p>
          <a:p>
            <a:r>
              <a:rPr lang="ru-RU" dirty="0"/>
              <a:t>и у свим добротама узвеселио си уручене ти хришћане</a:t>
            </a:r>
          </a:p>
          <a:p>
            <a:r>
              <a:rPr lang="ru-RU" dirty="0"/>
              <a:t>и мужаственим </a:t>
            </a:r>
            <a:r>
              <a:rPr lang="ru-RU" b="1" dirty="0"/>
              <a:t>срцем</a:t>
            </a:r>
            <a:r>
              <a:rPr lang="ru-RU" dirty="0"/>
              <a:t> и жељом побожности</a:t>
            </a:r>
          </a:p>
          <a:p>
            <a:r>
              <a:rPr lang="ru-RU" dirty="0"/>
              <a:t>изашао си на змију</a:t>
            </a:r>
          </a:p>
          <a:p>
            <a:r>
              <a:rPr lang="ru-RU" dirty="0"/>
              <a:t>и непријатеља божанствених цркава,</a:t>
            </a:r>
          </a:p>
          <a:p>
            <a:r>
              <a:rPr lang="ru-RU" dirty="0"/>
              <a:t>расудивши да је неистрпљиво за </a:t>
            </a:r>
          </a:p>
          <a:p>
            <a:r>
              <a:rPr lang="ru-RU" b="1" dirty="0"/>
              <a:t>срце</a:t>
            </a:r>
            <a:r>
              <a:rPr lang="ru-RU" dirty="0"/>
              <a:t> твоје</a:t>
            </a:r>
          </a:p>
          <a:p>
            <a:r>
              <a:rPr lang="ru-RU" dirty="0"/>
              <a:t>да гледа хришћане отачаства ти</a:t>
            </a:r>
          </a:p>
          <a:p>
            <a:r>
              <a:rPr lang="ru-RU" dirty="0"/>
              <a:t>овладане Измаилћанима,</a:t>
            </a:r>
          </a:p>
          <a:p>
            <a:r>
              <a:rPr lang="ru-RU" dirty="0"/>
              <a:t>не би ли како ово постигао....</a:t>
            </a:r>
          </a:p>
        </p:txBody>
      </p:sp>
      <p:sp>
        <p:nvSpPr>
          <p:cNvPr id="11" name="Срце 10">
            <a:extLst>
              <a:ext uri="{FF2B5EF4-FFF2-40B4-BE49-F238E27FC236}">
                <a16:creationId xmlns:a16="http://schemas.microsoft.com/office/drawing/2014/main" id="{9F515320-B988-4BE5-B1F5-CBB899C69DBE}"/>
              </a:ext>
            </a:extLst>
          </p:cNvPr>
          <p:cNvSpPr/>
          <p:nvPr/>
        </p:nvSpPr>
        <p:spPr>
          <a:xfrm>
            <a:off x="3025698" y="2291837"/>
            <a:ext cx="1076448" cy="109766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15" name="Права линија спајања са стрелицом 14">
            <a:extLst>
              <a:ext uri="{FF2B5EF4-FFF2-40B4-BE49-F238E27FC236}">
                <a16:creationId xmlns:a16="http://schemas.microsoft.com/office/drawing/2014/main" id="{24FAC567-6E3A-413B-896F-1379C14276A7}"/>
              </a:ext>
            </a:extLst>
          </p:cNvPr>
          <p:cNvCxnSpPr>
            <a:cxnSpLocks/>
          </p:cNvCxnSpPr>
          <p:nvPr/>
        </p:nvCxnSpPr>
        <p:spPr>
          <a:xfrm flipH="1">
            <a:off x="4102146" y="2207012"/>
            <a:ext cx="1475694" cy="275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ава линија спајања са стрелицом 16">
            <a:extLst>
              <a:ext uri="{FF2B5EF4-FFF2-40B4-BE49-F238E27FC236}">
                <a16:creationId xmlns:a16="http://schemas.microsoft.com/office/drawing/2014/main" id="{820BC6D6-59AF-4819-A780-5FF81BE4C00E}"/>
              </a:ext>
            </a:extLst>
          </p:cNvPr>
          <p:cNvCxnSpPr>
            <a:cxnSpLocks/>
          </p:cNvCxnSpPr>
          <p:nvPr/>
        </p:nvCxnSpPr>
        <p:spPr>
          <a:xfrm flipH="1" flipV="1">
            <a:off x="4039538" y="2832177"/>
            <a:ext cx="172825" cy="208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4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1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68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5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1000"/>
                            </p:stCondLst>
                            <p:childTnLst>
                              <p:par>
                                <p:cTn id="202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4500"/>
                            </p:stCondLst>
                            <p:childTnLst>
                              <p:par>
                                <p:cTn id="219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36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50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25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6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961" y="1936950"/>
            <a:ext cx="902018" cy="18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60941">
            <a:off x="-53383" y="2171087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639" name="Google Shape;639;p33"/>
          <p:cNvSpPr txBox="1">
            <a:spLocks noGrp="1"/>
          </p:cNvSpPr>
          <p:nvPr>
            <p:ph type="title"/>
          </p:nvPr>
        </p:nvSpPr>
        <p:spPr>
          <a:xfrm>
            <a:off x="1814979" y="386924"/>
            <a:ext cx="5235300" cy="1125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4400" i="1" dirty="0" err="1">
                <a:latin typeface="Arial Narrow" panose="020B0606020202030204" pitchFamily="34" charset="0"/>
              </a:rPr>
              <a:t>П.П.Његош</a:t>
            </a:r>
            <a:r>
              <a:rPr lang="sr-Cyrl-RS" sz="4400" i="1" dirty="0">
                <a:latin typeface="Arial Narrow" panose="020B0606020202030204" pitchFamily="34" charset="0"/>
              </a:rPr>
              <a:t>-Горски </a:t>
            </a:r>
            <a:r>
              <a:rPr lang="sr-Cyrl-RS" sz="4400" i="1" dirty="0" err="1">
                <a:latin typeface="Arial Narrow" panose="020B0606020202030204" pitchFamily="34" charset="0"/>
              </a:rPr>
              <a:t>вијенац</a:t>
            </a:r>
            <a:endParaRPr sz="4400" i="1" dirty="0">
              <a:latin typeface="Arial Narrow" panose="020B0606020202030204" pitchFamily="34" charset="0"/>
            </a:endParaRPr>
          </a:p>
        </p:txBody>
      </p:sp>
      <p:pic>
        <p:nvPicPr>
          <p:cNvPr id="642" name="Google Shape;64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46121">
            <a:off x="7515812" y="827927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643" name="Google Shape;64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900000">
            <a:off x="152255" y="1870348"/>
            <a:ext cx="1493508" cy="199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00012">
            <a:off x="7912243" y="572789"/>
            <a:ext cx="814722" cy="139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299352">
            <a:off x="510758" y="2737589"/>
            <a:ext cx="268442" cy="4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730655">
            <a:off x="274157" y="2101373"/>
            <a:ext cx="149251" cy="2571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наслов 3">
            <a:extLst>
              <a:ext uri="{FF2B5EF4-FFF2-40B4-BE49-F238E27FC236}">
                <a16:creationId xmlns:a16="http://schemas.microsoft.com/office/drawing/2014/main" id="{486FF311-F291-4230-ADF9-083AF1C30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650" y="2499277"/>
            <a:ext cx="5627128" cy="1938008"/>
          </a:xfrm>
        </p:spPr>
        <p:txBody>
          <a:bodyPr/>
          <a:lstStyle/>
          <a:p>
            <a:r>
              <a:rPr lang="ru-RU" dirty="0"/>
              <a:t>Првобитни називи су били: „Изви искра”, „Извијање искре”, „Извита искра”, чиме је желио да укаже на искру слободе која се јавила у тами ропства у којој је чамио српски народ. Та искра је дошла са Карађорђем и Првим српским устанком, али је ту „неугаслу искру слободе” видио и у својој Црној Гори. </a:t>
            </a:r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0400803B-0A44-4FB9-A539-F4CBEB74A33C}"/>
              </a:ext>
            </a:extLst>
          </p:cNvPr>
          <p:cNvSpPr txBox="1"/>
          <p:nvPr/>
        </p:nvSpPr>
        <p:spPr>
          <a:xfrm>
            <a:off x="1702935" y="1742987"/>
            <a:ext cx="4990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Дјело је објављено 1847. када су прилике у Црној Гори биле веома тешке, јер је суша спржила све и пријетила је страшна глад.</a:t>
            </a:r>
            <a:endParaRPr lang="sr-Cyrl-RS" dirty="0"/>
          </a:p>
        </p:txBody>
      </p:sp>
      <p:pic>
        <p:nvPicPr>
          <p:cNvPr id="3" name="Слика 2">
            <a:extLst>
              <a:ext uri="{FF2B5EF4-FFF2-40B4-BE49-F238E27FC236}">
                <a16:creationId xmlns:a16="http://schemas.microsoft.com/office/drawing/2014/main" id="{0D2D8C5E-3E16-4F8B-81CD-B97E47C749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0206" y="197468"/>
            <a:ext cx="1907850" cy="2393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BF7118A7-FD1E-44B4-A108-1B7AB4F20D17}"/>
              </a:ext>
            </a:extLst>
          </p:cNvPr>
          <p:cNvSpPr txBox="1"/>
          <p:nvPr/>
        </p:nvSpPr>
        <p:spPr>
          <a:xfrm>
            <a:off x="2064518" y="0"/>
            <a:ext cx="3569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tx1"/>
                </a:solidFill>
              </a:rPr>
              <a:t>ПОСТУПАК ИЗРАДЕ ПРОЈЕКТА!</a:t>
            </a:r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4184C611-DB73-41EB-81AE-17830B01251E}"/>
              </a:ext>
            </a:extLst>
          </p:cNvPr>
          <p:cNvSpPr txBox="1"/>
          <p:nvPr/>
        </p:nvSpPr>
        <p:spPr>
          <a:xfrm>
            <a:off x="1376575" y="317826"/>
            <a:ext cx="4174273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dirty="0"/>
              <a:t>РАДНИ ЛИСТИЋ </a:t>
            </a:r>
          </a:p>
          <a:p>
            <a:r>
              <a:rPr lang="ru-RU" dirty="0"/>
              <a:t>ЗА УЧЕНИКЕ:  ПРАЋЕЊЕ ИЗРАДЕ ПРОЈЕКТА</a:t>
            </a:r>
          </a:p>
        </p:txBody>
      </p:sp>
      <p:sp>
        <p:nvSpPr>
          <p:cNvPr id="4" name="Срце 3">
            <a:extLst>
              <a:ext uri="{FF2B5EF4-FFF2-40B4-BE49-F238E27FC236}">
                <a16:creationId xmlns:a16="http://schemas.microsoft.com/office/drawing/2014/main" id="{A58704D7-28C0-4550-9B16-6E07E6ED43AD}"/>
              </a:ext>
            </a:extLst>
          </p:cNvPr>
          <p:cNvSpPr/>
          <p:nvPr/>
        </p:nvSpPr>
        <p:spPr>
          <a:xfrm>
            <a:off x="703386" y="851095"/>
            <a:ext cx="7160454" cy="42062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D960AC4F-9FBD-4D6B-9650-7BD966E9624C}"/>
              </a:ext>
            </a:extLst>
          </p:cNvPr>
          <p:cNvSpPr txBox="1"/>
          <p:nvPr/>
        </p:nvSpPr>
        <p:spPr>
          <a:xfrm>
            <a:off x="2263697" y="2009350"/>
            <a:ext cx="46166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b="1" dirty="0"/>
              <a:t>НАЗИВ ПРОЈЕКТА</a:t>
            </a:r>
            <a:r>
              <a:rPr lang="sr-Cyrl-RS" dirty="0"/>
              <a:t>: </a:t>
            </a:r>
            <a:r>
              <a:rPr lang="sr-Cyrl-RS" b="1" u="sng" dirty="0"/>
              <a:t>Мотив срца у српској књижевности</a:t>
            </a:r>
          </a:p>
          <a:p>
            <a:r>
              <a:rPr lang="sr-Cyrl-RS" b="1" u="sng" dirty="0"/>
              <a:t> </a:t>
            </a:r>
          </a:p>
          <a:p>
            <a:r>
              <a:rPr lang="sr-Cyrl-RS" b="1" dirty="0"/>
              <a:t>ПОЉЕ ИНТЕРЕСОВАЊА</a:t>
            </a:r>
            <a:r>
              <a:rPr lang="sr-Cyrl-RS" dirty="0"/>
              <a:t>: Истраживање семантичких, синтаксичких, лексичких, стилских и других података у </a:t>
            </a:r>
            <a:r>
              <a:rPr lang="sr-Cyrl-RS" dirty="0" err="1"/>
              <a:t>дјелима</a:t>
            </a:r>
            <a:r>
              <a:rPr lang="sr-Cyrl-RS" dirty="0"/>
              <a:t>. </a:t>
            </a:r>
          </a:p>
        </p:txBody>
      </p:sp>
      <p:sp>
        <p:nvSpPr>
          <p:cNvPr id="9" name="Правоугли троугао 8">
            <a:extLst>
              <a:ext uri="{FF2B5EF4-FFF2-40B4-BE49-F238E27FC236}">
                <a16:creationId xmlns:a16="http://schemas.microsoft.com/office/drawing/2014/main" id="{A2BBC0F7-8299-40AF-A348-BA48A4A4369E}"/>
              </a:ext>
            </a:extLst>
          </p:cNvPr>
          <p:cNvSpPr/>
          <p:nvPr/>
        </p:nvSpPr>
        <p:spPr>
          <a:xfrm>
            <a:off x="1280160" y="3298874"/>
            <a:ext cx="1617785" cy="111005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0" name="Једнакокраки троугао 9">
            <a:extLst>
              <a:ext uri="{FF2B5EF4-FFF2-40B4-BE49-F238E27FC236}">
                <a16:creationId xmlns:a16="http://schemas.microsoft.com/office/drawing/2014/main" id="{0B8C2E0F-D99A-452A-8403-C32AE7ECCE1E}"/>
              </a:ext>
            </a:extLst>
          </p:cNvPr>
          <p:cNvSpPr/>
          <p:nvPr/>
        </p:nvSpPr>
        <p:spPr>
          <a:xfrm>
            <a:off x="5746651" y="3139822"/>
            <a:ext cx="3207433" cy="12427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82304448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3EE16CE4-D1F9-4585-9F94-17B9CB01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68" y="369702"/>
            <a:ext cx="5235300" cy="703941"/>
          </a:xfrm>
        </p:spPr>
        <p:txBody>
          <a:bodyPr/>
          <a:lstStyle/>
          <a:p>
            <a:r>
              <a:rPr lang="sr-Cyrl-RS" sz="1600" dirty="0"/>
              <a:t>Неке од најмудријих изрека </a:t>
            </a:r>
            <a:r>
              <a:rPr lang="sr-Cyrl-RS" sz="1600" dirty="0" err="1"/>
              <a:t>П.П.Његоша</a:t>
            </a:r>
            <a:r>
              <a:rPr lang="sr-Cyrl-RS" sz="1600" dirty="0"/>
              <a:t>, које улазе у ред и највећих поука у </a:t>
            </a:r>
            <a:r>
              <a:rPr lang="sr-Cyrl-RS" sz="1600" dirty="0" err="1"/>
              <a:t>дјелу</a:t>
            </a:r>
            <a:r>
              <a:rPr lang="sr-Cyrl-RS" sz="1600" dirty="0"/>
              <a:t>:</a:t>
            </a:r>
          </a:p>
        </p:txBody>
      </p:sp>
      <p:sp>
        <p:nvSpPr>
          <p:cNvPr id="3" name="Поднаслов 2">
            <a:extLst>
              <a:ext uri="{FF2B5EF4-FFF2-40B4-BE49-F238E27FC236}">
                <a16:creationId xmlns:a16="http://schemas.microsoft.com/office/drawing/2014/main" id="{D04BE437-1C17-45E2-8852-73FF8A92B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535" y="1678032"/>
            <a:ext cx="3179400" cy="1592965"/>
          </a:xfrm>
        </p:spPr>
        <p:txBody>
          <a:bodyPr/>
          <a:lstStyle/>
          <a:p>
            <a:r>
              <a:rPr lang="ru-RU" dirty="0"/>
              <a:t>«Ћуд је женска смијешна работа! Не зна жена ко је какве вјере; стотину ће промијенит вјерах да учини што јој </a:t>
            </a:r>
            <a:r>
              <a:rPr lang="ru-RU" b="1" dirty="0"/>
              <a:t>срце</a:t>
            </a:r>
            <a:r>
              <a:rPr lang="ru-RU" dirty="0"/>
              <a:t> жуди.»</a:t>
            </a:r>
            <a:endParaRPr lang="sr-Cyrl-RS" dirty="0"/>
          </a:p>
        </p:txBody>
      </p:sp>
      <p:sp>
        <p:nvSpPr>
          <p:cNvPr id="4" name="Наслов 3">
            <a:extLst>
              <a:ext uri="{FF2B5EF4-FFF2-40B4-BE49-F238E27FC236}">
                <a16:creationId xmlns:a16="http://schemas.microsoft.com/office/drawing/2014/main" id="{72B27672-8761-4919-8AA9-921C5E546AD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24148" y="993942"/>
            <a:ext cx="3543871" cy="1234800"/>
          </a:xfrm>
        </p:spPr>
        <p:txBody>
          <a:bodyPr/>
          <a:lstStyle/>
          <a:p>
            <a:r>
              <a:rPr lang="sr-Cyrl-RS" sz="1600" dirty="0">
                <a:latin typeface="Arial Narrow" panose="020B0606020202030204" pitchFamily="34" charset="0"/>
              </a:rPr>
              <a:t>„Бој не бије љуто оружје, већ бој бије </a:t>
            </a:r>
            <a:r>
              <a:rPr lang="sr-Cyrl-RS" sz="1600" b="1" dirty="0">
                <a:latin typeface="Arial Narrow" panose="020B0606020202030204" pitchFamily="34" charset="0"/>
              </a:rPr>
              <a:t>срце</a:t>
            </a:r>
            <a:r>
              <a:rPr lang="sr-Cyrl-RS" sz="1600" dirty="0">
                <a:latin typeface="Arial Narrow" panose="020B0606020202030204" pitchFamily="34" charset="0"/>
              </a:rPr>
              <a:t> у јунака“</a:t>
            </a:r>
          </a:p>
        </p:txBody>
      </p:sp>
      <p:sp>
        <p:nvSpPr>
          <p:cNvPr id="5" name="Срце 4">
            <a:extLst>
              <a:ext uri="{FF2B5EF4-FFF2-40B4-BE49-F238E27FC236}">
                <a16:creationId xmlns:a16="http://schemas.microsoft.com/office/drawing/2014/main" id="{0B5766A9-0505-4408-9229-1F97FB8FED1F}"/>
              </a:ext>
            </a:extLst>
          </p:cNvPr>
          <p:cNvSpPr/>
          <p:nvPr/>
        </p:nvSpPr>
        <p:spPr>
          <a:xfrm>
            <a:off x="5732584" y="693294"/>
            <a:ext cx="1033976" cy="98473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7" name="Права линија спајања са стрелицом 6">
            <a:extLst>
              <a:ext uri="{FF2B5EF4-FFF2-40B4-BE49-F238E27FC236}">
                <a16:creationId xmlns:a16="http://schemas.microsoft.com/office/drawing/2014/main" id="{39ECFD90-21E4-4B50-ADEC-5E267F97AA49}"/>
              </a:ext>
            </a:extLst>
          </p:cNvPr>
          <p:cNvCxnSpPr/>
          <p:nvPr/>
        </p:nvCxnSpPr>
        <p:spPr>
          <a:xfrm>
            <a:off x="4754880" y="717452"/>
            <a:ext cx="991772" cy="343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4A2E33D7-7A45-4733-8397-ECCD35B64DA2}"/>
              </a:ext>
            </a:extLst>
          </p:cNvPr>
          <p:cNvCxnSpPr>
            <a:cxnSpLocks/>
          </p:cNvCxnSpPr>
          <p:nvPr/>
        </p:nvCxnSpPr>
        <p:spPr>
          <a:xfrm flipV="1">
            <a:off x="2883877" y="1334852"/>
            <a:ext cx="2940148" cy="1464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ава линија спајања са стрелицом 11">
            <a:extLst>
              <a:ext uri="{FF2B5EF4-FFF2-40B4-BE49-F238E27FC236}">
                <a16:creationId xmlns:a16="http://schemas.microsoft.com/office/drawing/2014/main" id="{974FF5A9-E527-439F-A32A-4F61F652EE91}"/>
              </a:ext>
            </a:extLst>
          </p:cNvPr>
          <p:cNvCxnSpPr/>
          <p:nvPr/>
        </p:nvCxnSpPr>
        <p:spPr>
          <a:xfrm>
            <a:off x="4269545" y="1185663"/>
            <a:ext cx="1477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449D161E-B4E3-4A2C-B9BC-B8249D991063}"/>
              </a:ext>
            </a:extLst>
          </p:cNvPr>
          <p:cNvSpPr txBox="1"/>
          <p:nvPr/>
        </p:nvSpPr>
        <p:spPr>
          <a:xfrm>
            <a:off x="499404" y="3137095"/>
            <a:ext cx="44313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"Ево тајна бесмртника: даде Србу сталне груди;</a:t>
            </a:r>
          </a:p>
          <a:p>
            <a:r>
              <a:rPr lang="sr-Cyrl-RS" dirty="0"/>
              <a:t>Од витештва </a:t>
            </a:r>
            <a:r>
              <a:rPr lang="sr-Cyrl-RS" dirty="0" err="1"/>
              <a:t>одвикнута</a:t>
            </a:r>
            <a:r>
              <a:rPr lang="sr-Cyrl-RS" dirty="0"/>
              <a:t> у њим </a:t>
            </a:r>
            <a:r>
              <a:rPr lang="sr-Cyrl-RS" dirty="0" err="1"/>
              <a:t>лафска</a:t>
            </a:r>
            <a:r>
              <a:rPr lang="sr-Cyrl-RS" dirty="0"/>
              <a:t> </a:t>
            </a:r>
            <a:r>
              <a:rPr lang="sr-Cyrl-RS" b="1" dirty="0"/>
              <a:t>срца</a:t>
            </a:r>
            <a:r>
              <a:rPr lang="sr-Cyrl-RS" dirty="0"/>
              <a:t> буди.</a:t>
            </a:r>
          </a:p>
          <a:p>
            <a:r>
              <a:rPr lang="sr-Cyrl-RS" dirty="0"/>
              <a:t>Фараона источнога пред Ђорђем се мрзну силе,</a:t>
            </a:r>
          </a:p>
          <a:p>
            <a:r>
              <a:rPr lang="sr-Cyrl-RS" dirty="0"/>
              <a:t>Ђорђем су се српске </a:t>
            </a:r>
            <a:r>
              <a:rPr lang="sr-Cyrl-RS" dirty="0" err="1"/>
              <a:t>мишце</a:t>
            </a:r>
            <a:r>
              <a:rPr lang="sr-Cyrl-RS" dirty="0"/>
              <a:t> са витештвом опојиле!"</a:t>
            </a:r>
          </a:p>
        </p:txBody>
      </p:sp>
      <p:cxnSp>
        <p:nvCxnSpPr>
          <p:cNvPr id="16" name="Права линија спајања са стрелицом 15">
            <a:extLst>
              <a:ext uri="{FF2B5EF4-FFF2-40B4-BE49-F238E27FC236}">
                <a16:creationId xmlns:a16="http://schemas.microsoft.com/office/drawing/2014/main" id="{CB7DCF0E-611D-4D13-B354-E30CE9F958F7}"/>
              </a:ext>
            </a:extLst>
          </p:cNvPr>
          <p:cNvCxnSpPr/>
          <p:nvPr/>
        </p:nvCxnSpPr>
        <p:spPr>
          <a:xfrm flipV="1">
            <a:off x="4043275" y="1427871"/>
            <a:ext cx="1851088" cy="205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4048D60E-BA85-40F4-82A8-9BF65046C86F}"/>
              </a:ext>
            </a:extLst>
          </p:cNvPr>
          <p:cNvSpPr txBox="1"/>
          <p:nvPr/>
        </p:nvSpPr>
        <p:spPr>
          <a:xfrm>
            <a:off x="5571868" y="2228742"/>
            <a:ext cx="2432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Удри за крст, за образ јуначки,</a:t>
            </a:r>
          </a:p>
          <a:p>
            <a:r>
              <a:rPr lang="ru-RU" dirty="0"/>
              <a:t>ко гођ паше свијетло оружје,</a:t>
            </a:r>
          </a:p>
          <a:p>
            <a:r>
              <a:rPr lang="ru-RU" dirty="0"/>
              <a:t>ко гођ чује </a:t>
            </a:r>
            <a:r>
              <a:rPr lang="ru-RU" b="1" dirty="0"/>
              <a:t>срце</a:t>
            </a:r>
            <a:r>
              <a:rPr lang="ru-RU" dirty="0"/>
              <a:t> у прсима.</a:t>
            </a:r>
            <a:endParaRPr lang="sr-Cyrl-RS" dirty="0"/>
          </a:p>
        </p:txBody>
      </p:sp>
      <p:cxnSp>
        <p:nvCxnSpPr>
          <p:cNvPr id="19" name="Права линија спајања са стрелицом 18">
            <a:extLst>
              <a:ext uri="{FF2B5EF4-FFF2-40B4-BE49-F238E27FC236}">
                <a16:creationId xmlns:a16="http://schemas.microsoft.com/office/drawing/2014/main" id="{1EB7D7AD-DCC1-478C-A9D1-31021EF8FAA2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6249572" y="1678032"/>
            <a:ext cx="411480" cy="1536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Слика 5">
            <a:extLst>
              <a:ext uri="{FF2B5EF4-FFF2-40B4-BE49-F238E27FC236}">
                <a16:creationId xmlns:a16="http://schemas.microsoft.com/office/drawing/2014/main" id="{A1C3E2A1-AB1F-4820-B4E4-3A94BF8A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72" y="209550"/>
            <a:ext cx="1662236" cy="20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4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 animBg="1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46121">
            <a:off x="-678488" y="3390727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921" name="Google Shape;92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697933" flipH="1">
            <a:off x="-124482" y="3173890"/>
            <a:ext cx="814722" cy="139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50190" flipH="1">
            <a:off x="-315450" y="2412975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43"/>
          <p:cNvSpPr txBox="1">
            <a:spLocks noGrp="1"/>
          </p:cNvSpPr>
          <p:nvPr>
            <p:ph type="title"/>
          </p:nvPr>
        </p:nvSpPr>
        <p:spPr>
          <a:xfrm>
            <a:off x="713250" y="443594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4400" i="1" dirty="0">
                <a:latin typeface="Arial Narrow" panose="020B0606020202030204" pitchFamily="34" charset="0"/>
              </a:rPr>
              <a:t>Лаза Костић</a:t>
            </a:r>
            <a:endParaRPr sz="4400" i="1" dirty="0">
              <a:latin typeface="Arial Narrow" panose="020B0606020202030204" pitchFamily="34" charset="0"/>
            </a:endParaRPr>
          </a:p>
        </p:txBody>
      </p:sp>
      <p:sp>
        <p:nvSpPr>
          <p:cNvPr id="924" name="Google Shape;924;p43"/>
          <p:cNvSpPr txBox="1">
            <a:spLocks noGrp="1"/>
          </p:cNvSpPr>
          <p:nvPr>
            <p:ph type="body" idx="1"/>
          </p:nvPr>
        </p:nvSpPr>
        <p:spPr>
          <a:xfrm>
            <a:off x="1363133" y="1402350"/>
            <a:ext cx="5831100" cy="2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sr-Cyrl-BA" sz="1800" dirty="0"/>
              <a:t>Стварао у периоду романтизма;</a:t>
            </a:r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sr-Cyrl-BA" sz="1800" dirty="0"/>
              <a:t>Једна од најљепших </a:t>
            </a:r>
            <a:r>
              <a:rPr lang="sr-Cyrl-BA" sz="1800" b="1" dirty="0"/>
              <a:t>романтичарских пјесама</a:t>
            </a:r>
            <a:r>
              <a:rPr lang="sr-Cyrl-BA" sz="1800" dirty="0"/>
              <a:t> је „Међу јавом и </a:t>
            </a:r>
            <a:r>
              <a:rPr lang="sr-Cyrl-BA" sz="1800" dirty="0" err="1"/>
              <a:t>мед</a:t>
            </a:r>
            <a:r>
              <a:rPr lang="sr-Cyrl-BA" sz="1800" dirty="0"/>
              <a:t> сном“</a:t>
            </a:r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sr-Cyrl-BA" sz="1800" b="1" dirty="0"/>
              <a:t>Срце</a:t>
            </a:r>
            <a:r>
              <a:rPr lang="sr-Cyrl-BA" sz="1800" dirty="0"/>
              <a:t> као основни мотив пјесме </a:t>
            </a:r>
          </a:p>
        </p:txBody>
      </p:sp>
      <p:pic>
        <p:nvPicPr>
          <p:cNvPr id="925" name="Google Shape;92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78096">
            <a:off x="-91488" y="3377692"/>
            <a:ext cx="748736" cy="74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Слика 1">
            <a:extLst>
              <a:ext uri="{FF2B5EF4-FFF2-40B4-BE49-F238E27FC236}">
                <a16:creationId xmlns:a16="http://schemas.microsoft.com/office/drawing/2014/main" id="{69FDD88F-E00B-4EC1-A966-F023317DE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1526" y="1099911"/>
            <a:ext cx="1558682" cy="1994981"/>
          </a:xfrm>
          <a:prstGeom prst="rect">
            <a:avLst/>
          </a:prstGeom>
        </p:spPr>
      </p:pic>
      <p:pic>
        <p:nvPicPr>
          <p:cNvPr id="4" name="Laza Kostić">
            <a:hlinkClick r:id="" action="ppaction://media"/>
            <a:extLst>
              <a:ext uri="{FF2B5EF4-FFF2-40B4-BE49-F238E27FC236}">
                <a16:creationId xmlns:a16="http://schemas.microsoft.com/office/drawing/2014/main" id="{8FD95C68-2052-BB32-5CB0-AA7BCECEC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B193BDF9-4F28-46CA-9D1F-787269984262}"/>
              </a:ext>
            </a:extLst>
          </p:cNvPr>
          <p:cNvSpPr txBox="1"/>
          <p:nvPr/>
        </p:nvSpPr>
        <p:spPr>
          <a:xfrm>
            <a:off x="295422" y="316523"/>
            <a:ext cx="335514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Међу јавом и мед сном</a:t>
            </a:r>
          </a:p>
          <a:p>
            <a:endParaRPr lang="ru-RU" dirty="0"/>
          </a:p>
          <a:p>
            <a:r>
              <a:rPr lang="ru-RU" b="1" dirty="0"/>
              <a:t>Срце</a:t>
            </a:r>
            <a:r>
              <a:rPr lang="ru-RU" dirty="0"/>
              <a:t> моје самохрано,</a:t>
            </a:r>
          </a:p>
          <a:p>
            <a:r>
              <a:rPr lang="ru-RU" dirty="0"/>
              <a:t>ко те дозва у мој дом?</a:t>
            </a:r>
          </a:p>
          <a:p>
            <a:r>
              <a:rPr lang="ru-RU" dirty="0"/>
              <a:t>неуморна плетисанко,</a:t>
            </a:r>
          </a:p>
          <a:p>
            <a:r>
              <a:rPr lang="ru-RU" dirty="0"/>
              <a:t>што плетиво плетеш танко</a:t>
            </a:r>
          </a:p>
          <a:p>
            <a:r>
              <a:rPr lang="ru-RU" dirty="0"/>
              <a:t>међу јавом и мед сном.</a:t>
            </a:r>
          </a:p>
          <a:p>
            <a:endParaRPr lang="ru-RU" dirty="0"/>
          </a:p>
          <a:p>
            <a:r>
              <a:rPr lang="ru-RU" b="1" dirty="0"/>
              <a:t>Срце</a:t>
            </a:r>
            <a:r>
              <a:rPr lang="ru-RU" dirty="0"/>
              <a:t> моје, </a:t>
            </a:r>
            <a:r>
              <a:rPr lang="ru-RU" b="1" dirty="0"/>
              <a:t>срце</a:t>
            </a:r>
            <a:r>
              <a:rPr lang="ru-RU" dirty="0"/>
              <a:t> лудо,</a:t>
            </a:r>
          </a:p>
          <a:p>
            <a:r>
              <a:rPr lang="ru-RU" dirty="0"/>
              <a:t>шта ти мислиш с плетивом?</a:t>
            </a:r>
          </a:p>
          <a:p>
            <a:r>
              <a:rPr lang="ru-RU" dirty="0"/>
              <a:t>ко плетиља она стара,</a:t>
            </a:r>
          </a:p>
          <a:p>
            <a:r>
              <a:rPr lang="ru-RU" dirty="0"/>
              <a:t>дан што плете, ноћ опара,</a:t>
            </a:r>
          </a:p>
          <a:p>
            <a:r>
              <a:rPr lang="ru-RU" dirty="0"/>
              <a:t>међу јавом и мед сном.</a:t>
            </a:r>
          </a:p>
          <a:p>
            <a:endParaRPr lang="ru-RU" dirty="0"/>
          </a:p>
          <a:p>
            <a:r>
              <a:rPr lang="ru-RU" b="1" dirty="0"/>
              <a:t>Срце</a:t>
            </a:r>
            <a:r>
              <a:rPr lang="ru-RU" dirty="0"/>
              <a:t> моје, </a:t>
            </a:r>
            <a:r>
              <a:rPr lang="ru-RU" b="1" dirty="0"/>
              <a:t>срце</a:t>
            </a:r>
            <a:r>
              <a:rPr lang="ru-RU" dirty="0"/>
              <a:t> кивно,</a:t>
            </a:r>
          </a:p>
          <a:p>
            <a:r>
              <a:rPr lang="ru-RU" dirty="0"/>
              <a:t>убио те живи гром!</a:t>
            </a:r>
          </a:p>
          <a:p>
            <a:r>
              <a:rPr lang="ru-RU" dirty="0"/>
              <a:t>што се не даш мени живу</a:t>
            </a:r>
          </a:p>
          <a:p>
            <a:r>
              <a:rPr lang="ru-RU" dirty="0"/>
              <a:t>разабрати у плетиву</a:t>
            </a:r>
          </a:p>
          <a:p>
            <a:r>
              <a:rPr lang="ru-RU" dirty="0"/>
              <a:t>међу јавом и мед сном!</a:t>
            </a:r>
            <a:endParaRPr lang="sr-Cyrl-RS" dirty="0"/>
          </a:p>
        </p:txBody>
      </p:sp>
      <p:sp>
        <p:nvSpPr>
          <p:cNvPr id="3" name="Срце 2">
            <a:extLst>
              <a:ext uri="{FF2B5EF4-FFF2-40B4-BE49-F238E27FC236}">
                <a16:creationId xmlns:a16="http://schemas.microsoft.com/office/drawing/2014/main" id="{A09407A3-013B-44AF-8878-DC712AD5DE51}"/>
              </a:ext>
            </a:extLst>
          </p:cNvPr>
          <p:cNvSpPr/>
          <p:nvPr/>
        </p:nvSpPr>
        <p:spPr>
          <a:xfrm>
            <a:off x="4994030" y="829994"/>
            <a:ext cx="2729133" cy="24407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5" name="Права линија спајања са стрелицом 4">
            <a:extLst>
              <a:ext uri="{FF2B5EF4-FFF2-40B4-BE49-F238E27FC236}">
                <a16:creationId xmlns:a16="http://schemas.microsoft.com/office/drawing/2014/main" id="{F75D2867-AD9C-4B55-A2C5-7AD582B140B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08892" y="935502"/>
            <a:ext cx="4276579" cy="4985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ава линија спајања са стрелицом 6">
            <a:extLst>
              <a:ext uri="{FF2B5EF4-FFF2-40B4-BE49-F238E27FC236}">
                <a16:creationId xmlns:a16="http://schemas.microsoft.com/office/drawing/2014/main" id="{53A3C907-8EE1-4A25-BC44-9070D3863E11}"/>
              </a:ext>
            </a:extLst>
          </p:cNvPr>
          <p:cNvCxnSpPr>
            <a:cxnSpLocks/>
          </p:cNvCxnSpPr>
          <p:nvPr/>
        </p:nvCxnSpPr>
        <p:spPr>
          <a:xfrm flipV="1">
            <a:off x="675249" y="1548556"/>
            <a:ext cx="5915465" cy="568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DFDC0214-0BCD-4ED6-A2D0-10E392FEA4FA}"/>
              </a:ext>
            </a:extLst>
          </p:cNvPr>
          <p:cNvCxnSpPr>
            <a:cxnSpLocks/>
          </p:cNvCxnSpPr>
          <p:nvPr/>
        </p:nvCxnSpPr>
        <p:spPr>
          <a:xfrm flipV="1">
            <a:off x="1730326" y="1990579"/>
            <a:ext cx="3538024" cy="137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ава линија спајања са стрелицом 10">
            <a:extLst>
              <a:ext uri="{FF2B5EF4-FFF2-40B4-BE49-F238E27FC236}">
                <a16:creationId xmlns:a16="http://schemas.microsoft.com/office/drawing/2014/main" id="{06A3001A-1113-4B48-910F-77092C9B1C5F}"/>
              </a:ext>
            </a:extLst>
          </p:cNvPr>
          <p:cNvCxnSpPr>
            <a:cxnSpLocks/>
          </p:cNvCxnSpPr>
          <p:nvPr/>
        </p:nvCxnSpPr>
        <p:spPr>
          <a:xfrm flipV="1">
            <a:off x="675249" y="1619300"/>
            <a:ext cx="5915465" cy="17921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ава линија спајања са стрелицом 12">
            <a:extLst>
              <a:ext uri="{FF2B5EF4-FFF2-40B4-BE49-F238E27FC236}">
                <a16:creationId xmlns:a16="http://schemas.microsoft.com/office/drawing/2014/main" id="{5409994B-569E-493F-B943-9C9307D6E6C8}"/>
              </a:ext>
            </a:extLst>
          </p:cNvPr>
          <p:cNvCxnSpPr>
            <a:cxnSpLocks/>
          </p:cNvCxnSpPr>
          <p:nvPr/>
        </p:nvCxnSpPr>
        <p:spPr>
          <a:xfrm flipV="1">
            <a:off x="1730326" y="1959216"/>
            <a:ext cx="4860388" cy="14521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7C2609DE-E524-4F17-8A18-D972C61CD40F}"/>
              </a:ext>
            </a:extLst>
          </p:cNvPr>
          <p:cNvSpPr txBox="1"/>
          <p:nvPr/>
        </p:nvSpPr>
        <p:spPr>
          <a:xfrm>
            <a:off x="5085471" y="1280160"/>
            <a:ext cx="1252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самохрано</a:t>
            </a:r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E7C8D5A5-8AAC-4FC3-BD4A-B541B49E8B42}"/>
              </a:ext>
            </a:extLst>
          </p:cNvPr>
          <p:cNvSpPr txBox="1"/>
          <p:nvPr/>
        </p:nvSpPr>
        <p:spPr>
          <a:xfrm>
            <a:off x="6499273" y="1329396"/>
            <a:ext cx="102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моје</a:t>
            </a:r>
          </a:p>
        </p:txBody>
      </p:sp>
      <p:sp>
        <p:nvSpPr>
          <p:cNvPr id="16" name="Оквир за текст 15">
            <a:extLst>
              <a:ext uri="{FF2B5EF4-FFF2-40B4-BE49-F238E27FC236}">
                <a16:creationId xmlns:a16="http://schemas.microsoft.com/office/drawing/2014/main" id="{45502A13-9E15-41FA-9B7B-0A54CD59EB82}"/>
              </a:ext>
            </a:extLst>
          </p:cNvPr>
          <p:cNvSpPr txBox="1"/>
          <p:nvPr/>
        </p:nvSpPr>
        <p:spPr>
          <a:xfrm>
            <a:off x="5268350" y="1835637"/>
            <a:ext cx="88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лудо</a:t>
            </a:r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DC7B8F39-AD8D-4C5F-B833-7F192663A4DB}"/>
              </a:ext>
            </a:extLst>
          </p:cNvPr>
          <p:cNvSpPr txBox="1"/>
          <p:nvPr/>
        </p:nvSpPr>
        <p:spPr>
          <a:xfrm>
            <a:off x="6407834" y="1730325"/>
            <a:ext cx="88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кивно</a:t>
            </a:r>
          </a:p>
        </p:txBody>
      </p:sp>
      <p:sp>
        <p:nvSpPr>
          <p:cNvPr id="30" name="Оквир за текст 29">
            <a:extLst>
              <a:ext uri="{FF2B5EF4-FFF2-40B4-BE49-F238E27FC236}">
                <a16:creationId xmlns:a16="http://schemas.microsoft.com/office/drawing/2014/main" id="{718CDEF3-4E18-4338-9778-2908FDDF0013}"/>
              </a:ext>
            </a:extLst>
          </p:cNvPr>
          <p:cNvSpPr txBox="1"/>
          <p:nvPr/>
        </p:nvSpPr>
        <p:spPr>
          <a:xfrm>
            <a:off x="4684540" y="3883633"/>
            <a:ext cx="3629465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r-Cyrl-RS" sz="1600" dirty="0"/>
              <a:t>-епитети у служби емоционалности</a:t>
            </a:r>
          </a:p>
        </p:txBody>
      </p:sp>
      <p:sp>
        <p:nvSpPr>
          <p:cNvPr id="33" name="Једнакокраки троугао 32">
            <a:extLst>
              <a:ext uri="{FF2B5EF4-FFF2-40B4-BE49-F238E27FC236}">
                <a16:creationId xmlns:a16="http://schemas.microsoft.com/office/drawing/2014/main" id="{F6D6E68F-EF18-49D8-AC10-5F4AFB2447AB}"/>
              </a:ext>
            </a:extLst>
          </p:cNvPr>
          <p:cNvSpPr/>
          <p:nvPr/>
        </p:nvSpPr>
        <p:spPr>
          <a:xfrm>
            <a:off x="6154614" y="3439548"/>
            <a:ext cx="400929" cy="2883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pic>
        <p:nvPicPr>
          <p:cNvPr id="4" name="Među javom i med snom">
            <a:hlinkClick r:id="" action="ppaction://media"/>
            <a:extLst>
              <a:ext uri="{FF2B5EF4-FFF2-40B4-BE49-F238E27FC236}">
                <a16:creationId xmlns:a16="http://schemas.microsoft.com/office/drawing/2014/main" id="{CE73B570-3A85-BFD0-B73F-A7B3EA056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6508" y="4085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3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4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2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8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8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38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8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98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22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88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18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42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72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84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14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64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14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14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14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14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14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164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364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64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814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14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73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 bldLvl="3"/>
      <p:bldP spid="3" grpId="0" animBg="1"/>
      <p:bldP spid="14" grpId="0"/>
      <p:bldP spid="15" grpId="0"/>
      <p:bldP spid="16" grpId="0"/>
      <p:bldP spid="17" grpId="0"/>
      <p:bldP spid="30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слов 2">
            <a:extLst>
              <a:ext uri="{FF2B5EF4-FFF2-40B4-BE49-F238E27FC236}">
                <a16:creationId xmlns:a16="http://schemas.microsoft.com/office/drawing/2014/main" id="{66FFCB9C-0DA4-49F8-AEF4-1D16D5CC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Бранко Радичевић</a:t>
            </a:r>
            <a:br>
              <a:rPr lang="sr-Cyrl-RS" dirty="0"/>
            </a:br>
            <a:r>
              <a:rPr lang="sr-Cyrl-RS" dirty="0"/>
              <a:t>„Ђачки растанак“</a:t>
            </a:r>
            <a:br>
              <a:rPr lang="sr-Cyrl-RS" dirty="0"/>
            </a:br>
            <a:endParaRPr lang="sr-Cyrl-RS" dirty="0"/>
          </a:p>
        </p:txBody>
      </p:sp>
      <p:sp>
        <p:nvSpPr>
          <p:cNvPr id="5" name="Чувар места за текст 4">
            <a:extLst>
              <a:ext uri="{FF2B5EF4-FFF2-40B4-BE49-F238E27FC236}">
                <a16:creationId xmlns:a16="http://schemas.microsoft.com/office/drawing/2014/main" id="{257032FD-787E-4D70-8FA7-17FE5A30B25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EA031893-8C43-49A7-B2DE-4D09E8885CCC}"/>
              </a:ext>
            </a:extLst>
          </p:cNvPr>
          <p:cNvSpPr txBox="1"/>
          <p:nvPr/>
        </p:nvSpPr>
        <p:spPr>
          <a:xfrm>
            <a:off x="822960" y="1828800"/>
            <a:ext cx="32074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- </a:t>
            </a:r>
            <a:r>
              <a:rPr lang="sr-Cyrl-RS" b="1" dirty="0"/>
              <a:t>поема</a:t>
            </a:r>
            <a:r>
              <a:rPr lang="sr-Cyrl-RS" dirty="0"/>
              <a:t> је настала је у јануару 1844. године, а објављена је 1847. године у </a:t>
            </a:r>
            <a:r>
              <a:rPr lang="sr-Cyrl-RS" dirty="0" err="1"/>
              <a:t>Радичевићевој</a:t>
            </a:r>
            <a:r>
              <a:rPr lang="sr-Cyrl-RS" dirty="0"/>
              <a:t> збирци </a:t>
            </a:r>
            <a:r>
              <a:rPr lang="sr-Cyrl-RS" dirty="0" err="1"/>
              <a:t>пјесама</a:t>
            </a:r>
            <a:r>
              <a:rPr lang="sr-Cyrl-RS" dirty="0"/>
              <a:t>, које објављује као подршку Вуковој реформи српског језика.</a:t>
            </a:r>
          </a:p>
        </p:txBody>
      </p:sp>
      <p:pic>
        <p:nvPicPr>
          <p:cNvPr id="7" name="Слика 6">
            <a:extLst>
              <a:ext uri="{FF2B5EF4-FFF2-40B4-BE49-F238E27FC236}">
                <a16:creationId xmlns:a16="http://schemas.microsoft.com/office/drawing/2014/main" id="{6BDADA74-C31B-4920-8F39-5B32C4AB7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055" y="1071642"/>
            <a:ext cx="2427557" cy="3229867"/>
          </a:xfrm>
          <a:prstGeom prst="rect">
            <a:avLst/>
          </a:prstGeom>
        </p:spPr>
      </p:pic>
      <p:pic>
        <p:nvPicPr>
          <p:cNvPr id="2" name="Branko Radičević">
            <a:hlinkClick r:id="" action="ppaction://media"/>
            <a:extLst>
              <a:ext uri="{FF2B5EF4-FFF2-40B4-BE49-F238E27FC236}">
                <a16:creationId xmlns:a16="http://schemas.microsoft.com/office/drawing/2014/main" id="{4E7F5CC6-9F2C-5135-8676-DE1E0D515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002" y="382817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46121">
            <a:off x="-678488" y="3390727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921" name="Google Shape;92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697933" flipH="1">
            <a:off x="-124482" y="3173890"/>
            <a:ext cx="814722" cy="139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50190" flipH="1">
            <a:off x="-315450" y="2412975"/>
            <a:ext cx="1590900" cy="9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78096">
            <a:off x="105637" y="3383273"/>
            <a:ext cx="748736" cy="7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Чувар места за текст 2">
            <a:extLst>
              <a:ext uri="{FF2B5EF4-FFF2-40B4-BE49-F238E27FC236}">
                <a16:creationId xmlns:a16="http://schemas.microsoft.com/office/drawing/2014/main" id="{53429CB0-BA9B-4A0E-963E-EF348222C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374928"/>
            <a:ext cx="5831100" cy="1324850"/>
          </a:xfrm>
        </p:spPr>
        <p:txBody>
          <a:bodyPr/>
          <a:lstStyle/>
          <a:p>
            <a:r>
              <a:rPr lang="ru-RU" dirty="0"/>
              <a:t>Тешко му се, тешко раставити; Али шта ће, када мора бити! За њих </a:t>
            </a:r>
            <a:r>
              <a:rPr lang="ru-RU" b="1" dirty="0"/>
              <a:t>срце</a:t>
            </a:r>
            <a:r>
              <a:rPr lang="ru-RU" dirty="0"/>
              <a:t> њему младо туче, </a:t>
            </a:r>
          </a:p>
          <a:p>
            <a:r>
              <a:rPr lang="ru-RU" dirty="0"/>
              <a:t>Али нешто на далеко вуче... Виногради, збогом умиљати...</a:t>
            </a:r>
            <a:endParaRPr lang="sr-Cyrl-RS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0CE77E1C-E4D0-4325-97F5-BCC5BD1F0E91}"/>
              </a:ext>
            </a:extLst>
          </p:cNvPr>
          <p:cNvSpPr txBox="1"/>
          <p:nvPr/>
        </p:nvSpPr>
        <p:spPr>
          <a:xfrm>
            <a:off x="470136" y="1550670"/>
            <a:ext cx="2862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Слатки часи умиљато с роје,</a:t>
            </a:r>
          </a:p>
          <a:p>
            <a:r>
              <a:rPr lang="ru-RU" dirty="0"/>
              <a:t>Око пламти, </a:t>
            </a:r>
            <a:r>
              <a:rPr lang="ru-RU" b="1" dirty="0"/>
              <a:t>срце</a:t>
            </a:r>
            <a:r>
              <a:rPr lang="ru-RU" dirty="0"/>
              <a:t> јаче бије</a:t>
            </a:r>
          </a:p>
          <a:p>
            <a:r>
              <a:rPr lang="ru-RU" dirty="0"/>
              <a:t>Који часак да споменем прије?!</a:t>
            </a:r>
            <a:endParaRPr lang="sr-Cyrl-RS" dirty="0"/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5C86ECA4-B66A-473A-828E-8F025F027B0F}"/>
              </a:ext>
            </a:extLst>
          </p:cNvPr>
          <p:cNvSpPr txBox="1"/>
          <p:nvPr/>
        </p:nvSpPr>
        <p:spPr>
          <a:xfrm>
            <a:off x="485886" y="2477306"/>
            <a:ext cx="2862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Срце</a:t>
            </a:r>
            <a:r>
              <a:rPr lang="ru-RU" dirty="0"/>
              <a:t> младо јоште једном жели</a:t>
            </a:r>
          </a:p>
          <a:p>
            <a:r>
              <a:rPr lang="ru-RU" dirty="0"/>
              <a:t>Са другови да се провесели.</a:t>
            </a:r>
          </a:p>
          <a:p>
            <a:r>
              <a:rPr lang="ru-RU" dirty="0"/>
              <a:t>Соба ниска, а доста и тесна,</a:t>
            </a:r>
          </a:p>
          <a:p>
            <a:r>
              <a:rPr lang="ru-RU" dirty="0"/>
              <a:t>Око стола седи раја бесна,</a:t>
            </a:r>
            <a:endParaRPr lang="sr-Cyrl-RS" dirty="0"/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BB9C7D38-BF6E-402E-84F6-26ED2A0D9606}"/>
              </a:ext>
            </a:extLst>
          </p:cNvPr>
          <p:cNvSpPr txBox="1"/>
          <p:nvPr/>
        </p:nvSpPr>
        <p:spPr>
          <a:xfrm>
            <a:off x="6751667" y="1246900"/>
            <a:ext cx="1884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Ој Босанче, стара славо,</a:t>
            </a:r>
          </a:p>
          <a:p>
            <a:r>
              <a:rPr lang="ru-RU" dirty="0"/>
              <a:t>Тврдо </a:t>
            </a:r>
            <a:r>
              <a:rPr lang="ru-RU" b="1" dirty="0"/>
              <a:t>срце</a:t>
            </a:r>
            <a:r>
              <a:rPr lang="ru-RU" dirty="0"/>
              <a:t>, тврда главо,</a:t>
            </a:r>
          </a:p>
          <a:p>
            <a:r>
              <a:rPr lang="ru-RU" dirty="0"/>
              <a:t>Тврд си као кремен камен,</a:t>
            </a:r>
          </a:p>
          <a:p>
            <a:r>
              <a:rPr lang="ru-RU" dirty="0"/>
              <a:t>Де станује живи пламен!</a:t>
            </a:r>
            <a:endParaRPr lang="sr-Cyrl-RS" dirty="0"/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1770DF63-DF4D-4F87-9C37-7395CFFB4B39}"/>
              </a:ext>
            </a:extLst>
          </p:cNvPr>
          <p:cNvSpPr txBox="1"/>
          <p:nvPr/>
        </p:nvSpPr>
        <p:spPr>
          <a:xfrm>
            <a:off x="6751667" y="3046466"/>
            <a:ext cx="1723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Свирац свира,</a:t>
            </a:r>
          </a:p>
          <a:p>
            <a:r>
              <a:rPr lang="ru-RU" b="1" dirty="0"/>
              <a:t>Срце</a:t>
            </a:r>
            <a:r>
              <a:rPr lang="ru-RU" dirty="0"/>
              <a:t> дира,</a:t>
            </a:r>
          </a:p>
          <a:p>
            <a:r>
              <a:rPr lang="ru-RU" dirty="0"/>
              <a:t>Рука с’ диже на посао,</a:t>
            </a:r>
          </a:p>
          <a:p>
            <a:r>
              <a:rPr lang="ru-RU" dirty="0"/>
              <a:t>Да л’ ће коме бити жао?</a:t>
            </a:r>
            <a:endParaRPr lang="sr-Cyrl-RS" dirty="0"/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61961A14-6EC8-43DE-AA2A-1F6048A1E76E}"/>
              </a:ext>
            </a:extLst>
          </p:cNvPr>
          <p:cNvSpPr txBox="1"/>
          <p:nvPr/>
        </p:nvSpPr>
        <p:spPr>
          <a:xfrm>
            <a:off x="4940800" y="1461016"/>
            <a:ext cx="17232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Нога лупа, диже пра,</a:t>
            </a:r>
          </a:p>
          <a:p>
            <a:r>
              <a:rPr lang="ru-RU" dirty="0"/>
              <a:t>Наоколо свуда стра.</a:t>
            </a:r>
          </a:p>
          <a:p>
            <a:r>
              <a:rPr lang="ru-RU" dirty="0"/>
              <a:t>Нога лака, </a:t>
            </a:r>
            <a:r>
              <a:rPr lang="ru-RU" b="1" dirty="0"/>
              <a:t>срце</a:t>
            </a:r>
            <a:r>
              <a:rPr lang="ru-RU" dirty="0"/>
              <a:t> здраво,</a:t>
            </a:r>
          </a:p>
          <a:p>
            <a:r>
              <a:rPr lang="ru-RU" dirty="0"/>
              <a:t>Коло лети, коло ђаво,</a:t>
            </a:r>
          </a:p>
          <a:p>
            <a:r>
              <a:rPr lang="ru-RU" dirty="0"/>
              <a:t>Поскочица ђаволица,</a:t>
            </a:r>
          </a:p>
          <a:p>
            <a:r>
              <a:rPr lang="ru-RU" dirty="0"/>
              <a:t>Што је тела, то и смела,</a:t>
            </a:r>
          </a:p>
          <a:p>
            <a:r>
              <a:rPr lang="ru-RU" dirty="0"/>
              <a:t>Ал’ је жеца одолела.</a:t>
            </a:r>
            <a:endParaRPr lang="sr-Cyrl-RS" dirty="0"/>
          </a:p>
        </p:txBody>
      </p:sp>
      <p:sp>
        <p:nvSpPr>
          <p:cNvPr id="12" name="Срце 11">
            <a:extLst>
              <a:ext uri="{FF2B5EF4-FFF2-40B4-BE49-F238E27FC236}">
                <a16:creationId xmlns:a16="http://schemas.microsoft.com/office/drawing/2014/main" id="{374D06A9-4907-467F-AF97-E4AD779AB7DD}"/>
              </a:ext>
            </a:extLst>
          </p:cNvPr>
          <p:cNvSpPr/>
          <p:nvPr/>
        </p:nvSpPr>
        <p:spPr>
          <a:xfrm>
            <a:off x="3332912" y="3392256"/>
            <a:ext cx="1239088" cy="9578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14" name="Права линија спајања са стрелицом 13">
            <a:extLst>
              <a:ext uri="{FF2B5EF4-FFF2-40B4-BE49-F238E27FC236}">
                <a16:creationId xmlns:a16="http://schemas.microsoft.com/office/drawing/2014/main" id="{54A1025B-51AE-4993-9FF0-0ACB46AD0DB2}"/>
              </a:ext>
            </a:extLst>
          </p:cNvPr>
          <p:cNvCxnSpPr/>
          <p:nvPr/>
        </p:nvCxnSpPr>
        <p:spPr>
          <a:xfrm>
            <a:off x="1979000" y="1920002"/>
            <a:ext cx="1601228" cy="1511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ава линија спајања са стрелицом 15">
            <a:extLst>
              <a:ext uri="{FF2B5EF4-FFF2-40B4-BE49-F238E27FC236}">
                <a16:creationId xmlns:a16="http://schemas.microsoft.com/office/drawing/2014/main" id="{4AA5BDE9-9467-4982-9A9B-30B6AFD486DA}"/>
              </a:ext>
            </a:extLst>
          </p:cNvPr>
          <p:cNvCxnSpPr/>
          <p:nvPr/>
        </p:nvCxnSpPr>
        <p:spPr>
          <a:xfrm>
            <a:off x="808866" y="2686929"/>
            <a:ext cx="2535251" cy="8708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ава линија спајања са стрелицом 17">
            <a:extLst>
              <a:ext uri="{FF2B5EF4-FFF2-40B4-BE49-F238E27FC236}">
                <a16:creationId xmlns:a16="http://schemas.microsoft.com/office/drawing/2014/main" id="{94C053C9-3202-4331-A795-2ED35B360D0F}"/>
              </a:ext>
            </a:extLst>
          </p:cNvPr>
          <p:cNvCxnSpPr/>
          <p:nvPr/>
        </p:nvCxnSpPr>
        <p:spPr>
          <a:xfrm flipH="1">
            <a:off x="4494628" y="2567899"/>
            <a:ext cx="1603717" cy="897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Права линија спајања са стрелицом 19">
            <a:extLst>
              <a:ext uri="{FF2B5EF4-FFF2-40B4-BE49-F238E27FC236}">
                <a16:creationId xmlns:a16="http://schemas.microsoft.com/office/drawing/2014/main" id="{1DF73A84-9373-451E-BE89-82FDAA7EB316}"/>
              </a:ext>
            </a:extLst>
          </p:cNvPr>
          <p:cNvCxnSpPr/>
          <p:nvPr/>
        </p:nvCxnSpPr>
        <p:spPr>
          <a:xfrm flipH="1">
            <a:off x="4571975" y="1920002"/>
            <a:ext cx="2947207" cy="16953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ава линија спајања са стрелицом 21">
            <a:extLst>
              <a:ext uri="{FF2B5EF4-FFF2-40B4-BE49-F238E27FC236}">
                <a16:creationId xmlns:a16="http://schemas.microsoft.com/office/drawing/2014/main" id="{2EB5B77C-3E12-4C5E-9CE3-CA910A7A4593}"/>
              </a:ext>
            </a:extLst>
          </p:cNvPr>
          <p:cNvCxnSpPr/>
          <p:nvPr/>
        </p:nvCxnSpPr>
        <p:spPr>
          <a:xfrm flipH="1">
            <a:off x="4571975" y="3443723"/>
            <a:ext cx="2286025" cy="295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Đački rastanak">
            <a:hlinkClick r:id="" action="ppaction://media"/>
            <a:extLst>
              <a:ext uri="{FF2B5EF4-FFF2-40B4-BE49-F238E27FC236}">
                <a16:creationId xmlns:a16="http://schemas.microsoft.com/office/drawing/2014/main" id="{CF106B3B-1BCC-F524-93D1-7F093619F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2809" y="3852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0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/>
      <p:bldP spid="7" grpId="0"/>
      <p:bldP spid="8" grpId="0"/>
      <p:bldP spid="10" grpId="0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D9B8E9-CFEE-4016-80D1-E15353F5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8" y="126411"/>
            <a:ext cx="5380892" cy="485936"/>
          </a:xfrm>
        </p:spPr>
        <p:txBody>
          <a:bodyPr/>
          <a:lstStyle/>
          <a:p>
            <a:r>
              <a:rPr lang="sr-Cyrl-BA" i="1" dirty="0">
                <a:latin typeface="Arial Narrow" panose="020B0606020202030204" pitchFamily="34" charset="0"/>
              </a:rPr>
              <a:t>„Што се боре мисли моје“,</a:t>
            </a:r>
            <a:br>
              <a:rPr lang="sr-Cyrl-BA" i="1" dirty="0">
                <a:latin typeface="Arial Narrow" panose="020B0606020202030204" pitchFamily="34" charset="0"/>
              </a:rPr>
            </a:br>
            <a:r>
              <a:rPr lang="sr-Cyrl-BA" i="1" dirty="0">
                <a:latin typeface="Arial Narrow" panose="020B0606020202030204" pitchFamily="34" charset="0"/>
              </a:rPr>
              <a:t> Михаило Обреновић</a:t>
            </a:r>
            <a:endParaRPr lang="en-US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FB0CB-9CFF-44ED-92F6-D5F08AE714D6}"/>
              </a:ext>
            </a:extLst>
          </p:cNvPr>
          <p:cNvSpPr txBox="1"/>
          <p:nvPr/>
        </p:nvSpPr>
        <p:spPr>
          <a:xfrm>
            <a:off x="594295" y="1234691"/>
            <a:ext cx="5512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Што се боре мисли моје</a:t>
            </a: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Искуство ми </a:t>
            </a:r>
            <a:r>
              <a:rPr lang="sr-Cyrl-BA" sz="1600" dirty="0" err="1">
                <a:solidFill>
                  <a:schemeClr val="tx1"/>
                </a:solidFill>
                <a:latin typeface="Raleway" pitchFamily="2" charset="-18"/>
              </a:rPr>
              <a:t>ћутат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` вели,</a:t>
            </a:r>
          </a:p>
          <a:p>
            <a:r>
              <a:rPr lang="sr-Cyrl-BA" sz="1600" dirty="0" err="1">
                <a:solidFill>
                  <a:schemeClr val="tx1"/>
                </a:solidFill>
                <a:latin typeface="Raleway" pitchFamily="2" charset="-18"/>
              </a:rPr>
              <a:t>Беж`те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 сада ви обоје</a:t>
            </a: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Нек ми </a:t>
            </a:r>
            <a:r>
              <a:rPr lang="sr-Cyrl-BA" sz="1600" b="1" dirty="0">
                <a:solidFill>
                  <a:schemeClr val="tx1"/>
                </a:solidFill>
                <a:latin typeface="Raleway" pitchFamily="2" charset="-18"/>
              </a:rPr>
              <a:t>срце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 говори.</a:t>
            </a:r>
          </a:p>
          <a:p>
            <a:endParaRPr lang="sr-Cyrl-BA" sz="1600" dirty="0">
              <a:solidFill>
                <a:schemeClr val="tx1"/>
              </a:solidFill>
              <a:latin typeface="Raleway" pitchFamily="2" charset="-18"/>
            </a:endParaRP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Први поглед ока твога</a:t>
            </a: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сјајном сунцу подобан</a:t>
            </a:r>
          </a:p>
          <a:p>
            <a:r>
              <a:rPr lang="sr-Cyrl-BA" sz="1600" dirty="0" err="1">
                <a:solidFill>
                  <a:schemeClr val="tx1"/>
                </a:solidFill>
                <a:latin typeface="Raleway" pitchFamily="2" charset="-18"/>
              </a:rPr>
              <a:t>пленио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 је </a:t>
            </a:r>
            <a:r>
              <a:rPr lang="sr-Cyrl-BA" sz="1600" b="1" dirty="0">
                <a:solidFill>
                  <a:schemeClr val="tx1"/>
                </a:solidFill>
                <a:latin typeface="Raleway" pitchFamily="2" charset="-18"/>
              </a:rPr>
              <a:t>срце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 моје,</a:t>
            </a: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учинио робом га.</a:t>
            </a:r>
          </a:p>
          <a:p>
            <a:endParaRPr lang="sr-Cyrl-BA" sz="1600" dirty="0">
              <a:solidFill>
                <a:schemeClr val="tx1"/>
              </a:solidFill>
              <a:latin typeface="Raleway" pitchFamily="2" charset="-18"/>
            </a:endParaRP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Да те љубим, ах, једина</a:t>
            </a:r>
          </a:p>
          <a:p>
            <a:r>
              <a:rPr lang="sr-Cyrl-BA" sz="1600" dirty="0" err="1">
                <a:solidFill>
                  <a:schemeClr val="tx1"/>
                </a:solidFill>
                <a:latin typeface="Raleway" pitchFamily="2" charset="-18"/>
              </a:rPr>
              <a:t>целом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 </a:t>
            </a:r>
            <a:r>
              <a:rPr lang="sr-Cyrl-BA" sz="1600" dirty="0" err="1">
                <a:solidFill>
                  <a:schemeClr val="tx1"/>
                </a:solidFill>
                <a:latin typeface="Raleway" pitchFamily="2" charset="-18"/>
              </a:rPr>
              <a:t>свету</a:t>
            </a:r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 казаћу,</a:t>
            </a: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сам` од тебе, ах, премила,</a:t>
            </a:r>
          </a:p>
          <a:p>
            <a:r>
              <a:rPr lang="sr-Cyrl-BA" sz="1600" dirty="0">
                <a:solidFill>
                  <a:schemeClr val="tx1"/>
                </a:solidFill>
                <a:latin typeface="Raleway" pitchFamily="2" charset="-18"/>
              </a:rPr>
              <a:t>ову тајну сакрићу.</a:t>
            </a:r>
          </a:p>
        </p:txBody>
      </p:sp>
      <p:pic>
        <p:nvPicPr>
          <p:cNvPr id="2" name="Slika 3" descr="Slika na kojoj se nalazi tekst, osoba, zatvoreni prostor&#10;&#10;Opis je automatski generisan">
            <a:extLst>
              <a:ext uri="{FF2B5EF4-FFF2-40B4-BE49-F238E27FC236}">
                <a16:creationId xmlns:a16="http://schemas.microsoft.com/office/drawing/2014/main" id="{DB8E8355-F6FF-8A16-568C-100BCE02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17" y="283541"/>
            <a:ext cx="2926511" cy="234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рце 3">
            <a:extLst>
              <a:ext uri="{FF2B5EF4-FFF2-40B4-BE49-F238E27FC236}">
                <a16:creationId xmlns:a16="http://schemas.microsoft.com/office/drawing/2014/main" id="{AAC5C1A0-7C6B-4840-AE66-FD550B443323}"/>
              </a:ext>
            </a:extLst>
          </p:cNvPr>
          <p:cNvSpPr/>
          <p:nvPr/>
        </p:nvSpPr>
        <p:spPr>
          <a:xfrm>
            <a:off x="4055011" y="1392701"/>
            <a:ext cx="1550963" cy="14630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7" name="Права линија спајања са стрелицом 6">
            <a:extLst>
              <a:ext uri="{FF2B5EF4-FFF2-40B4-BE49-F238E27FC236}">
                <a16:creationId xmlns:a16="http://schemas.microsoft.com/office/drawing/2014/main" id="{9A40EA82-CC9C-428A-9650-056561B51217}"/>
              </a:ext>
            </a:extLst>
          </p:cNvPr>
          <p:cNvCxnSpPr/>
          <p:nvPr/>
        </p:nvCxnSpPr>
        <p:spPr>
          <a:xfrm flipV="1">
            <a:off x="1885071" y="1885071"/>
            <a:ext cx="2187526" cy="203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4DCD7092-795A-4367-AD0C-0841B73CD0A1}"/>
              </a:ext>
            </a:extLst>
          </p:cNvPr>
          <p:cNvCxnSpPr/>
          <p:nvPr/>
        </p:nvCxnSpPr>
        <p:spPr>
          <a:xfrm flipV="1">
            <a:off x="2131255" y="2518117"/>
            <a:ext cx="2208628" cy="5697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C47D5-F0AC-446C-BF53-64D72C38A5CA}"/>
              </a:ext>
            </a:extLst>
          </p:cNvPr>
          <p:cNvSpPr txBox="1"/>
          <p:nvPr/>
        </p:nvSpPr>
        <p:spPr>
          <a:xfrm>
            <a:off x="3345712" y="320866"/>
            <a:ext cx="1782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i="1" dirty="0">
                <a:solidFill>
                  <a:schemeClr val="tx1"/>
                </a:solidFill>
                <a:latin typeface="Arial Narrow" panose="020B0606020202030204" pitchFamily="34" charset="0"/>
              </a:rPr>
              <a:t>О дјелу</a:t>
            </a:r>
            <a:endParaRPr lang="en-US" sz="44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CC17C-F072-469D-9DC8-245BEC1949EE}"/>
              </a:ext>
            </a:extLst>
          </p:cNvPr>
          <p:cNvSpPr txBox="1"/>
          <p:nvPr/>
        </p:nvSpPr>
        <p:spPr>
          <a:xfrm>
            <a:off x="705226" y="1285786"/>
            <a:ext cx="59448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1800" b="1" dirty="0">
                <a:solidFill>
                  <a:schemeClr val="tx1"/>
                </a:solidFill>
                <a:latin typeface="Raleway" pitchFamily="2" charset="-18"/>
              </a:rPr>
              <a:t>Љубавна пјесма </a:t>
            </a:r>
            <a:r>
              <a:rPr lang="sr-Cyrl-BA" sz="1800" dirty="0">
                <a:solidFill>
                  <a:schemeClr val="tx1"/>
                </a:solidFill>
                <a:latin typeface="Raleway" pitchFamily="2" charset="-18"/>
              </a:rPr>
              <a:t>коју је кнез Михаило Обреновић посветио </a:t>
            </a:r>
            <a:r>
              <a:rPr lang="sr-Cyrl-BA" sz="1800" b="1" dirty="0">
                <a:solidFill>
                  <a:schemeClr val="tx1"/>
                </a:solidFill>
                <a:latin typeface="Raleway" pitchFamily="2" charset="-18"/>
              </a:rPr>
              <a:t>кнегињи Клеопатри Карађорђевић;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1800" dirty="0">
                <a:solidFill>
                  <a:schemeClr val="tx1"/>
                </a:solidFill>
                <a:latin typeface="Raleway" pitchFamily="2" charset="-18"/>
              </a:rPr>
              <a:t>Вјеровало се да ју је кнез написао својој рођаки Катарини Константиновић, у коју је био заљубљен;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1800" dirty="0">
                <a:solidFill>
                  <a:schemeClr val="tx1"/>
                </a:solidFill>
                <a:latin typeface="Raleway" pitchFamily="2" charset="-18"/>
              </a:rPr>
              <a:t>2003. године је откривено да ју је упутио Клеопатри на њен рођендан;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1800" dirty="0">
                <a:solidFill>
                  <a:schemeClr val="tx1"/>
                </a:solidFill>
                <a:latin typeface="Raleway" pitchFamily="2" charset="-18"/>
              </a:rPr>
              <a:t>Документ је штампан у Бечу на француском језику.</a:t>
            </a:r>
            <a:endParaRPr lang="en-US" sz="1800" dirty="0">
              <a:solidFill>
                <a:schemeClr val="tx1"/>
              </a:solidFill>
              <a:latin typeface="Raleway" pitchFamily="2" charset="-18"/>
            </a:endParaRPr>
          </a:p>
        </p:txBody>
      </p:sp>
      <p:pic>
        <p:nvPicPr>
          <p:cNvPr id="5" name="Slika 5" descr="Slika na kojoj se nalazi tekst, osoba, staro, crno&#10;&#10;Opis je automatski generisan">
            <a:extLst>
              <a:ext uri="{FF2B5EF4-FFF2-40B4-BE49-F238E27FC236}">
                <a16:creationId xmlns:a16="http://schemas.microsoft.com/office/drawing/2014/main" id="{27C7EC0C-7F9F-FCC5-ED70-EE4B32EF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31" y="2391854"/>
            <a:ext cx="2613804" cy="2149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9A51B7-B708-4298-84C8-E3298896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655" y="77044"/>
            <a:ext cx="6260905" cy="768300"/>
          </a:xfrm>
        </p:spPr>
        <p:txBody>
          <a:bodyPr/>
          <a:lstStyle/>
          <a:p>
            <a:r>
              <a:rPr lang="sr-Cyrl-BA" sz="4400" i="1" dirty="0">
                <a:latin typeface="Arial Narrow" panose="020B0606020202030204" pitchFamily="34" charset="0"/>
              </a:rPr>
              <a:t>„</a:t>
            </a:r>
            <a:r>
              <a:rPr lang="sr-Cyrl-BA" sz="4400" i="1" u="sng" dirty="0">
                <a:latin typeface="Arial Narrow" panose="020B0606020202030204" pitchFamily="34" charset="0"/>
              </a:rPr>
              <a:t>Химна</a:t>
            </a:r>
            <a:r>
              <a:rPr lang="sr-Cyrl-BA" sz="4400" i="1" dirty="0">
                <a:latin typeface="Arial Narrow" panose="020B0606020202030204" pitchFamily="34" charset="0"/>
              </a:rPr>
              <a:t> Светом Сави“</a:t>
            </a:r>
            <a:endParaRPr lang="en-US" sz="4400" i="1" dirty="0">
              <a:latin typeface="Arial Narrow" panose="020B0606020202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F1DCFF-FCC2-4509-B41F-48583959E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196" y="1247472"/>
            <a:ext cx="4642800" cy="3100491"/>
          </a:xfrm>
        </p:spPr>
        <p:txBody>
          <a:bodyPr/>
          <a:lstStyle/>
          <a:p>
            <a:r>
              <a:rPr lang="ru-RU" sz="2400" dirty="0"/>
              <a:t>Да се српска сва </a:t>
            </a:r>
            <a:r>
              <a:rPr lang="ru-RU" sz="2400" b="1" dirty="0"/>
              <a:t>срца</a:t>
            </a:r>
          </a:p>
          <a:p>
            <a:r>
              <a:rPr lang="ru-RU" sz="2400" dirty="0"/>
              <a:t>С тобом уједине,</a:t>
            </a:r>
          </a:p>
          <a:p>
            <a:r>
              <a:rPr lang="ru-RU" sz="2400" dirty="0"/>
              <a:t>Сунце мира, љубави,</a:t>
            </a:r>
          </a:p>
          <a:p>
            <a:r>
              <a:rPr lang="ru-RU" sz="2400" dirty="0"/>
              <a:t>Да нам свима сине,</a:t>
            </a:r>
          </a:p>
          <a:p>
            <a:r>
              <a:rPr lang="ru-RU" sz="2400" dirty="0"/>
              <a:t>Да живимо сви у слози,</a:t>
            </a:r>
          </a:p>
          <a:p>
            <a:r>
              <a:rPr lang="ru-RU" sz="2400" dirty="0"/>
              <a:t>Свети Саво, ти помози,</a:t>
            </a:r>
          </a:p>
          <a:p>
            <a:r>
              <a:rPr lang="ru-RU" sz="2400" dirty="0"/>
              <a:t>Почуј глас свог рода,</a:t>
            </a:r>
          </a:p>
          <a:p>
            <a:r>
              <a:rPr lang="ru-RU" sz="2400" dirty="0"/>
              <a:t>српскога народа!</a:t>
            </a:r>
            <a:endParaRPr lang="en-US" sz="2400" dirty="0"/>
          </a:p>
        </p:txBody>
      </p:sp>
      <p:pic>
        <p:nvPicPr>
          <p:cNvPr id="2" name="Slika 3" descr="Slika na kojoj se nalazi tekst&#10;&#10;Opis je automatski generisan">
            <a:extLst>
              <a:ext uri="{FF2B5EF4-FFF2-40B4-BE49-F238E27FC236}">
                <a16:creationId xmlns:a16="http://schemas.microsoft.com/office/drawing/2014/main" id="{FF27CA77-F875-DB76-EF58-0CD08C32D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6" r="20784" b="694"/>
          <a:stretch/>
        </p:blipFill>
        <p:spPr>
          <a:xfrm>
            <a:off x="439948" y="582005"/>
            <a:ext cx="1926408" cy="228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id="{EB0B0A42-CE54-EF76-E936-E530B4759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334" y="2555576"/>
            <a:ext cx="2200275" cy="210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рце 5">
            <a:extLst>
              <a:ext uri="{FF2B5EF4-FFF2-40B4-BE49-F238E27FC236}">
                <a16:creationId xmlns:a16="http://schemas.microsoft.com/office/drawing/2014/main" id="{B9215E33-25B1-4C22-BEBD-9A57B4644733}"/>
              </a:ext>
            </a:extLst>
          </p:cNvPr>
          <p:cNvSpPr/>
          <p:nvPr/>
        </p:nvSpPr>
        <p:spPr>
          <a:xfrm>
            <a:off x="6815797" y="1399844"/>
            <a:ext cx="1443941" cy="100335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8" name="Права линија спајања са стрелицом 7">
            <a:extLst>
              <a:ext uri="{FF2B5EF4-FFF2-40B4-BE49-F238E27FC236}">
                <a16:creationId xmlns:a16="http://schemas.microsoft.com/office/drawing/2014/main" id="{E5052EF7-8E06-4FD0-8070-89B5B0AF0E8C}"/>
              </a:ext>
            </a:extLst>
          </p:cNvPr>
          <p:cNvCxnSpPr/>
          <p:nvPr/>
        </p:nvCxnSpPr>
        <p:spPr>
          <a:xfrm>
            <a:off x="5739618" y="1556373"/>
            <a:ext cx="1076179" cy="96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852AF8-0B71-4D53-B985-E8B2DA14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774779" y="450263"/>
            <a:ext cx="3594442" cy="1230900"/>
          </a:xfrm>
        </p:spPr>
        <p:txBody>
          <a:bodyPr/>
          <a:lstStyle/>
          <a:p>
            <a:r>
              <a:rPr lang="sr-Cyrl-BA" sz="4400" i="1" dirty="0">
                <a:latin typeface="Arial Narrow" panose="020B0606020202030204" pitchFamily="34" charset="0"/>
              </a:rPr>
              <a:t>Историјат:</a:t>
            </a:r>
            <a:endParaRPr lang="en-US" sz="4400" i="1" dirty="0">
              <a:latin typeface="Arial Narrow" panose="020B0606020202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3217C5-17F3-4EED-A036-C5E6675FD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5802" y="1360967"/>
            <a:ext cx="7960241" cy="13473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Cyrl-BA" sz="1800" dirty="0"/>
              <a:t>Ова химна је настала у манастиру Кувеждин на Фрушкој гори 1735. године;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sz="1800" dirty="0"/>
              <a:t>Испјевао ју је владика вршачки Јован Глигоријевић;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sz="1800" dirty="0"/>
              <a:t>Пјесму је забиљежио јеромонах Силвестер Вучковић и 1832. године пренио у Хиландар;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sz="1800" dirty="0"/>
              <a:t>Прво познато извођење било је 28. августа 1856. године у селу Перна на Кордуну;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sz="1800" dirty="0"/>
              <a:t>Први нотни запис оставио је композитор Корнелије Станковић.</a:t>
            </a:r>
          </a:p>
          <a:p>
            <a:pPr marL="127000" indent="0"/>
            <a:endParaRPr lang="sr-Cyrl-BA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051DAC-6DF0-465B-9CF4-7506FFD1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539500"/>
            <a:ext cx="7717500" cy="821468"/>
          </a:xfrm>
        </p:spPr>
        <p:txBody>
          <a:bodyPr/>
          <a:lstStyle/>
          <a:p>
            <a:r>
              <a:rPr lang="sr-Cyrl-BA" sz="4400" i="1" dirty="0">
                <a:latin typeface="Arial Narrow" panose="020B0606020202030204" pitchFamily="34" charset="0"/>
              </a:rPr>
              <a:t>„Моја Република“</a:t>
            </a:r>
            <a:endParaRPr lang="en-US" sz="4400" i="1" dirty="0">
              <a:latin typeface="Arial Narrow" panose="020B0606020202030204" pitchFamily="34" charset="0"/>
            </a:endParaRPr>
          </a:p>
        </p:txBody>
      </p:sp>
      <p:pic>
        <p:nvPicPr>
          <p:cNvPr id="2" name="Slika 4" descr="Slika na kojoj se nalazi tekst, clipart&#10;&#10;Opis je automatski generisan">
            <a:extLst>
              <a:ext uri="{FF2B5EF4-FFF2-40B4-BE49-F238E27FC236}">
                <a16:creationId xmlns:a16="http://schemas.microsoft.com/office/drawing/2014/main" id="{249AC870-74D9-6CA9-A683-378A3BA92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411" y="1976528"/>
            <a:ext cx="1943818" cy="2613803"/>
          </a:xfrm>
          <a:prstGeom prst="rect">
            <a:avLst/>
          </a:prstGeom>
        </p:spPr>
      </p:pic>
      <p:sp>
        <p:nvSpPr>
          <p:cNvPr id="6" name="Срце 5">
            <a:extLst>
              <a:ext uri="{FF2B5EF4-FFF2-40B4-BE49-F238E27FC236}">
                <a16:creationId xmlns:a16="http://schemas.microsoft.com/office/drawing/2014/main" id="{DA3BC469-C516-418C-A6D5-C5A0627E9C8A}"/>
              </a:ext>
            </a:extLst>
          </p:cNvPr>
          <p:cNvSpPr/>
          <p:nvPr/>
        </p:nvSpPr>
        <p:spPr>
          <a:xfrm>
            <a:off x="1055077" y="1413803"/>
            <a:ext cx="4494628" cy="317652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 dirty="0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34C1A26C-1AAA-44BB-A077-716B8E9649DF}"/>
              </a:ext>
            </a:extLst>
          </p:cNvPr>
          <p:cNvSpPr txBox="1"/>
          <p:nvPr/>
        </p:nvSpPr>
        <p:spPr>
          <a:xfrm>
            <a:off x="1681090" y="2094696"/>
            <a:ext cx="35239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b="1" dirty="0"/>
              <a:t>срцу </a:t>
            </a:r>
            <a:r>
              <a:rPr lang="ru-RU" dirty="0"/>
              <a:t>мом само је један дом,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b="1" dirty="0"/>
              <a:t>срцу</a:t>
            </a:r>
            <a:r>
              <a:rPr lang="ru-RU" dirty="0"/>
              <a:t> велика моја република,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b="1" dirty="0"/>
              <a:t>срцу</a:t>
            </a:r>
            <a:r>
              <a:rPr lang="ru-RU" dirty="0"/>
              <a:t> мом најљепша звијезда сја,</a:t>
            </a:r>
          </a:p>
          <a:p>
            <a:endParaRPr lang="ru-RU" dirty="0"/>
          </a:p>
          <a:p>
            <a:r>
              <a:rPr lang="ru-RU" dirty="0"/>
              <a:t>Моја република, Република Српска</a:t>
            </a:r>
            <a:endParaRPr lang="sr-Cyrl-RS" dirty="0"/>
          </a:p>
        </p:txBody>
      </p:sp>
      <p:cxnSp>
        <p:nvCxnSpPr>
          <p:cNvPr id="8" name="Права линија спајања са стрелицом 7">
            <a:extLst>
              <a:ext uri="{FF2B5EF4-FFF2-40B4-BE49-F238E27FC236}">
                <a16:creationId xmlns:a16="http://schemas.microsoft.com/office/drawing/2014/main" id="{8628B532-A938-4866-B35A-68B04AE3F399}"/>
              </a:ext>
            </a:extLst>
          </p:cNvPr>
          <p:cNvCxnSpPr>
            <a:cxnSpLocks/>
          </p:cNvCxnSpPr>
          <p:nvPr/>
        </p:nvCxnSpPr>
        <p:spPr>
          <a:xfrm flipV="1">
            <a:off x="2250832" y="2094696"/>
            <a:ext cx="4142934" cy="772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ава линија спајања са стрелицом 10">
            <a:extLst>
              <a:ext uri="{FF2B5EF4-FFF2-40B4-BE49-F238E27FC236}">
                <a16:creationId xmlns:a16="http://schemas.microsoft.com/office/drawing/2014/main" id="{15093EEE-7334-4089-8F39-33B14F120CF8}"/>
              </a:ext>
            </a:extLst>
          </p:cNvPr>
          <p:cNvCxnSpPr>
            <a:cxnSpLocks/>
          </p:cNvCxnSpPr>
          <p:nvPr/>
        </p:nvCxnSpPr>
        <p:spPr>
          <a:xfrm flipV="1">
            <a:off x="2377440" y="2321169"/>
            <a:ext cx="3981158" cy="3094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ава линија спајања са стрелицом 12">
            <a:extLst>
              <a:ext uri="{FF2B5EF4-FFF2-40B4-BE49-F238E27FC236}">
                <a16:creationId xmlns:a16="http://schemas.microsoft.com/office/drawing/2014/main" id="{DCE12990-BAF5-48CC-B8CB-8981B2C87A7D}"/>
              </a:ext>
            </a:extLst>
          </p:cNvPr>
          <p:cNvCxnSpPr>
            <a:cxnSpLocks/>
          </p:cNvCxnSpPr>
          <p:nvPr/>
        </p:nvCxnSpPr>
        <p:spPr>
          <a:xfrm flipV="1">
            <a:off x="2377440" y="2497015"/>
            <a:ext cx="4290646" cy="54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лика 6">
            <a:extLst>
              <a:ext uri="{FF2B5EF4-FFF2-40B4-BE49-F238E27FC236}">
                <a16:creationId xmlns:a16="http://schemas.microsoft.com/office/drawing/2014/main" id="{9272D504-CF45-4DDC-B11B-85E592B4D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4"/>
            <a:ext cx="9143999" cy="5136476"/>
          </a:xfrm>
          <a:prstGeom prst="rect">
            <a:avLst/>
          </a:prstGeom>
        </p:spPr>
      </p:pic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973A18EA-A4F9-4878-9FC6-F9FE0A8F45BB}"/>
              </a:ext>
            </a:extLst>
          </p:cNvPr>
          <p:cNvSpPr txBox="1"/>
          <p:nvPr/>
        </p:nvSpPr>
        <p:spPr>
          <a:xfrm>
            <a:off x="2215662" y="365760"/>
            <a:ext cx="4572001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rgbClr val="FFFF00"/>
                </a:solidFill>
              </a:rPr>
              <a:t>ИСТРАЖИ!</a:t>
            </a:r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6EB1EB34-072C-4A2D-8812-A1D10E9E23F8}"/>
              </a:ext>
            </a:extLst>
          </p:cNvPr>
          <p:cNvSpPr txBox="1"/>
          <p:nvPr/>
        </p:nvSpPr>
        <p:spPr>
          <a:xfrm>
            <a:off x="2384471" y="1274406"/>
            <a:ext cx="551453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- од настаријих дјела, кроз вијекове, до савремених дјела; </a:t>
            </a:r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FC9C46E0-2EEA-40E8-924E-929BBB175137}"/>
              </a:ext>
            </a:extLst>
          </p:cNvPr>
          <p:cNvSpPr txBox="1"/>
          <p:nvPr/>
        </p:nvSpPr>
        <p:spPr>
          <a:xfrm>
            <a:off x="2384474" y="2032782"/>
            <a:ext cx="551453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Јефимија, Деспот Стефан Лазаревић, Свети  Сава, Гаврил Стефановић Венцловић;</a:t>
            </a:r>
            <a:endParaRPr lang="sr-Cyrl-RS" dirty="0"/>
          </a:p>
        </p:txBody>
      </p:sp>
      <p:sp>
        <p:nvSpPr>
          <p:cNvPr id="13" name="Оквир за текст 12">
            <a:extLst>
              <a:ext uri="{FF2B5EF4-FFF2-40B4-BE49-F238E27FC236}">
                <a16:creationId xmlns:a16="http://schemas.microsoft.com/office/drawing/2014/main" id="{D324EF57-6F16-4623-BABD-42F5BC2E3E5D}"/>
              </a:ext>
            </a:extLst>
          </p:cNvPr>
          <p:cNvSpPr txBox="1"/>
          <p:nvPr/>
        </p:nvSpPr>
        <p:spPr>
          <a:xfrm>
            <a:off x="2384473" y="2736166"/>
            <a:ext cx="551453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Захарије Орфелин, Доситеј Обрадовић, Вук Караџић, П.П. Његош, Лаза Костић…</a:t>
            </a:r>
          </a:p>
        </p:txBody>
      </p: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F78D6EC9-B72D-4629-B11C-D137BAF64570}"/>
              </a:ext>
            </a:extLst>
          </p:cNvPr>
          <p:cNvSpPr txBox="1"/>
          <p:nvPr/>
        </p:nvSpPr>
        <p:spPr>
          <a:xfrm>
            <a:off x="2384471" y="3396833"/>
            <a:ext cx="551453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Користити повезивање са другим предметима и дисциплинама кроз различите облике рада; </a:t>
            </a:r>
            <a:endParaRPr lang="sr-Cyrl-RS" dirty="0"/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D4FBFEE7-BD3F-41BF-AF9C-A1C511B4BD97}"/>
              </a:ext>
            </a:extLst>
          </p:cNvPr>
          <p:cNvSpPr txBox="1"/>
          <p:nvPr/>
        </p:nvSpPr>
        <p:spPr>
          <a:xfrm>
            <a:off x="2328203" y="4126623"/>
            <a:ext cx="557080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Оригинално штампано издање, интернет подаци, архив, библиографски подаци...</a:t>
            </a:r>
            <a:endParaRPr lang="sr-Cyrl-RS" dirty="0"/>
          </a:p>
        </p:txBody>
      </p:sp>
      <p:pic>
        <p:nvPicPr>
          <p:cNvPr id="5" name="Слика 4">
            <a:extLst>
              <a:ext uri="{FF2B5EF4-FFF2-40B4-BE49-F238E27FC236}">
                <a16:creationId xmlns:a16="http://schemas.microsoft.com/office/drawing/2014/main" id="{976E69A8-3E01-4DB1-A680-9EA6263E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83"/>
            <a:ext cx="1983545" cy="1172837"/>
          </a:xfrm>
          <a:prstGeom prst="rect">
            <a:avLst/>
          </a:prstGeom>
        </p:spPr>
      </p:pic>
      <p:pic>
        <p:nvPicPr>
          <p:cNvPr id="2" name="Слика 1">
            <a:extLst>
              <a:ext uri="{FF2B5EF4-FFF2-40B4-BE49-F238E27FC236}">
                <a16:creationId xmlns:a16="http://schemas.microsoft.com/office/drawing/2014/main" id="{27EEE255-03EE-49BB-AB44-D7015B03D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88029"/>
            <a:ext cx="1195755" cy="1771357"/>
          </a:xfrm>
          <a:prstGeom prst="rect">
            <a:avLst/>
          </a:prstGeom>
        </p:spPr>
      </p:pic>
      <p:pic>
        <p:nvPicPr>
          <p:cNvPr id="4" name="Слика 3">
            <a:extLst>
              <a:ext uri="{FF2B5EF4-FFF2-40B4-BE49-F238E27FC236}">
                <a16:creationId xmlns:a16="http://schemas.microsoft.com/office/drawing/2014/main" id="{B101989A-8977-4407-8B02-6E6EE1D3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265" y="1"/>
            <a:ext cx="1399735" cy="12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1671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55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sr-Cyrl-BA" sz="1800" dirty="0"/>
              <a:t>Први пут је изведена 9. јануара 2009. године на свечаној академији у Концертној дворани Банског двора у Бањој Луци у оквиру прославе Дана Републике Српске; </a:t>
            </a:r>
          </a:p>
          <a:p>
            <a:pPr marL="285750" indent="-285750"/>
            <a:r>
              <a:rPr lang="sr-Cyrl-BA" sz="1800" dirty="0"/>
              <a:t>Текст је написао и компоновао Младен Матовић.</a:t>
            </a:r>
          </a:p>
          <a:p>
            <a:pPr marL="285750" indent="-285750"/>
            <a:endParaRPr sz="1800" dirty="0"/>
          </a:p>
        </p:txBody>
      </p:sp>
      <p:pic>
        <p:nvPicPr>
          <p:cNvPr id="2" name="Слика 1">
            <a:extLst>
              <a:ext uri="{FF2B5EF4-FFF2-40B4-BE49-F238E27FC236}">
                <a16:creationId xmlns:a16="http://schemas.microsoft.com/office/drawing/2014/main" id="{B0951EC5-6278-4DEB-A7A4-D1003730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024" y="2020692"/>
            <a:ext cx="2143125" cy="2143125"/>
          </a:xfrm>
          <a:prstGeom prst="rect">
            <a:avLst/>
          </a:prstGeom>
        </p:spPr>
      </p:pic>
      <p:pic>
        <p:nvPicPr>
          <p:cNvPr id="3" name="Слика 2">
            <a:extLst>
              <a:ext uri="{FF2B5EF4-FFF2-40B4-BE49-F238E27FC236}">
                <a16:creationId xmlns:a16="http://schemas.microsoft.com/office/drawing/2014/main" id="{4DB8A330-7601-4A4E-A67B-06087F12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64" y="2571750"/>
            <a:ext cx="2638425" cy="173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26363AC6-D43A-48EB-AC94-962EC103FBF3}"/>
              </a:ext>
            </a:extLst>
          </p:cNvPr>
          <p:cNvSpPr txBox="1"/>
          <p:nvPr/>
        </p:nvSpPr>
        <p:spPr>
          <a:xfrm>
            <a:off x="1069145" y="288388"/>
            <a:ext cx="5134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u="sng" dirty="0"/>
              <a:t>ПОЈАМ „</a:t>
            </a:r>
            <a:r>
              <a:rPr lang="sr-Cyrl-RS" b="1" u="sng" dirty="0"/>
              <a:t>СРЦЕ</a:t>
            </a:r>
            <a:r>
              <a:rPr lang="sr-Cyrl-RS" u="sng" dirty="0"/>
              <a:t>“ У КОНТЕКСТУ НАУЧНИХ ДИСЦИПЛИНА</a:t>
            </a:r>
          </a:p>
        </p:txBody>
      </p:sp>
      <p:sp>
        <p:nvSpPr>
          <p:cNvPr id="3" name="Срце 2">
            <a:extLst>
              <a:ext uri="{FF2B5EF4-FFF2-40B4-BE49-F238E27FC236}">
                <a16:creationId xmlns:a16="http://schemas.microsoft.com/office/drawing/2014/main" id="{BFB1DFD5-A73F-4E84-9502-5DDE98C10F7D}"/>
              </a:ext>
            </a:extLst>
          </p:cNvPr>
          <p:cNvSpPr/>
          <p:nvPr/>
        </p:nvSpPr>
        <p:spPr>
          <a:xfrm>
            <a:off x="3323492" y="2296112"/>
            <a:ext cx="1139483" cy="99616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3EDC5C60-76E7-49BA-961B-F5FB1837AE39}"/>
              </a:ext>
            </a:extLst>
          </p:cNvPr>
          <p:cNvSpPr txBox="1"/>
          <p:nvPr/>
        </p:nvSpPr>
        <p:spPr>
          <a:xfrm>
            <a:off x="5296485" y="914400"/>
            <a:ext cx="341845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„Сишло ми је </a:t>
            </a:r>
            <a:r>
              <a:rPr lang="sr-Cyrl-R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срце</a:t>
            </a: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пете“ –фраза!</a:t>
            </a:r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83D5701B-E982-4E10-BD28-C46EB3E182D1}"/>
              </a:ext>
            </a:extLst>
          </p:cNvPr>
          <p:cNvSpPr txBox="1"/>
          <p:nvPr/>
        </p:nvSpPr>
        <p:spPr>
          <a:xfrm>
            <a:off x="3383280" y="945177"/>
            <a:ext cx="1519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СРПСКИ ЈЕЗИК</a:t>
            </a:r>
          </a:p>
        </p:txBody>
      </p:sp>
      <p:cxnSp>
        <p:nvCxnSpPr>
          <p:cNvPr id="7" name="Права линија спајања са стрелицом 6">
            <a:extLst>
              <a:ext uri="{FF2B5EF4-FFF2-40B4-BE49-F238E27FC236}">
                <a16:creationId xmlns:a16="http://schemas.microsoft.com/office/drawing/2014/main" id="{99A5E219-AA4D-4438-ACC2-0EDEEBA7158F}"/>
              </a:ext>
            </a:extLst>
          </p:cNvPr>
          <p:cNvCxnSpPr>
            <a:stCxn id="5" idx="3"/>
            <a:endCxn id="4" idx="1"/>
          </p:cNvCxnSpPr>
          <p:nvPr/>
        </p:nvCxnSpPr>
        <p:spPr>
          <a:xfrm flipV="1">
            <a:off x="4902591" y="1083677"/>
            <a:ext cx="393894" cy="15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8676E7E9-9DD8-4212-ADA0-B59163FA4D95}"/>
              </a:ext>
            </a:extLst>
          </p:cNvPr>
          <p:cNvCxnSpPr>
            <a:cxnSpLocks/>
          </p:cNvCxnSpPr>
          <p:nvPr/>
        </p:nvCxnSpPr>
        <p:spPr>
          <a:xfrm flipV="1">
            <a:off x="4325815" y="1252954"/>
            <a:ext cx="2419642" cy="1096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4A19DB06-D0B8-49A6-818E-A7618AEC2503}"/>
              </a:ext>
            </a:extLst>
          </p:cNvPr>
          <p:cNvSpPr txBox="1"/>
          <p:nvPr/>
        </p:nvSpPr>
        <p:spPr>
          <a:xfrm>
            <a:off x="6689188" y="1906171"/>
            <a:ext cx="2025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ПЕТА</a:t>
            </a:r>
            <a:r>
              <a:rPr lang="sr-Latn-RS" b="1" dirty="0"/>
              <a:t>(lat. Calcaneus)</a:t>
            </a:r>
            <a:endParaRPr lang="sr-Cyrl-RS" b="1" dirty="0"/>
          </a:p>
        </p:txBody>
      </p:sp>
      <p:cxnSp>
        <p:nvCxnSpPr>
          <p:cNvPr id="12" name="Права линија спајања са стрелицом 11">
            <a:extLst>
              <a:ext uri="{FF2B5EF4-FFF2-40B4-BE49-F238E27FC236}">
                <a16:creationId xmlns:a16="http://schemas.microsoft.com/office/drawing/2014/main" id="{ECBDAABC-7B2D-40ED-B41E-85990CDB9003}"/>
              </a:ext>
            </a:extLst>
          </p:cNvPr>
          <p:cNvCxnSpPr>
            <a:cxnSpLocks/>
          </p:cNvCxnSpPr>
          <p:nvPr/>
        </p:nvCxnSpPr>
        <p:spPr>
          <a:xfrm>
            <a:off x="7294098" y="1252954"/>
            <a:ext cx="0" cy="65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квир за текст 12">
            <a:extLst>
              <a:ext uri="{FF2B5EF4-FFF2-40B4-BE49-F238E27FC236}">
                <a16:creationId xmlns:a16="http://schemas.microsoft.com/office/drawing/2014/main" id="{28356378-8032-49B5-8833-BA5843EDD63A}"/>
              </a:ext>
            </a:extLst>
          </p:cNvPr>
          <p:cNvSpPr txBox="1"/>
          <p:nvPr/>
        </p:nvSpPr>
        <p:spPr>
          <a:xfrm>
            <a:off x="5036233" y="1906172"/>
            <a:ext cx="130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АНАТОМИЈА</a:t>
            </a:r>
          </a:p>
        </p:txBody>
      </p:sp>
      <p:cxnSp>
        <p:nvCxnSpPr>
          <p:cNvPr id="15" name="Права линија спајања са стрелицом 14">
            <a:extLst>
              <a:ext uri="{FF2B5EF4-FFF2-40B4-BE49-F238E27FC236}">
                <a16:creationId xmlns:a16="http://schemas.microsoft.com/office/drawing/2014/main" id="{C09990B9-DFF2-484C-B12E-80B40D5B6852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 flipV="1">
            <a:off x="6337496" y="2060060"/>
            <a:ext cx="3516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25D610DF-4A42-47A8-80E7-3193BA399912}"/>
              </a:ext>
            </a:extLst>
          </p:cNvPr>
          <p:cNvSpPr txBox="1"/>
          <p:nvPr/>
        </p:nvSpPr>
        <p:spPr>
          <a:xfrm>
            <a:off x="5852160" y="2398542"/>
            <a:ext cx="313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На пети се налази Ахилова тетива.</a:t>
            </a:r>
          </a:p>
        </p:txBody>
      </p:sp>
      <p:pic>
        <p:nvPicPr>
          <p:cNvPr id="19" name="Слика 18">
            <a:extLst>
              <a:ext uri="{FF2B5EF4-FFF2-40B4-BE49-F238E27FC236}">
                <a16:creationId xmlns:a16="http://schemas.microsoft.com/office/drawing/2014/main" id="{A81081DD-B3B1-403E-85B1-DC66026E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380" y="2471074"/>
            <a:ext cx="1020316" cy="1727249"/>
          </a:xfrm>
          <a:prstGeom prst="rect">
            <a:avLst/>
          </a:prstGeom>
        </p:spPr>
      </p:pic>
      <p:cxnSp>
        <p:nvCxnSpPr>
          <p:cNvPr id="23" name="Права линија спајања са стрелицом 22">
            <a:extLst>
              <a:ext uri="{FF2B5EF4-FFF2-40B4-BE49-F238E27FC236}">
                <a16:creationId xmlns:a16="http://schemas.microsoft.com/office/drawing/2014/main" id="{B0234CD9-339C-49FB-8EBC-75D095FE652E}"/>
              </a:ext>
            </a:extLst>
          </p:cNvPr>
          <p:cNvCxnSpPr/>
          <p:nvPr/>
        </p:nvCxnSpPr>
        <p:spPr>
          <a:xfrm flipH="1">
            <a:off x="5176911" y="2623625"/>
            <a:ext cx="2525149" cy="1125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квир за текст 23">
            <a:extLst>
              <a:ext uri="{FF2B5EF4-FFF2-40B4-BE49-F238E27FC236}">
                <a16:creationId xmlns:a16="http://schemas.microsoft.com/office/drawing/2014/main" id="{0839EF58-81AE-4D21-8E64-85ACB0040C90}"/>
              </a:ext>
            </a:extLst>
          </p:cNvPr>
          <p:cNvSpPr txBox="1"/>
          <p:nvPr/>
        </p:nvSpPr>
        <p:spPr>
          <a:xfrm>
            <a:off x="6745457" y="3051759"/>
            <a:ext cx="1913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АХИЛ (АХИЛЕЈ) –грчка митологија, трагедија.</a:t>
            </a:r>
          </a:p>
        </p:txBody>
      </p:sp>
      <p:cxnSp>
        <p:nvCxnSpPr>
          <p:cNvPr id="26" name="Права линија спајања са стрелицом 25">
            <a:extLst>
              <a:ext uri="{FF2B5EF4-FFF2-40B4-BE49-F238E27FC236}">
                <a16:creationId xmlns:a16="http://schemas.microsoft.com/office/drawing/2014/main" id="{1194912D-000B-4CD2-8FC9-66227BFBD5F1}"/>
              </a:ext>
            </a:extLst>
          </p:cNvPr>
          <p:cNvCxnSpPr>
            <a:endCxn id="24" idx="0"/>
          </p:cNvCxnSpPr>
          <p:nvPr/>
        </p:nvCxnSpPr>
        <p:spPr>
          <a:xfrm>
            <a:off x="7702060" y="2623624"/>
            <a:ext cx="0" cy="428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квир за текст 26">
            <a:extLst>
              <a:ext uri="{FF2B5EF4-FFF2-40B4-BE49-F238E27FC236}">
                <a16:creationId xmlns:a16="http://schemas.microsoft.com/office/drawing/2014/main" id="{9C81A262-C2CE-49E2-8204-94651B7A36B1}"/>
              </a:ext>
            </a:extLst>
          </p:cNvPr>
          <p:cNvSpPr txBox="1"/>
          <p:nvPr/>
        </p:nvSpPr>
        <p:spPr>
          <a:xfrm>
            <a:off x="5852160" y="3712072"/>
            <a:ext cx="267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Три главе бутног мишића (</a:t>
            </a:r>
            <a:r>
              <a:rPr lang="sr-Latn-RS" dirty="0"/>
              <a:t>triceps</a:t>
            </a:r>
            <a:r>
              <a:rPr lang="sr-Cyrl-RS" dirty="0"/>
              <a:t>).</a:t>
            </a:r>
          </a:p>
        </p:txBody>
      </p:sp>
      <p:cxnSp>
        <p:nvCxnSpPr>
          <p:cNvPr id="29" name="Права линија спајања са стрелицом 28">
            <a:extLst>
              <a:ext uri="{FF2B5EF4-FFF2-40B4-BE49-F238E27FC236}">
                <a16:creationId xmlns:a16="http://schemas.microsoft.com/office/drawing/2014/main" id="{7D38D52D-AEDB-4ED2-B94D-5BF0B5338616}"/>
              </a:ext>
            </a:extLst>
          </p:cNvPr>
          <p:cNvCxnSpPr>
            <a:endCxn id="27" idx="1"/>
          </p:cNvCxnSpPr>
          <p:nvPr/>
        </p:nvCxnSpPr>
        <p:spPr>
          <a:xfrm>
            <a:off x="5176911" y="3670689"/>
            <a:ext cx="675249" cy="302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квир за текст 29">
            <a:extLst>
              <a:ext uri="{FF2B5EF4-FFF2-40B4-BE49-F238E27FC236}">
                <a16:creationId xmlns:a16="http://schemas.microsoft.com/office/drawing/2014/main" id="{0306B38C-769F-4D2A-919E-7CFE2D3031CB}"/>
              </a:ext>
            </a:extLst>
          </p:cNvPr>
          <p:cNvSpPr txBox="1"/>
          <p:nvPr/>
        </p:nvSpPr>
        <p:spPr>
          <a:xfrm>
            <a:off x="5662247" y="4313643"/>
            <a:ext cx="2862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- </a:t>
            </a:r>
            <a:r>
              <a:rPr lang="ru-RU" dirty="0"/>
              <a:t>кроз разне физичке вјежбе , могуће је развити и ојачати трицепсе</a:t>
            </a:r>
            <a:r>
              <a:rPr lang="sr-Latn-RS" dirty="0"/>
              <a:t>.</a:t>
            </a:r>
            <a:endParaRPr lang="sr-Cyrl-RS" dirty="0"/>
          </a:p>
        </p:txBody>
      </p:sp>
      <p:sp>
        <p:nvSpPr>
          <p:cNvPr id="31" name="Оквир за текст 30">
            <a:extLst>
              <a:ext uri="{FF2B5EF4-FFF2-40B4-BE49-F238E27FC236}">
                <a16:creationId xmlns:a16="http://schemas.microsoft.com/office/drawing/2014/main" id="{A66D7E35-2A4D-4189-B193-D0361BD3545A}"/>
              </a:ext>
            </a:extLst>
          </p:cNvPr>
          <p:cNvSpPr txBox="1"/>
          <p:nvPr/>
        </p:nvSpPr>
        <p:spPr>
          <a:xfrm>
            <a:off x="3882682" y="4382797"/>
            <a:ext cx="160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ФИЗИЧКО ВАСПИТАЊЕ</a:t>
            </a:r>
          </a:p>
        </p:txBody>
      </p:sp>
      <p:cxnSp>
        <p:nvCxnSpPr>
          <p:cNvPr id="33" name="Права линија спајања са стрелицом 32">
            <a:extLst>
              <a:ext uri="{FF2B5EF4-FFF2-40B4-BE49-F238E27FC236}">
                <a16:creationId xmlns:a16="http://schemas.microsoft.com/office/drawing/2014/main" id="{070CAF77-AC81-4DE0-8E0D-2E548EA25E36}"/>
              </a:ext>
            </a:extLst>
          </p:cNvPr>
          <p:cNvCxnSpPr>
            <a:stCxn id="30" idx="1"/>
          </p:cNvCxnSpPr>
          <p:nvPr/>
        </p:nvCxnSpPr>
        <p:spPr>
          <a:xfrm flipH="1">
            <a:off x="5176911" y="4682975"/>
            <a:ext cx="485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ава линија спајања са стрелицом 34">
            <a:extLst>
              <a:ext uri="{FF2B5EF4-FFF2-40B4-BE49-F238E27FC236}">
                <a16:creationId xmlns:a16="http://schemas.microsoft.com/office/drawing/2014/main" id="{89390406-4135-43AC-80B0-EB75586F0CA3}"/>
              </a:ext>
            </a:extLst>
          </p:cNvPr>
          <p:cNvCxnSpPr/>
          <p:nvPr/>
        </p:nvCxnSpPr>
        <p:spPr>
          <a:xfrm>
            <a:off x="6291775" y="4198323"/>
            <a:ext cx="0" cy="25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квир за текст 35">
            <a:extLst>
              <a:ext uri="{FF2B5EF4-FFF2-40B4-BE49-F238E27FC236}">
                <a16:creationId xmlns:a16="http://schemas.microsoft.com/office/drawing/2014/main" id="{9CF90461-43BE-412A-8FD8-0B5CC70B472C}"/>
              </a:ext>
            </a:extLst>
          </p:cNvPr>
          <p:cNvSpPr txBox="1"/>
          <p:nvPr/>
        </p:nvSpPr>
        <p:spPr>
          <a:xfrm>
            <a:off x="2686929" y="1652954"/>
            <a:ext cx="1902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ЛАТИНСКИ ЈЕЗИК</a:t>
            </a:r>
          </a:p>
        </p:txBody>
      </p:sp>
      <p:cxnSp>
        <p:nvCxnSpPr>
          <p:cNvPr id="38" name="Права линија спајања са стрелицом 37">
            <a:extLst>
              <a:ext uri="{FF2B5EF4-FFF2-40B4-BE49-F238E27FC236}">
                <a16:creationId xmlns:a16="http://schemas.microsoft.com/office/drawing/2014/main" id="{A9606B22-319D-4070-A789-A49FBE60BA96}"/>
              </a:ext>
            </a:extLst>
          </p:cNvPr>
          <p:cNvCxnSpPr/>
          <p:nvPr/>
        </p:nvCxnSpPr>
        <p:spPr>
          <a:xfrm>
            <a:off x="4410222" y="1811460"/>
            <a:ext cx="3038622" cy="149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квир за текст 38">
            <a:extLst>
              <a:ext uri="{FF2B5EF4-FFF2-40B4-BE49-F238E27FC236}">
                <a16:creationId xmlns:a16="http://schemas.microsoft.com/office/drawing/2014/main" id="{96084DCD-0A58-4C6F-BD30-0F54519F4763}"/>
              </a:ext>
            </a:extLst>
          </p:cNvPr>
          <p:cNvSpPr txBox="1"/>
          <p:nvPr/>
        </p:nvSpPr>
        <p:spPr>
          <a:xfrm>
            <a:off x="6203854" y="1430452"/>
            <a:ext cx="2025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срце</a:t>
            </a:r>
            <a:r>
              <a:rPr lang="sr-Latn-RS" b="1" dirty="0"/>
              <a:t>(</a:t>
            </a:r>
            <a:r>
              <a:rPr lang="sr-Cyrl-RS" dirty="0"/>
              <a:t>латински-</a:t>
            </a:r>
            <a:r>
              <a:rPr lang="sr-Latn-RS" dirty="0"/>
              <a:t> </a:t>
            </a:r>
            <a:r>
              <a:rPr lang="sr-Latn-RS" b="1" i="1" dirty="0"/>
              <a:t>cor</a:t>
            </a:r>
            <a:r>
              <a:rPr lang="sr-Cyrl-RS" b="1" i="1" dirty="0"/>
              <a:t>)</a:t>
            </a:r>
          </a:p>
        </p:txBody>
      </p:sp>
      <p:cxnSp>
        <p:nvCxnSpPr>
          <p:cNvPr id="41" name="Права линија спајања са стрелицом 40">
            <a:extLst>
              <a:ext uri="{FF2B5EF4-FFF2-40B4-BE49-F238E27FC236}">
                <a16:creationId xmlns:a16="http://schemas.microsoft.com/office/drawing/2014/main" id="{12840C9C-5804-41D3-8251-E4BA45852EC6}"/>
              </a:ext>
            </a:extLst>
          </p:cNvPr>
          <p:cNvCxnSpPr>
            <a:endCxn id="39" idx="1"/>
          </p:cNvCxnSpPr>
          <p:nvPr/>
        </p:nvCxnSpPr>
        <p:spPr>
          <a:xfrm flipV="1">
            <a:off x="4434638" y="1584341"/>
            <a:ext cx="1769216" cy="207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ава линија спајања са стрелицом 7">
            <a:extLst>
              <a:ext uri="{FF2B5EF4-FFF2-40B4-BE49-F238E27FC236}">
                <a16:creationId xmlns:a16="http://schemas.microsoft.com/office/drawing/2014/main" id="{DD1FB049-A856-4F0E-983E-0652CE074655}"/>
              </a:ext>
            </a:extLst>
          </p:cNvPr>
          <p:cNvCxnSpPr>
            <a:cxnSpLocks/>
          </p:cNvCxnSpPr>
          <p:nvPr/>
        </p:nvCxnSpPr>
        <p:spPr>
          <a:xfrm flipV="1">
            <a:off x="7807569" y="1169818"/>
            <a:ext cx="267289" cy="140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E4A0678D-FC9F-4C5A-A1D1-512F5CC78BE6}"/>
              </a:ext>
            </a:extLst>
          </p:cNvPr>
          <p:cNvSpPr txBox="1"/>
          <p:nvPr/>
        </p:nvSpPr>
        <p:spPr>
          <a:xfrm>
            <a:off x="154745" y="1584341"/>
            <a:ext cx="2321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До истине не долазимо само разумом, већ и </a:t>
            </a:r>
            <a:r>
              <a:rPr lang="sr-Cyrl-RS" b="1" dirty="0"/>
              <a:t>срцем.</a:t>
            </a:r>
          </a:p>
        </p:txBody>
      </p: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E9185117-3E8B-4A6E-80D3-EDEAF1299F75}"/>
              </a:ext>
            </a:extLst>
          </p:cNvPr>
          <p:cNvSpPr txBox="1"/>
          <p:nvPr/>
        </p:nvSpPr>
        <p:spPr>
          <a:xfrm>
            <a:off x="281354" y="1326837"/>
            <a:ext cx="1456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ФИЛОСОФИЈА</a:t>
            </a:r>
          </a:p>
        </p:txBody>
      </p:sp>
      <p:cxnSp>
        <p:nvCxnSpPr>
          <p:cNvPr id="17" name="Права линија спајања са стрелицом 16">
            <a:extLst>
              <a:ext uri="{FF2B5EF4-FFF2-40B4-BE49-F238E27FC236}">
                <a16:creationId xmlns:a16="http://schemas.microsoft.com/office/drawing/2014/main" id="{D064B93F-6FA6-485A-AB9D-9704460D6C11}"/>
              </a:ext>
            </a:extLst>
          </p:cNvPr>
          <p:cNvCxnSpPr/>
          <p:nvPr/>
        </p:nvCxnSpPr>
        <p:spPr>
          <a:xfrm flipH="1" flipV="1">
            <a:off x="731520" y="2213948"/>
            <a:ext cx="2528465" cy="357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ава линија спајања са стрелицом 20">
            <a:extLst>
              <a:ext uri="{FF2B5EF4-FFF2-40B4-BE49-F238E27FC236}">
                <a16:creationId xmlns:a16="http://schemas.microsoft.com/office/drawing/2014/main" id="{F3C78769-E810-4CCF-AB1B-B1F93AF4141B}"/>
              </a:ext>
            </a:extLst>
          </p:cNvPr>
          <p:cNvCxnSpPr/>
          <p:nvPr/>
        </p:nvCxnSpPr>
        <p:spPr>
          <a:xfrm>
            <a:off x="893298" y="1584341"/>
            <a:ext cx="0" cy="15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квир за текст 21">
            <a:extLst>
              <a:ext uri="{FF2B5EF4-FFF2-40B4-BE49-F238E27FC236}">
                <a16:creationId xmlns:a16="http://schemas.microsoft.com/office/drawing/2014/main" id="{626D6DC2-CBE1-46BA-83C8-0493BC487F15}"/>
              </a:ext>
            </a:extLst>
          </p:cNvPr>
          <p:cNvSpPr txBox="1"/>
          <p:nvPr/>
        </p:nvSpPr>
        <p:spPr>
          <a:xfrm>
            <a:off x="154745" y="2471074"/>
            <a:ext cx="2746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b="1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C55AA483-BF86-4286-951C-0A81A570A06D}"/>
              </a:ext>
            </a:extLst>
          </p:cNvPr>
          <p:cNvSpPr txBox="1"/>
          <p:nvPr/>
        </p:nvSpPr>
        <p:spPr>
          <a:xfrm>
            <a:off x="154745" y="2571750"/>
            <a:ext cx="2651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Јер гдје је благо ваше, ондје ће бити и </a:t>
            </a:r>
            <a:r>
              <a:rPr lang="ru-RU" b="1" dirty="0"/>
              <a:t>срце</a:t>
            </a:r>
            <a:r>
              <a:rPr lang="ru-RU" dirty="0"/>
              <a:t> ваше. (Јеванђеље по Матеју)</a:t>
            </a:r>
            <a:endParaRPr lang="sr-Cyrl-RS" dirty="0"/>
          </a:p>
        </p:txBody>
      </p:sp>
      <p:sp>
        <p:nvSpPr>
          <p:cNvPr id="16" name="Оквир за текст 15">
            <a:extLst>
              <a:ext uri="{FF2B5EF4-FFF2-40B4-BE49-F238E27FC236}">
                <a16:creationId xmlns:a16="http://schemas.microsoft.com/office/drawing/2014/main" id="{F38C51EA-2DE4-4346-B513-B452A9C646B9}"/>
              </a:ext>
            </a:extLst>
          </p:cNvPr>
          <p:cNvSpPr txBox="1"/>
          <p:nvPr/>
        </p:nvSpPr>
        <p:spPr>
          <a:xfrm>
            <a:off x="1132041" y="3334698"/>
            <a:ext cx="184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ВЈЕРОНАУКА</a:t>
            </a:r>
          </a:p>
        </p:txBody>
      </p:sp>
      <p:cxnSp>
        <p:nvCxnSpPr>
          <p:cNvPr id="25" name="Права линија спајања са стрелицом 24">
            <a:extLst>
              <a:ext uri="{FF2B5EF4-FFF2-40B4-BE49-F238E27FC236}">
                <a16:creationId xmlns:a16="http://schemas.microsoft.com/office/drawing/2014/main" id="{708096A5-A638-4341-B160-C6898D522151}"/>
              </a:ext>
            </a:extLst>
          </p:cNvPr>
          <p:cNvCxnSpPr/>
          <p:nvPr/>
        </p:nvCxnSpPr>
        <p:spPr>
          <a:xfrm flipV="1">
            <a:off x="2250831" y="2902339"/>
            <a:ext cx="1202788" cy="408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ава линија спајања са стрелицом 31">
            <a:extLst>
              <a:ext uri="{FF2B5EF4-FFF2-40B4-BE49-F238E27FC236}">
                <a16:creationId xmlns:a16="http://schemas.microsoft.com/office/drawing/2014/main" id="{A6C8EF22-18D9-4C40-B049-F2C531A2F055}"/>
              </a:ext>
            </a:extLst>
          </p:cNvPr>
          <p:cNvCxnSpPr/>
          <p:nvPr/>
        </p:nvCxnSpPr>
        <p:spPr>
          <a:xfrm flipV="1">
            <a:off x="1441939" y="2803135"/>
            <a:ext cx="1941341" cy="99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8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4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7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10" grpId="0"/>
      <p:bldP spid="13" grpId="0"/>
      <p:bldP spid="18" grpId="0"/>
      <p:bldP spid="24" grpId="0"/>
      <p:bldP spid="27" grpId="0"/>
      <p:bldP spid="30" grpId="0"/>
      <p:bldP spid="31" grpId="0"/>
      <p:bldP spid="36" grpId="0"/>
      <p:bldP spid="39" grpId="0"/>
      <p:bldP spid="11" grpId="0"/>
      <p:bldP spid="14" grpId="0"/>
      <p:bldP spid="6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331EFDA4-ED6B-421B-9611-C99F2D80F377}"/>
              </a:ext>
            </a:extLst>
          </p:cNvPr>
          <p:cNvSpPr txBox="1"/>
          <p:nvPr/>
        </p:nvSpPr>
        <p:spPr>
          <a:xfrm>
            <a:off x="1702191" y="70338"/>
            <a:ext cx="488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dirty="0"/>
              <a:t>САВРЕМЕНА И СВАКОДНЕВНА ТЕРМИНОЛОГИЈА </a:t>
            </a:r>
          </a:p>
        </p:txBody>
      </p:sp>
      <p:pic>
        <p:nvPicPr>
          <p:cNvPr id="4" name="Слика 3">
            <a:extLst>
              <a:ext uri="{FF2B5EF4-FFF2-40B4-BE49-F238E27FC236}">
                <a16:creationId xmlns:a16="http://schemas.microsoft.com/office/drawing/2014/main" id="{A3127411-F94E-4E86-B673-9BC0692E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2" y="464235"/>
            <a:ext cx="6367479" cy="4482317"/>
          </a:xfrm>
          <a:prstGeom prst="rect">
            <a:avLst/>
          </a:prstGeom>
        </p:spPr>
      </p:pic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FA4A1581-FA6D-4A03-A609-C8D429474909}"/>
              </a:ext>
            </a:extLst>
          </p:cNvPr>
          <p:cNvSpPr txBox="1"/>
          <p:nvPr/>
        </p:nvSpPr>
        <p:spPr>
          <a:xfrm>
            <a:off x="6893169" y="534572"/>
            <a:ext cx="1955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Новински извор</a:t>
            </a:r>
            <a:r>
              <a:rPr lang="ru-RU" dirty="0"/>
              <a:t>: «Црногорски певач Сергеј Ћетковић поносан је отац две девојчице. Како каже, он и супруга Кристина су Лолу и Милу родили право </a:t>
            </a:r>
            <a:r>
              <a:rPr lang="ru-RU" b="1" dirty="0"/>
              <a:t>из срца</a:t>
            </a:r>
            <a:r>
              <a:rPr lang="ru-RU" dirty="0"/>
              <a:t>».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8203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6"/>
          <p:cNvSpPr txBox="1">
            <a:spLocks noGrp="1"/>
          </p:cNvSpPr>
          <p:nvPr>
            <p:ph type="title"/>
          </p:nvPr>
        </p:nvSpPr>
        <p:spPr>
          <a:xfrm>
            <a:off x="302098" y="298495"/>
            <a:ext cx="8537102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4000" i="1" u="sng" dirty="0">
                <a:latin typeface="Arial Narrow" panose="020B0606020202030204" pitchFamily="34" charset="0"/>
              </a:rPr>
              <a:t>Симболика срца као исказ дубљег значења у књижевности</a:t>
            </a:r>
            <a:endParaRPr sz="4000" i="1" u="sng" dirty="0">
              <a:latin typeface="Arial Narrow" panose="020B0606020202030204" pitchFamily="34" charset="0"/>
            </a:endParaRPr>
          </a:p>
        </p:txBody>
      </p:sp>
      <p:sp>
        <p:nvSpPr>
          <p:cNvPr id="1288" name="Google Shape;1288;p56"/>
          <p:cNvSpPr txBox="1">
            <a:spLocks noGrp="1"/>
          </p:cNvSpPr>
          <p:nvPr>
            <p:ph type="body" idx="1"/>
          </p:nvPr>
        </p:nvSpPr>
        <p:spPr>
          <a:xfrm>
            <a:off x="711899" y="1736650"/>
            <a:ext cx="7717500" cy="251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Срце има своје </a:t>
            </a: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семантично–семиолошке 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одреднице, </a:t>
            </a: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доживљајне аспекте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 и </a:t>
            </a: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асоцијације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 из свог </a:t>
            </a: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биолошко–физиолошког 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значења и </a:t>
            </a: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емотивних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 садржаја, који му се у пренесеном смислу приписују.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r-Cyrl-BA" sz="1800" dirty="0">
              <a:latin typeface="Raleway" pitchFamily="2" charset="-18"/>
              <a:ea typeface="Grand Hotel"/>
              <a:cs typeface="Grand Hotel"/>
              <a:sym typeface="Grand Hot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r-Cyrl-BA" sz="1800" dirty="0">
              <a:latin typeface="Raleway" pitchFamily="2" charset="-18"/>
              <a:ea typeface="Grand Hotel"/>
              <a:cs typeface="Grand Hotel"/>
              <a:sym typeface="Grand Hot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Симболика срца 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није смишљена или договорена. Она је, по Јунговој терминологији, </a:t>
            </a:r>
            <a:r>
              <a:rPr lang="sr-Cyrl-BA" sz="1800" b="1" dirty="0">
                <a:latin typeface="Raleway" pitchFamily="2" charset="-18"/>
                <a:ea typeface="Grand Hotel"/>
                <a:cs typeface="Grand Hotel"/>
                <a:sym typeface="Grand Hotel"/>
              </a:rPr>
              <a:t>у вези са архетипском структуром људске свијести</a:t>
            </a:r>
            <a:r>
              <a:rPr lang="sr-Cyrl-BA" sz="1800" dirty="0">
                <a:latin typeface="Raleway" pitchFamily="2" charset="-18"/>
                <a:ea typeface="Grand Hotel"/>
                <a:cs typeface="Grand Hotel"/>
                <a:sym typeface="Grand Hotel"/>
              </a:rPr>
              <a:t>.</a:t>
            </a:r>
            <a:endParaRPr sz="1800" dirty="0">
              <a:latin typeface="Raleway" pitchFamily="2" charset="-18"/>
              <a:ea typeface="Grand Hotel"/>
              <a:cs typeface="Grand Hotel"/>
              <a:sym typeface="Grand Hotel"/>
            </a:endParaRPr>
          </a:p>
        </p:txBody>
      </p:sp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E2736A4A-2364-4140-9495-2F4CEECD399F}"/>
              </a:ext>
            </a:extLst>
          </p:cNvPr>
          <p:cNvSpPr txBox="1"/>
          <p:nvPr/>
        </p:nvSpPr>
        <p:spPr>
          <a:xfrm>
            <a:off x="2354987" y="144606"/>
            <a:ext cx="2215662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r-Cyrl-RS" b="1" dirty="0"/>
              <a:t>ЗАКЉУЧАК</a:t>
            </a:r>
            <a:r>
              <a:rPr lang="sr-Cyrl-RS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B544F-14E5-42BA-9F87-45E765C1A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50" y="743676"/>
            <a:ext cx="7717500" cy="3997136"/>
          </a:xfrm>
        </p:spPr>
        <p:txBody>
          <a:bodyPr/>
          <a:lstStyle/>
          <a:p>
            <a:pPr marL="127000" indent="0">
              <a:buNone/>
            </a:pPr>
            <a:r>
              <a:rPr lang="sr-Cyrl-BA" sz="1800" dirty="0"/>
              <a:t>Срце, као метафорички термин, у себи носи субјективни доживљај и асоцијативне моћи. </a:t>
            </a:r>
          </a:p>
          <a:p>
            <a:pPr marL="127000" indent="0">
              <a:buNone/>
            </a:pPr>
            <a:r>
              <a:rPr lang="sr-Cyrl-BA" sz="1800" dirty="0"/>
              <a:t>Оно, у ствари, исказује </a:t>
            </a:r>
            <a:r>
              <a:rPr lang="sr-Cyrl-BA" sz="1800" b="1" dirty="0"/>
              <a:t>динамику</a:t>
            </a:r>
            <a:r>
              <a:rPr lang="sr-Cyrl-BA" sz="1800" dirty="0"/>
              <a:t> нечега </a:t>
            </a:r>
            <a:r>
              <a:rPr lang="sr-Cyrl-BA" sz="1800" b="1" dirty="0"/>
              <a:t>недореченог</a:t>
            </a:r>
            <a:r>
              <a:rPr lang="sr-Cyrl-BA" sz="1800" dirty="0"/>
              <a:t>. </a:t>
            </a:r>
          </a:p>
          <a:p>
            <a:pPr marL="127000" indent="0">
              <a:buNone/>
            </a:pPr>
            <a:endParaRPr lang="sr-Cyrl-BA" sz="1800" dirty="0"/>
          </a:p>
          <a:p>
            <a:pPr marL="127000" indent="0">
              <a:buNone/>
            </a:pPr>
            <a:endParaRPr lang="sr-Cyrl-BA" sz="1800" dirty="0"/>
          </a:p>
          <a:p>
            <a:pPr marL="127000" indent="0">
              <a:buNone/>
            </a:pPr>
            <a:endParaRPr lang="sr-Cyrl-BA" sz="1800" dirty="0"/>
          </a:p>
          <a:p>
            <a:pPr marL="127000" indent="0">
              <a:buNone/>
            </a:pPr>
            <a:endParaRPr lang="sr-Cyrl-BA" sz="1800" dirty="0"/>
          </a:p>
          <a:p>
            <a:pPr marL="127000" indent="0">
              <a:buNone/>
            </a:pPr>
            <a:endParaRPr lang="sr-Cyrl-BA" sz="1800" dirty="0"/>
          </a:p>
          <a:p>
            <a:pPr marL="127000" indent="0">
              <a:buNone/>
            </a:pPr>
            <a:endParaRPr lang="sr-Cyrl-BA" sz="1800" dirty="0"/>
          </a:p>
          <a:p>
            <a:pPr marL="127000" indent="0">
              <a:buNone/>
            </a:pPr>
            <a:r>
              <a:rPr lang="sr-Cyrl-BA" sz="1800" dirty="0"/>
              <a:t>Срце се </a:t>
            </a:r>
            <a:r>
              <a:rPr lang="sr-Cyrl-BA" sz="1800" b="1" dirty="0"/>
              <a:t>у својој фигуративној функцији </a:t>
            </a:r>
            <a:r>
              <a:rPr lang="sr-Cyrl-BA" sz="1800" dirty="0"/>
              <a:t>подвргава општој логици симбола, који никада, до краја, </a:t>
            </a:r>
            <a:r>
              <a:rPr lang="sr-Cyrl-BA" sz="1800" b="1" dirty="0"/>
              <a:t>не изриче поруку</a:t>
            </a:r>
            <a:r>
              <a:rPr lang="sr-Cyrl-BA" sz="1800" dirty="0"/>
              <a:t>.</a:t>
            </a:r>
          </a:p>
          <a:p>
            <a:pPr marL="127000" indent="0">
              <a:buNone/>
            </a:pPr>
            <a:r>
              <a:rPr lang="sr-Cyrl-BA" sz="1800" dirty="0"/>
              <a:t> Оно је мјесто и назнака различитих </a:t>
            </a:r>
            <a:r>
              <a:rPr lang="sr-Cyrl-BA" sz="1800" b="1" dirty="0"/>
              <a:t>духовних и психолошких реакција. Доживљај срца  у свим књижевним обрасцима благотворно дјелује на читаоца.</a:t>
            </a:r>
          </a:p>
          <a:p>
            <a:pPr marL="127000" indent="0">
              <a:buNone/>
            </a:pPr>
            <a:r>
              <a:rPr lang="sr-Cyrl-BA" sz="1800" dirty="0"/>
              <a:t> </a:t>
            </a:r>
          </a:p>
        </p:txBody>
      </p:sp>
      <p:sp>
        <p:nvSpPr>
          <p:cNvPr id="2" name="Срце 1">
            <a:extLst>
              <a:ext uri="{FF2B5EF4-FFF2-40B4-BE49-F238E27FC236}">
                <a16:creationId xmlns:a16="http://schemas.microsoft.com/office/drawing/2014/main" id="{F9046171-FBF7-43BA-927A-80031F052059}"/>
              </a:ext>
            </a:extLst>
          </p:cNvPr>
          <p:cNvSpPr/>
          <p:nvPr/>
        </p:nvSpPr>
        <p:spPr>
          <a:xfrm>
            <a:off x="3636498" y="1737359"/>
            <a:ext cx="1765496" cy="124850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664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D23F460B-B962-4DDC-82CD-D657C5DE20E1}"/>
              </a:ext>
            </a:extLst>
          </p:cNvPr>
          <p:cNvSpPr txBox="1"/>
          <p:nvPr/>
        </p:nvSpPr>
        <p:spPr>
          <a:xfrm>
            <a:off x="1674056" y="580264"/>
            <a:ext cx="406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«Инфаркт, ма какав је, од </a:t>
            </a:r>
            <a:r>
              <a:rPr lang="ru-RU" dirty="0">
                <a:solidFill>
                  <a:srgbClr val="FF0000"/>
                </a:solidFill>
              </a:rPr>
              <a:t>срца</a:t>
            </a:r>
            <a:r>
              <a:rPr lang="ru-RU" dirty="0"/>
              <a:t> је!»</a:t>
            </a:r>
            <a:endParaRPr lang="sr-Cyrl-RS" dirty="0"/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BA9F1EF9-037C-4A3D-AF49-56315DCDFCC1}"/>
              </a:ext>
            </a:extLst>
          </p:cNvPr>
          <p:cNvSpPr txBox="1"/>
          <p:nvPr/>
        </p:nvSpPr>
        <p:spPr>
          <a:xfrm>
            <a:off x="1396218" y="1047760"/>
            <a:ext cx="358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"Мајке, руке своје дјеце држе кратко, али њихова </a:t>
            </a:r>
            <a:r>
              <a:rPr lang="ru-RU" dirty="0">
                <a:solidFill>
                  <a:srgbClr val="FF0000"/>
                </a:solidFill>
              </a:rPr>
              <a:t>срца</a:t>
            </a:r>
            <a:r>
              <a:rPr lang="ru-RU" dirty="0"/>
              <a:t> заувијек."</a:t>
            </a:r>
            <a:endParaRPr lang="sr-Cyrl-RS" dirty="0"/>
          </a:p>
        </p:txBody>
      </p:sp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E78F30B2-C5B2-4942-8F06-571CB479F250}"/>
              </a:ext>
            </a:extLst>
          </p:cNvPr>
          <p:cNvSpPr txBox="1"/>
          <p:nvPr/>
        </p:nvSpPr>
        <p:spPr>
          <a:xfrm>
            <a:off x="1396218" y="1701287"/>
            <a:ext cx="3580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«Што не иде од </a:t>
            </a:r>
            <a:r>
              <a:rPr lang="ru-RU" dirty="0">
                <a:solidFill>
                  <a:srgbClr val="FF0000"/>
                </a:solidFill>
              </a:rPr>
              <a:t>срца</a:t>
            </a:r>
            <a:r>
              <a:rPr lang="ru-RU" dirty="0"/>
              <a:t>, не иде ни </a:t>
            </a:r>
            <a:r>
              <a:rPr lang="ru-RU" dirty="0">
                <a:solidFill>
                  <a:srgbClr val="FF0000"/>
                </a:solidFill>
              </a:rPr>
              <a:t>срцу</a:t>
            </a:r>
            <a:r>
              <a:rPr lang="ru-RU" dirty="0"/>
              <a:t>.»</a:t>
            </a:r>
          </a:p>
          <a:p>
            <a:endParaRPr lang="ru-RU" dirty="0"/>
          </a:p>
          <a:p>
            <a:endParaRPr lang="sr-Cyrl-RS" dirty="0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3CA8450C-C8D2-47CF-8BCA-2A448022ED1A}"/>
              </a:ext>
            </a:extLst>
          </p:cNvPr>
          <p:cNvSpPr txBox="1"/>
          <p:nvPr/>
        </p:nvSpPr>
        <p:spPr>
          <a:xfrm>
            <a:off x="1396218" y="2197712"/>
            <a:ext cx="3467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«Боље је и колиба од сламе у којој се од </a:t>
            </a:r>
            <a:r>
              <a:rPr lang="ru-RU" dirty="0">
                <a:solidFill>
                  <a:srgbClr val="FF0000"/>
                </a:solidFill>
              </a:rPr>
              <a:t>срца</a:t>
            </a:r>
            <a:r>
              <a:rPr lang="ru-RU" dirty="0"/>
              <a:t> смију, него палата од мермера у којој сви плачу!»</a:t>
            </a:r>
            <a:endParaRPr lang="sr-Cyrl-RS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51410852-16F3-48E0-95C4-B3EDCF20D851}"/>
              </a:ext>
            </a:extLst>
          </p:cNvPr>
          <p:cNvSpPr txBox="1"/>
          <p:nvPr/>
        </p:nvSpPr>
        <p:spPr>
          <a:xfrm>
            <a:off x="1800664" y="2955012"/>
            <a:ext cx="2771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«Ако размишљате главом, </a:t>
            </a:r>
            <a:r>
              <a:rPr lang="ru-RU" dirty="0">
                <a:solidFill>
                  <a:srgbClr val="FF0000"/>
                </a:solidFill>
              </a:rPr>
              <a:t>срце</a:t>
            </a:r>
            <a:r>
              <a:rPr lang="ru-RU" dirty="0"/>
              <a:t> је само орган који пумпа крв.»</a:t>
            </a:r>
            <a:endParaRPr lang="sr-Cyrl-RS" dirty="0"/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44BFE6B3-C136-466E-B9BA-07E9592592B8}"/>
              </a:ext>
            </a:extLst>
          </p:cNvPr>
          <p:cNvSpPr txBox="1"/>
          <p:nvPr/>
        </p:nvSpPr>
        <p:spPr>
          <a:xfrm>
            <a:off x="1985302" y="3636779"/>
            <a:ext cx="318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«Често се </a:t>
            </a:r>
            <a:r>
              <a:rPr lang="ru-RU" dirty="0">
                <a:solidFill>
                  <a:srgbClr val="FF0000"/>
                </a:solidFill>
              </a:rPr>
              <a:t>срцу</a:t>
            </a:r>
            <a:r>
              <a:rPr lang="ru-RU" dirty="0"/>
              <a:t> даје више важности од мозга.» </a:t>
            </a:r>
            <a:endParaRPr lang="sr-Cyrl-RS" dirty="0"/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71F5AB9A-1055-4839-8F87-C14B46182FBD}"/>
              </a:ext>
            </a:extLst>
          </p:cNvPr>
          <p:cNvSpPr txBox="1"/>
          <p:nvPr/>
        </p:nvSpPr>
        <p:spPr>
          <a:xfrm>
            <a:off x="5426612" y="534684"/>
            <a:ext cx="2862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Скривање кључа у ваше </a:t>
            </a:r>
            <a:r>
              <a:rPr lang="ru-RU" dirty="0">
                <a:solidFill>
                  <a:srgbClr val="FF0000"/>
                </a:solidFill>
              </a:rPr>
              <a:t>срце</a:t>
            </a:r>
            <a:r>
              <a:rPr lang="ru-RU" dirty="0"/>
              <a:t> је ризик заборављања гдје сте га поставили.</a:t>
            </a:r>
            <a:endParaRPr lang="sr-Cyrl-RS" dirty="0"/>
          </a:p>
        </p:txBody>
      </p:sp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405B18DA-6793-477C-A3D5-BAD3210CEAF2}"/>
              </a:ext>
            </a:extLst>
          </p:cNvPr>
          <p:cNvSpPr txBox="1"/>
          <p:nvPr/>
        </p:nvSpPr>
        <p:spPr>
          <a:xfrm>
            <a:off x="5233182" y="1562463"/>
            <a:ext cx="2912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Љепота није у лицу; Љепота је свјетло у </a:t>
            </a:r>
            <a:r>
              <a:rPr lang="ru-RU" dirty="0">
                <a:solidFill>
                  <a:srgbClr val="FF0000"/>
                </a:solidFill>
              </a:rPr>
              <a:t>срцу</a:t>
            </a:r>
            <a:r>
              <a:rPr lang="ru-RU" dirty="0"/>
              <a:t>.</a:t>
            </a:r>
            <a:endParaRPr lang="sr-Cyrl-RS" dirty="0"/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4198AB6D-6015-4970-B934-1AC412E5B4EE}"/>
              </a:ext>
            </a:extLst>
          </p:cNvPr>
          <p:cNvSpPr txBox="1"/>
          <p:nvPr/>
        </p:nvSpPr>
        <p:spPr>
          <a:xfrm>
            <a:off x="4994031" y="2216946"/>
            <a:ext cx="2975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Радије бих имао очи које не могу видјети; уши које не могу чути; усне које не могу говорити, него </a:t>
            </a:r>
            <a:r>
              <a:rPr lang="ru-RU" dirty="0">
                <a:solidFill>
                  <a:srgbClr val="FF0000"/>
                </a:solidFill>
              </a:rPr>
              <a:t>срце</a:t>
            </a:r>
            <a:r>
              <a:rPr lang="ru-RU" dirty="0"/>
              <a:t> које не може љубити</a:t>
            </a:r>
            <a:endParaRPr lang="sr-Cyrl-RS" dirty="0"/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2EBD3D9E-754C-4C1F-B95D-F52F27D1C920}"/>
              </a:ext>
            </a:extLst>
          </p:cNvPr>
          <p:cNvSpPr txBox="1"/>
          <p:nvPr/>
        </p:nvSpPr>
        <p:spPr>
          <a:xfrm>
            <a:off x="4994032" y="3291611"/>
            <a:ext cx="2975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Један дан с животом и </a:t>
            </a:r>
            <a:r>
              <a:rPr lang="ru-RU" dirty="0">
                <a:solidFill>
                  <a:srgbClr val="FF0000"/>
                </a:solidFill>
              </a:rPr>
              <a:t>срцем</a:t>
            </a:r>
            <a:r>
              <a:rPr lang="ru-RU" dirty="0"/>
              <a:t> је више него довољно времена за проналажење свијета.</a:t>
            </a:r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FE2C3F74-D1BB-45E5-A549-BFEE5D782278}"/>
              </a:ext>
            </a:extLst>
          </p:cNvPr>
          <p:cNvSpPr txBox="1"/>
          <p:nvPr/>
        </p:nvSpPr>
        <p:spPr>
          <a:xfrm>
            <a:off x="3506372" y="4095740"/>
            <a:ext cx="2975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Добро </a:t>
            </a:r>
            <a:r>
              <a:rPr lang="ru-RU" dirty="0">
                <a:solidFill>
                  <a:srgbClr val="FF0000"/>
                </a:solidFill>
              </a:rPr>
              <a:t>срце</a:t>
            </a:r>
            <a:r>
              <a:rPr lang="ru-RU" dirty="0"/>
              <a:t> је боље од свих глава на свијету.</a:t>
            </a:r>
            <a:endParaRPr lang="sr-Cyrl-RS" dirty="0"/>
          </a:p>
        </p:txBody>
      </p:sp>
      <p:sp>
        <p:nvSpPr>
          <p:cNvPr id="29" name="Срце 28">
            <a:extLst>
              <a:ext uri="{FF2B5EF4-FFF2-40B4-BE49-F238E27FC236}">
                <a16:creationId xmlns:a16="http://schemas.microsoft.com/office/drawing/2014/main" id="{4A2B7DAF-36E3-43C2-81CE-52AE14AE470B}"/>
              </a:ext>
            </a:extLst>
          </p:cNvPr>
          <p:cNvSpPr/>
          <p:nvPr/>
        </p:nvSpPr>
        <p:spPr>
          <a:xfrm>
            <a:off x="1558467" y="676117"/>
            <a:ext cx="165296" cy="13263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pic>
        <p:nvPicPr>
          <p:cNvPr id="30" name="Слика 29">
            <a:extLst>
              <a:ext uri="{FF2B5EF4-FFF2-40B4-BE49-F238E27FC236}">
                <a16:creationId xmlns:a16="http://schemas.microsoft.com/office/drawing/2014/main" id="{2D558641-E764-4F59-B67D-DCA4FE211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25" y="1153764"/>
            <a:ext cx="201185" cy="158510"/>
          </a:xfrm>
          <a:prstGeom prst="rect">
            <a:avLst/>
          </a:prstGeom>
        </p:spPr>
      </p:pic>
      <p:pic>
        <p:nvPicPr>
          <p:cNvPr id="31" name="Слика 30">
            <a:extLst>
              <a:ext uri="{FF2B5EF4-FFF2-40B4-BE49-F238E27FC236}">
                <a16:creationId xmlns:a16="http://schemas.microsoft.com/office/drawing/2014/main" id="{783D4019-5B8B-4A82-9AA0-615DC5775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40" y="1790990"/>
            <a:ext cx="201185" cy="158510"/>
          </a:xfrm>
          <a:prstGeom prst="rect">
            <a:avLst/>
          </a:prstGeom>
        </p:spPr>
      </p:pic>
      <p:pic>
        <p:nvPicPr>
          <p:cNvPr id="32" name="Слика 31">
            <a:extLst>
              <a:ext uri="{FF2B5EF4-FFF2-40B4-BE49-F238E27FC236}">
                <a16:creationId xmlns:a16="http://schemas.microsoft.com/office/drawing/2014/main" id="{8379E5AC-78B1-46D9-BE0D-5BC57573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40" y="2287655"/>
            <a:ext cx="201185" cy="158510"/>
          </a:xfrm>
          <a:prstGeom prst="rect">
            <a:avLst/>
          </a:prstGeom>
        </p:spPr>
      </p:pic>
      <p:pic>
        <p:nvPicPr>
          <p:cNvPr id="33" name="Слика 32">
            <a:extLst>
              <a:ext uri="{FF2B5EF4-FFF2-40B4-BE49-F238E27FC236}">
                <a16:creationId xmlns:a16="http://schemas.microsoft.com/office/drawing/2014/main" id="{0555D89C-6C20-42EC-B206-B2F13A4AA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86" y="3091798"/>
            <a:ext cx="201185" cy="158510"/>
          </a:xfrm>
          <a:prstGeom prst="rect">
            <a:avLst/>
          </a:prstGeom>
        </p:spPr>
      </p:pic>
      <p:pic>
        <p:nvPicPr>
          <p:cNvPr id="34" name="Слика 33">
            <a:extLst>
              <a:ext uri="{FF2B5EF4-FFF2-40B4-BE49-F238E27FC236}">
                <a16:creationId xmlns:a16="http://schemas.microsoft.com/office/drawing/2014/main" id="{0E13B221-A99E-4364-A55A-59606210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77" y="3738696"/>
            <a:ext cx="201185" cy="158510"/>
          </a:xfrm>
          <a:prstGeom prst="rect">
            <a:avLst/>
          </a:prstGeom>
        </p:spPr>
      </p:pic>
      <p:pic>
        <p:nvPicPr>
          <p:cNvPr id="35" name="Слика 34">
            <a:extLst>
              <a:ext uri="{FF2B5EF4-FFF2-40B4-BE49-F238E27FC236}">
                <a16:creationId xmlns:a16="http://schemas.microsoft.com/office/drawing/2014/main" id="{D9224328-0CB3-4427-A487-1AA54DB2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31" y="4393008"/>
            <a:ext cx="201185" cy="158510"/>
          </a:xfrm>
          <a:prstGeom prst="rect">
            <a:avLst/>
          </a:prstGeom>
        </p:spPr>
      </p:pic>
      <p:pic>
        <p:nvPicPr>
          <p:cNvPr id="36" name="Слика 35">
            <a:extLst>
              <a:ext uri="{FF2B5EF4-FFF2-40B4-BE49-F238E27FC236}">
                <a16:creationId xmlns:a16="http://schemas.microsoft.com/office/drawing/2014/main" id="{30162466-6869-4265-8BD7-8BC1065B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45" y="4178572"/>
            <a:ext cx="201185" cy="158510"/>
          </a:xfrm>
          <a:prstGeom prst="rect">
            <a:avLst/>
          </a:prstGeom>
        </p:spPr>
      </p:pic>
      <p:pic>
        <p:nvPicPr>
          <p:cNvPr id="37" name="Слика 36">
            <a:extLst>
              <a:ext uri="{FF2B5EF4-FFF2-40B4-BE49-F238E27FC236}">
                <a16:creationId xmlns:a16="http://schemas.microsoft.com/office/drawing/2014/main" id="{ABCA3D5D-FBDE-4C67-92D7-1C1A0265C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01" y="417378"/>
            <a:ext cx="201185" cy="158510"/>
          </a:xfrm>
          <a:prstGeom prst="rect">
            <a:avLst/>
          </a:prstGeom>
        </p:spPr>
      </p:pic>
      <p:pic>
        <p:nvPicPr>
          <p:cNvPr id="38" name="Слика 37">
            <a:extLst>
              <a:ext uri="{FF2B5EF4-FFF2-40B4-BE49-F238E27FC236}">
                <a16:creationId xmlns:a16="http://schemas.microsoft.com/office/drawing/2014/main" id="{A82983D8-DB1C-403F-B23B-93F5D563C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97" y="297648"/>
            <a:ext cx="201185" cy="158510"/>
          </a:xfrm>
          <a:prstGeom prst="rect">
            <a:avLst/>
          </a:prstGeom>
        </p:spPr>
      </p:pic>
      <p:pic>
        <p:nvPicPr>
          <p:cNvPr id="39" name="Слика 38">
            <a:extLst>
              <a:ext uri="{FF2B5EF4-FFF2-40B4-BE49-F238E27FC236}">
                <a16:creationId xmlns:a16="http://schemas.microsoft.com/office/drawing/2014/main" id="{57A147FE-8CE2-4E75-8FC5-22BEED2A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34" y="314917"/>
            <a:ext cx="201185" cy="158510"/>
          </a:xfrm>
          <a:prstGeom prst="rect">
            <a:avLst/>
          </a:prstGeom>
        </p:spPr>
      </p:pic>
      <p:pic>
        <p:nvPicPr>
          <p:cNvPr id="40" name="Слика 39">
            <a:extLst>
              <a:ext uri="{FF2B5EF4-FFF2-40B4-BE49-F238E27FC236}">
                <a16:creationId xmlns:a16="http://schemas.microsoft.com/office/drawing/2014/main" id="{0FBF5244-8883-4E8F-AEE9-ACCD65C71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276" y="328425"/>
            <a:ext cx="201185" cy="158510"/>
          </a:xfrm>
          <a:prstGeom prst="rect">
            <a:avLst/>
          </a:prstGeom>
        </p:spPr>
      </p:pic>
      <p:pic>
        <p:nvPicPr>
          <p:cNvPr id="41" name="Слика 40">
            <a:extLst>
              <a:ext uri="{FF2B5EF4-FFF2-40B4-BE49-F238E27FC236}">
                <a16:creationId xmlns:a16="http://schemas.microsoft.com/office/drawing/2014/main" id="{7391F4A1-78DC-42CA-B1FD-453074FA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86" y="403118"/>
            <a:ext cx="201185" cy="158510"/>
          </a:xfrm>
          <a:prstGeom prst="rect">
            <a:avLst/>
          </a:prstGeom>
        </p:spPr>
      </p:pic>
      <p:pic>
        <p:nvPicPr>
          <p:cNvPr id="42" name="Слика 41">
            <a:extLst>
              <a:ext uri="{FF2B5EF4-FFF2-40B4-BE49-F238E27FC236}">
                <a16:creationId xmlns:a16="http://schemas.microsoft.com/office/drawing/2014/main" id="{316A4EE9-1D6B-41E3-BB4D-D872ACEA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038" y="501369"/>
            <a:ext cx="201185" cy="158510"/>
          </a:xfrm>
          <a:prstGeom prst="rect">
            <a:avLst/>
          </a:prstGeom>
        </p:spPr>
      </p:pic>
      <p:pic>
        <p:nvPicPr>
          <p:cNvPr id="43" name="Слика 42">
            <a:extLst>
              <a:ext uri="{FF2B5EF4-FFF2-40B4-BE49-F238E27FC236}">
                <a16:creationId xmlns:a16="http://schemas.microsoft.com/office/drawing/2014/main" id="{48483D03-5241-40E2-A7E4-5A56F4A5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752" y="758943"/>
            <a:ext cx="201185" cy="158510"/>
          </a:xfrm>
          <a:prstGeom prst="rect">
            <a:avLst/>
          </a:prstGeom>
        </p:spPr>
      </p:pic>
      <p:pic>
        <p:nvPicPr>
          <p:cNvPr id="44" name="Слика 43">
            <a:extLst>
              <a:ext uri="{FF2B5EF4-FFF2-40B4-BE49-F238E27FC236}">
                <a16:creationId xmlns:a16="http://schemas.microsoft.com/office/drawing/2014/main" id="{EBD0225F-43D7-4256-9D01-CF207DF6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89" y="1039674"/>
            <a:ext cx="201185" cy="158510"/>
          </a:xfrm>
          <a:prstGeom prst="rect">
            <a:avLst/>
          </a:prstGeom>
        </p:spPr>
      </p:pic>
      <p:pic>
        <p:nvPicPr>
          <p:cNvPr id="45" name="Слика 44">
            <a:extLst>
              <a:ext uri="{FF2B5EF4-FFF2-40B4-BE49-F238E27FC236}">
                <a16:creationId xmlns:a16="http://schemas.microsoft.com/office/drawing/2014/main" id="{A260EB7D-D9B3-426C-B37B-FF8E8259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601" y="623208"/>
            <a:ext cx="201185" cy="158510"/>
          </a:xfrm>
          <a:prstGeom prst="rect">
            <a:avLst/>
          </a:prstGeom>
        </p:spPr>
      </p:pic>
      <p:pic>
        <p:nvPicPr>
          <p:cNvPr id="46" name="Слика 45">
            <a:extLst>
              <a:ext uri="{FF2B5EF4-FFF2-40B4-BE49-F238E27FC236}">
                <a16:creationId xmlns:a16="http://schemas.microsoft.com/office/drawing/2014/main" id="{872BAEE6-D7E6-4F5B-B02D-3401E43D2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618" y="361475"/>
            <a:ext cx="201185" cy="158510"/>
          </a:xfrm>
          <a:prstGeom prst="rect">
            <a:avLst/>
          </a:prstGeom>
        </p:spPr>
      </p:pic>
      <p:pic>
        <p:nvPicPr>
          <p:cNvPr id="47" name="Слика 46">
            <a:extLst>
              <a:ext uri="{FF2B5EF4-FFF2-40B4-BE49-F238E27FC236}">
                <a16:creationId xmlns:a16="http://schemas.microsoft.com/office/drawing/2014/main" id="{DEE2D740-1C3F-48F8-A30A-7FF0C6D8C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935" y="277280"/>
            <a:ext cx="201185" cy="158510"/>
          </a:xfrm>
          <a:prstGeom prst="rect">
            <a:avLst/>
          </a:prstGeom>
        </p:spPr>
      </p:pic>
      <p:pic>
        <p:nvPicPr>
          <p:cNvPr id="48" name="Слика 47">
            <a:extLst>
              <a:ext uri="{FF2B5EF4-FFF2-40B4-BE49-F238E27FC236}">
                <a16:creationId xmlns:a16="http://schemas.microsoft.com/office/drawing/2014/main" id="{496547C4-0023-4D73-99DA-F9855B8D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776" y="255616"/>
            <a:ext cx="201185" cy="158510"/>
          </a:xfrm>
          <a:prstGeom prst="rect">
            <a:avLst/>
          </a:prstGeom>
        </p:spPr>
      </p:pic>
      <p:pic>
        <p:nvPicPr>
          <p:cNvPr id="49" name="Слика 48">
            <a:extLst>
              <a:ext uri="{FF2B5EF4-FFF2-40B4-BE49-F238E27FC236}">
                <a16:creationId xmlns:a16="http://schemas.microsoft.com/office/drawing/2014/main" id="{AB1117F4-602F-4708-AA3E-84FBACF81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617" y="198025"/>
            <a:ext cx="201185" cy="158510"/>
          </a:xfrm>
          <a:prstGeom prst="rect">
            <a:avLst/>
          </a:prstGeom>
        </p:spPr>
      </p:pic>
      <p:pic>
        <p:nvPicPr>
          <p:cNvPr id="50" name="Слика 49">
            <a:extLst>
              <a:ext uri="{FF2B5EF4-FFF2-40B4-BE49-F238E27FC236}">
                <a16:creationId xmlns:a16="http://schemas.microsoft.com/office/drawing/2014/main" id="{E28E11AD-6444-4E3C-93C5-79FAB5A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932" y="4627092"/>
            <a:ext cx="201185" cy="158510"/>
          </a:xfrm>
          <a:prstGeom prst="rect">
            <a:avLst/>
          </a:prstGeom>
        </p:spPr>
      </p:pic>
      <p:pic>
        <p:nvPicPr>
          <p:cNvPr id="51" name="Слика 50">
            <a:extLst>
              <a:ext uri="{FF2B5EF4-FFF2-40B4-BE49-F238E27FC236}">
                <a16:creationId xmlns:a16="http://schemas.microsoft.com/office/drawing/2014/main" id="{6BC480CE-A49C-4F0E-B9C6-F27A2D797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06" y="4811249"/>
            <a:ext cx="201185" cy="158510"/>
          </a:xfrm>
          <a:prstGeom prst="rect">
            <a:avLst/>
          </a:prstGeom>
        </p:spPr>
      </p:pic>
      <p:pic>
        <p:nvPicPr>
          <p:cNvPr id="52" name="Слика 51">
            <a:extLst>
              <a:ext uri="{FF2B5EF4-FFF2-40B4-BE49-F238E27FC236}">
                <a16:creationId xmlns:a16="http://schemas.microsoft.com/office/drawing/2014/main" id="{1835DFA1-BF77-44B1-AD90-72F108EA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300" y="225637"/>
            <a:ext cx="201185" cy="158510"/>
          </a:xfrm>
          <a:prstGeom prst="rect">
            <a:avLst/>
          </a:prstGeom>
        </p:spPr>
      </p:pic>
      <p:pic>
        <p:nvPicPr>
          <p:cNvPr id="53" name="Слика 52">
            <a:extLst>
              <a:ext uri="{FF2B5EF4-FFF2-40B4-BE49-F238E27FC236}">
                <a16:creationId xmlns:a16="http://schemas.microsoft.com/office/drawing/2014/main" id="{6C8FAB6E-E2E2-4360-9E06-B52008367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628" y="323863"/>
            <a:ext cx="201185" cy="158510"/>
          </a:xfrm>
          <a:prstGeom prst="rect">
            <a:avLst/>
          </a:prstGeom>
        </p:spPr>
      </p:pic>
      <p:pic>
        <p:nvPicPr>
          <p:cNvPr id="54" name="Слика 53">
            <a:extLst>
              <a:ext uri="{FF2B5EF4-FFF2-40B4-BE49-F238E27FC236}">
                <a16:creationId xmlns:a16="http://schemas.microsoft.com/office/drawing/2014/main" id="{BE0305C8-439A-4039-887B-A6DA76EC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42" y="623208"/>
            <a:ext cx="201185" cy="158510"/>
          </a:xfrm>
          <a:prstGeom prst="rect">
            <a:avLst/>
          </a:prstGeom>
        </p:spPr>
      </p:pic>
      <p:pic>
        <p:nvPicPr>
          <p:cNvPr id="55" name="Слика 54">
            <a:extLst>
              <a:ext uri="{FF2B5EF4-FFF2-40B4-BE49-F238E27FC236}">
                <a16:creationId xmlns:a16="http://schemas.microsoft.com/office/drawing/2014/main" id="{5F6F3894-15A3-44B0-B879-2168E4E7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414" y="1158157"/>
            <a:ext cx="201185" cy="158510"/>
          </a:xfrm>
          <a:prstGeom prst="rect">
            <a:avLst/>
          </a:prstGeom>
        </p:spPr>
      </p:pic>
      <p:pic>
        <p:nvPicPr>
          <p:cNvPr id="56" name="Слика 55">
            <a:extLst>
              <a:ext uri="{FF2B5EF4-FFF2-40B4-BE49-F238E27FC236}">
                <a16:creationId xmlns:a16="http://schemas.microsoft.com/office/drawing/2014/main" id="{C2608EE7-2DAC-48C5-A86D-1A22CC0EC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813" y="1666936"/>
            <a:ext cx="201185" cy="158510"/>
          </a:xfrm>
          <a:prstGeom prst="rect">
            <a:avLst/>
          </a:prstGeom>
        </p:spPr>
      </p:pic>
      <p:pic>
        <p:nvPicPr>
          <p:cNvPr id="57" name="Слика 56">
            <a:extLst>
              <a:ext uri="{FF2B5EF4-FFF2-40B4-BE49-F238E27FC236}">
                <a16:creationId xmlns:a16="http://schemas.microsoft.com/office/drawing/2014/main" id="{2B4E86BF-DA2A-4826-976F-DF62D534B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717" y="2175715"/>
            <a:ext cx="201185" cy="158510"/>
          </a:xfrm>
          <a:prstGeom prst="rect">
            <a:avLst/>
          </a:prstGeom>
        </p:spPr>
      </p:pic>
      <p:pic>
        <p:nvPicPr>
          <p:cNvPr id="58" name="Слика 57">
            <a:extLst>
              <a:ext uri="{FF2B5EF4-FFF2-40B4-BE49-F238E27FC236}">
                <a16:creationId xmlns:a16="http://schemas.microsoft.com/office/drawing/2014/main" id="{F88CD17C-8CAE-4FE0-AF7E-EC6F41CB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338" y="2682703"/>
            <a:ext cx="201185" cy="158510"/>
          </a:xfrm>
          <a:prstGeom prst="rect">
            <a:avLst/>
          </a:prstGeom>
        </p:spPr>
      </p:pic>
      <p:pic>
        <p:nvPicPr>
          <p:cNvPr id="59" name="Слика 58">
            <a:extLst>
              <a:ext uri="{FF2B5EF4-FFF2-40B4-BE49-F238E27FC236}">
                <a16:creationId xmlns:a16="http://schemas.microsoft.com/office/drawing/2014/main" id="{12BE2B7E-60E7-483C-91DF-C3F42720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745" y="3193909"/>
            <a:ext cx="201185" cy="158510"/>
          </a:xfrm>
          <a:prstGeom prst="rect">
            <a:avLst/>
          </a:prstGeom>
        </p:spPr>
      </p:pic>
      <p:pic>
        <p:nvPicPr>
          <p:cNvPr id="60" name="Слика 59">
            <a:extLst>
              <a:ext uri="{FF2B5EF4-FFF2-40B4-BE49-F238E27FC236}">
                <a16:creationId xmlns:a16="http://schemas.microsoft.com/office/drawing/2014/main" id="{5651A29B-F0EF-44CF-A8A5-E995FF28E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10" y="3585498"/>
            <a:ext cx="201185" cy="158510"/>
          </a:xfrm>
          <a:prstGeom prst="rect">
            <a:avLst/>
          </a:prstGeom>
        </p:spPr>
      </p:pic>
      <p:pic>
        <p:nvPicPr>
          <p:cNvPr id="61" name="Слика 60">
            <a:extLst>
              <a:ext uri="{FF2B5EF4-FFF2-40B4-BE49-F238E27FC236}">
                <a16:creationId xmlns:a16="http://schemas.microsoft.com/office/drawing/2014/main" id="{DF86A739-8CDC-4B0D-AFA4-7C5CBEA3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50" y="3983753"/>
            <a:ext cx="201185" cy="158510"/>
          </a:xfrm>
          <a:prstGeom prst="rect">
            <a:avLst/>
          </a:prstGeom>
        </p:spPr>
      </p:pic>
      <p:pic>
        <p:nvPicPr>
          <p:cNvPr id="62" name="Слика 61">
            <a:extLst>
              <a:ext uri="{FF2B5EF4-FFF2-40B4-BE49-F238E27FC236}">
                <a16:creationId xmlns:a16="http://schemas.microsoft.com/office/drawing/2014/main" id="{2F7F23A6-B479-4690-86C7-968D54F38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06" y="4393008"/>
            <a:ext cx="201185" cy="158510"/>
          </a:xfrm>
          <a:prstGeom prst="rect">
            <a:avLst/>
          </a:prstGeom>
        </p:spPr>
      </p:pic>
      <p:pic>
        <p:nvPicPr>
          <p:cNvPr id="63" name="Слика 62">
            <a:extLst>
              <a:ext uri="{FF2B5EF4-FFF2-40B4-BE49-F238E27FC236}">
                <a16:creationId xmlns:a16="http://schemas.microsoft.com/office/drawing/2014/main" id="{27707B34-0B92-4D97-943F-944B9407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65" y="4655428"/>
            <a:ext cx="201185" cy="158510"/>
          </a:xfrm>
          <a:prstGeom prst="rect">
            <a:avLst/>
          </a:prstGeom>
        </p:spPr>
      </p:pic>
      <p:pic>
        <p:nvPicPr>
          <p:cNvPr id="64" name="Слика 63">
            <a:extLst>
              <a:ext uri="{FF2B5EF4-FFF2-40B4-BE49-F238E27FC236}">
                <a16:creationId xmlns:a16="http://schemas.microsoft.com/office/drawing/2014/main" id="{838D7A36-A911-4AD7-9933-D291F0DD0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89" y="4941769"/>
            <a:ext cx="201185" cy="158510"/>
          </a:xfrm>
          <a:prstGeom prst="rect">
            <a:avLst/>
          </a:prstGeom>
        </p:spPr>
      </p:pic>
      <p:pic>
        <p:nvPicPr>
          <p:cNvPr id="65" name="Слика 64">
            <a:extLst>
              <a:ext uri="{FF2B5EF4-FFF2-40B4-BE49-F238E27FC236}">
                <a16:creationId xmlns:a16="http://schemas.microsoft.com/office/drawing/2014/main" id="{61E4D3BD-95CA-458D-BA7E-A21B839AA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025" y="4783259"/>
            <a:ext cx="201185" cy="158510"/>
          </a:xfrm>
          <a:prstGeom prst="rect">
            <a:avLst/>
          </a:prstGeom>
        </p:spPr>
      </p:pic>
      <p:sp>
        <p:nvSpPr>
          <p:cNvPr id="13" name="Оквир за текст 12">
            <a:extLst>
              <a:ext uri="{FF2B5EF4-FFF2-40B4-BE49-F238E27FC236}">
                <a16:creationId xmlns:a16="http://schemas.microsoft.com/office/drawing/2014/main" id="{1E3B65A7-7110-9A40-8F8E-40C68D9E0DA2}"/>
              </a:ext>
            </a:extLst>
          </p:cNvPr>
          <p:cNvSpPr txBox="1"/>
          <p:nvPr/>
        </p:nvSpPr>
        <p:spPr>
          <a:xfrm>
            <a:off x="3607365" y="20648"/>
            <a:ext cx="229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dirty="0"/>
              <a:t>МУДРЕ МИСЛИ О СРЦУ</a:t>
            </a:r>
          </a:p>
        </p:txBody>
      </p:sp>
    </p:spTree>
    <p:extLst>
      <p:ext uri="{BB962C8B-B14F-4D97-AF65-F5344CB8AC3E}">
        <p14:creationId xmlns:p14="http://schemas.microsoft.com/office/powerpoint/2010/main" val="42497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66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2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42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36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31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81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31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31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810"/>
                            </p:stCondLst>
                            <p:childTnLst>
                              <p:par>
                                <p:cTn id="100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31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81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31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81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31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81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31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81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31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81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31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81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31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81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31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81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31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81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231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810"/>
                            </p:stCondLst>
                            <p:childTnLst>
                              <p:par>
                                <p:cTn id="2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310"/>
                            </p:stCondLst>
                            <p:childTnLst>
                              <p:par>
                                <p:cTn id="2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810"/>
                            </p:stCondLst>
                            <p:childTnLst>
                              <p:par>
                                <p:cTn id="2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310"/>
                            </p:stCondLst>
                            <p:childTnLst>
                              <p:par>
                                <p:cTn id="2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810"/>
                            </p:stCondLst>
                            <p:childTnLst>
                              <p:par>
                                <p:cTn id="24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310"/>
                            </p:stCondLst>
                            <p:childTnLst>
                              <p:par>
                                <p:cTn id="25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2810"/>
                            </p:stCondLst>
                            <p:childTnLst>
                              <p:par>
                                <p:cTn id="25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4310"/>
                            </p:stCondLst>
                            <p:childTnLst>
                              <p:par>
                                <p:cTn id="26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5810"/>
                            </p:stCondLst>
                            <p:childTnLst>
                              <p:par>
                                <p:cTn id="26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7310"/>
                            </p:stCondLst>
                            <p:childTnLst>
                              <p:par>
                                <p:cTn id="27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8810"/>
                            </p:stCondLst>
                            <p:childTnLst>
                              <p:par>
                                <p:cTn id="28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0310"/>
                            </p:stCondLst>
                            <p:childTnLst>
                              <p:par>
                                <p:cTn id="28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81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310"/>
                            </p:stCondLst>
                            <p:childTnLst>
                              <p:par>
                                <p:cTn id="29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481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6310"/>
                            </p:stCondLst>
                            <p:childTnLst>
                              <p:par>
                                <p:cTn id="3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781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9310"/>
                            </p:stCondLst>
                            <p:childTnLst>
                              <p:par>
                                <p:cTn id="3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9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6A49AB0B-BCD7-C7C1-16A8-E07E8415D75C}"/>
              </a:ext>
            </a:extLst>
          </p:cNvPr>
          <p:cNvSpPr txBox="1"/>
          <p:nvPr/>
        </p:nvSpPr>
        <p:spPr>
          <a:xfrm>
            <a:off x="215589" y="226011"/>
            <a:ext cx="4230030" cy="469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„Српска у срцу“</a:t>
            </a:r>
            <a:endParaRPr lang="sr-Cyrl-R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Над пољима сиви соко раширио крила,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летио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превисоко до рајских планина.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Међ' облаке и вјетрове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летио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високо 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Над </a:t>
            </a:r>
            <a:r>
              <a:rPr lang="sr-Cyrl-RS" sz="1200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Српском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му </a:t>
            </a:r>
            <a:r>
              <a:rPr lang="sr-Cyrl-RS" sz="1200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Републиком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заплакало око.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sr-Cyrl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Па с небеса гледа своју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љепотицу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милу, 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 у шуми тражи сестру</a:t>
            </a:r>
            <a:r>
              <a:rPr lang="sr-Latn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нагоркињу вилу: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„Проговори, вило сестро, тако ти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љепоте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Има ли у нашој Српској благослова и  доброте!?“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sr-Cyrl-R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Дижу ли се манастири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у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вријеме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Немањића?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Његују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л' се обичаји као код </a:t>
            </a:r>
            <a:r>
              <a:rPr lang="sr-Cyrl-RS" sz="12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Котроманића</a:t>
            </a: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Моле ли се људи Богу као кад је туђин био?</a:t>
            </a:r>
            <a:endParaRPr lang="sr-Cyrl-R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2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Знаш ли, сестро, да је и тад Србин славу прославио.</a:t>
            </a:r>
            <a:endParaRPr lang="sr-Cyrl-RS" sz="700" dirty="0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F59D5685-3840-4D3F-B3C6-70DFBC9F3B8E}"/>
              </a:ext>
            </a:extLst>
          </p:cNvPr>
          <p:cNvSpPr txBox="1"/>
          <p:nvPr/>
        </p:nvSpPr>
        <p:spPr>
          <a:xfrm>
            <a:off x="4378712" y="372205"/>
            <a:ext cx="4765288" cy="439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Пјевају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ли крајишници грлом јаким крај </a:t>
            </a:r>
            <a:r>
              <a:rPr lang="sr-Cyrl-RS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Врбаса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Жању ли нам </a:t>
            </a:r>
            <a:r>
              <a:rPr lang="sr-Cyrl-RS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посавинци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жито високога класа?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Чује ли се како хучи </a:t>
            </a:r>
            <a:r>
              <a:rPr lang="sr-Cyrl-RS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љепотица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хладна Дрина?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Јавља ли се раним сунцем сестра њена </a:t>
            </a:r>
            <a:r>
              <a:rPr lang="sr-Cyrl-RS" b="1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Јахорина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sr-Cyrl-R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Грле ли је сестре моје и </a:t>
            </a:r>
            <a:r>
              <a:rPr lang="sr-Cyrl-RS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Дрина и Сава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Слави ли се још у кући наша крсна слава? 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Да л' </a:t>
            </a:r>
            <a:r>
              <a:rPr lang="sr-Cyrl-RS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Требиње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јутром буди </a:t>
            </a:r>
            <a:r>
              <a:rPr lang="sr-Cyrl-RS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лијепу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sr-Cyrl-RS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Бању Луку,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Спомене ли </a:t>
            </a:r>
            <a:r>
              <a:rPr lang="sr-Cyrl-RS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Приједор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каткад  </a:t>
            </a:r>
            <a:r>
              <a:rPr lang="sr-Cyrl-RS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Бијељину 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љупку?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sr-Cyrl-R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Из </a:t>
            </a:r>
            <a:r>
              <a:rPr lang="sr-Cyrl-RS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свег</a:t>
            </a: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гласа одговара нагоркиња вила: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"Е мој брате, сив' соколе, спусти своја крила,</a:t>
            </a:r>
            <a:endParaRPr lang="sr-Cyrl-R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Да ти кажем да је Српска као што је била.</a:t>
            </a:r>
            <a:endParaRPr lang="sr-Cyrl-R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4BA88A7D-2EA6-ACAB-4BC8-C7B7FFE185A7}"/>
              </a:ext>
            </a:extLst>
          </p:cNvPr>
          <p:cNvSpPr txBox="1"/>
          <p:nvPr/>
        </p:nvSpPr>
        <p:spPr>
          <a:xfrm>
            <a:off x="527824" y="54907"/>
            <a:ext cx="4542264" cy="503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Док је </a:t>
            </a:r>
            <a:r>
              <a:rPr lang="sr-Cyrl-RS" sz="180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чȃсти</a:t>
            </a: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 поштења и </a:t>
            </a:r>
            <a:r>
              <a:rPr lang="sr-Cyrl-RS" sz="1800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Деветог јануара,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Биће српска сва поносна на оно што ствара.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Зато, брате, мој соколе, полети ка сунцу,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У висине носи нашу </a:t>
            </a:r>
            <a:r>
              <a:rPr lang="sr-Cyrl-RS" sz="1800" b="1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Српску у свом срцу</a:t>
            </a: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."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Анастасија Берић </a:t>
            </a:r>
            <a:r>
              <a:rPr lang="sr-Latn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I1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Latn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Медицинска школа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Бања Лука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Република Српска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Cyrl-RS" sz="1800" i="1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</a:t>
            </a:r>
            <a:endParaRPr lang="sr-Cyrl-R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3FFF660B-C4EF-E432-52B5-FC00DE4F33B8}"/>
              </a:ext>
            </a:extLst>
          </p:cNvPr>
          <p:cNvSpPr txBox="1"/>
          <p:nvPr/>
        </p:nvSpPr>
        <p:spPr>
          <a:xfrm>
            <a:off x="5538440" y="3508917"/>
            <a:ext cx="31446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Рад, који је ушао у ужи избор радова на конкурсу представништва Републике Српске у Грчкој, поводом 30 година постојања Републике Српске. </a:t>
            </a:r>
          </a:p>
        </p:txBody>
      </p:sp>
    </p:spTree>
    <p:extLst>
      <p:ext uri="{BB962C8B-B14F-4D97-AF65-F5344CB8AC3E}">
        <p14:creationId xmlns:p14="http://schemas.microsoft.com/office/powerpoint/2010/main" val="35318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7D994ACF-2498-48CD-A583-99220F04D45C}"/>
              </a:ext>
            </a:extLst>
          </p:cNvPr>
          <p:cNvSpPr txBox="1"/>
          <p:nvPr/>
        </p:nvSpPr>
        <p:spPr>
          <a:xfrm>
            <a:off x="1308295" y="464234"/>
            <a:ext cx="2553287" cy="414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9A64E012-5538-4AAD-8C14-5A39B87CC7AB}"/>
              </a:ext>
            </a:extLst>
          </p:cNvPr>
          <p:cNvSpPr txBox="1"/>
          <p:nvPr/>
        </p:nvSpPr>
        <p:spPr>
          <a:xfrm>
            <a:off x="1399734" y="517843"/>
            <a:ext cx="2278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ЛИТЕРАТУРА</a:t>
            </a:r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3E209985-1AAD-42C6-A9F1-1015E209AACC}"/>
              </a:ext>
            </a:extLst>
          </p:cNvPr>
          <p:cNvSpPr txBox="1"/>
          <p:nvPr/>
        </p:nvSpPr>
        <p:spPr>
          <a:xfrm>
            <a:off x="1456006" y="1237957"/>
            <a:ext cx="6379699" cy="31230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74AFEF93-749F-4BC3-A0A5-537F5D93A47F}"/>
              </a:ext>
            </a:extLst>
          </p:cNvPr>
          <p:cNvSpPr txBox="1"/>
          <p:nvPr/>
        </p:nvSpPr>
        <p:spPr>
          <a:xfrm>
            <a:off x="1603715" y="1569228"/>
            <a:ext cx="658368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Д. Богдановић, Историја старе српске књижевности, Београд 1980;</a:t>
            </a:r>
          </a:p>
          <a:p>
            <a:r>
              <a:rPr lang="ru-RU" dirty="0"/>
              <a:t>Група аутора (1982). Историја српског народа II Београд.</a:t>
            </a:r>
          </a:p>
          <a:p>
            <a:r>
              <a:rPr lang="ru-RU" dirty="0"/>
              <a:t>Деретић, Јован (2007). Историја српске књижевности (четврто издање). Београд.</a:t>
            </a:r>
          </a:p>
          <a:p>
            <a:r>
              <a:rPr lang="ru-RU" dirty="0"/>
              <a:t>Стара српска књижевност I (1970). Стара српска књижевност I Нови Сад-Београд.</a:t>
            </a:r>
          </a:p>
          <a:p>
            <a:r>
              <a:rPr lang="ru-RU" dirty="0"/>
              <a:t>Песме; Лаза Костић; ПРЕСпринт; Крагујевац 2010;</a:t>
            </a:r>
          </a:p>
          <a:p>
            <a:r>
              <a:rPr lang="ru-RU" dirty="0"/>
              <a:t>Српске народне пословице - Електронска књига;</a:t>
            </a:r>
          </a:p>
          <a:p>
            <a:r>
              <a:rPr lang="ru-RU" dirty="0"/>
              <a:t>Вук Стефановић Караџић: Српске народне приповијетке;</a:t>
            </a:r>
          </a:p>
          <a:p>
            <a:r>
              <a:rPr lang="ru-RU" dirty="0"/>
              <a:t>Изворна литература (штампана дјела);</a:t>
            </a:r>
          </a:p>
          <a:p>
            <a:r>
              <a:rPr lang="sr-Cyrl-RS" dirty="0"/>
              <a:t>Кецмановић, Илија (1956). Вук Караџић. Сарајево: Свјетлост.</a:t>
            </a:r>
          </a:p>
          <a:p>
            <a:r>
              <a:rPr lang="sr-Cyrl-RS" dirty="0" err="1"/>
              <a:t>Википедија</a:t>
            </a:r>
            <a:r>
              <a:rPr lang="sr-Cyrl-R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541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лика 2">
            <a:extLst>
              <a:ext uri="{FF2B5EF4-FFF2-40B4-BE49-F238E27FC236}">
                <a16:creationId xmlns:a16="http://schemas.microsoft.com/office/drawing/2014/main" id="{88E6BC0B-C299-50EA-801E-8CAA62F7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56268" y="1356268"/>
            <a:ext cx="5143500" cy="2430965"/>
          </a:xfrm>
          <a:prstGeom prst="rect">
            <a:avLst/>
          </a:prstGeom>
        </p:spPr>
      </p:pic>
      <p:pic>
        <p:nvPicPr>
          <p:cNvPr id="5" name="Слика 4">
            <a:extLst>
              <a:ext uri="{FF2B5EF4-FFF2-40B4-BE49-F238E27FC236}">
                <a16:creationId xmlns:a16="http://schemas.microsoft.com/office/drawing/2014/main" id="{55FFDDC3-EA68-E55A-8998-50C695EC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965" y="0"/>
            <a:ext cx="3033133" cy="5143500"/>
          </a:xfrm>
          <a:prstGeom prst="rect">
            <a:avLst/>
          </a:prstGeom>
        </p:spPr>
      </p:pic>
      <p:pic>
        <p:nvPicPr>
          <p:cNvPr id="7" name="Слика 6">
            <a:extLst>
              <a:ext uri="{FF2B5EF4-FFF2-40B4-BE49-F238E27FC236}">
                <a16:creationId xmlns:a16="http://schemas.microsoft.com/office/drawing/2014/main" id="{631A3704-CBA0-C6A2-0C47-1B6E75C58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32298" y="731800"/>
            <a:ext cx="5143500" cy="36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4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B1DF4B53-658F-4832-8482-0DFA232DFCB2}"/>
              </a:ext>
            </a:extLst>
          </p:cNvPr>
          <p:cNvSpPr txBox="1"/>
          <p:nvPr/>
        </p:nvSpPr>
        <p:spPr>
          <a:xfrm>
            <a:off x="2263781" y="437727"/>
            <a:ext cx="4572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800" dirty="0"/>
              <a:t>КОРАЦИ У ИЗРАДИ ПРОЈЕКТА!</a:t>
            </a:r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B3982AB8-24EB-47AB-A1B2-CBC7BC139074}"/>
              </a:ext>
            </a:extLst>
          </p:cNvPr>
          <p:cNvSpPr txBox="1"/>
          <p:nvPr/>
        </p:nvSpPr>
        <p:spPr>
          <a:xfrm>
            <a:off x="0" y="2989064"/>
            <a:ext cx="2630659" cy="178510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r-Cyrl-RS" b="1" dirty="0"/>
              <a:t>ПОСТАВИ ХИПОТЕЗУ</a:t>
            </a:r>
            <a:r>
              <a:rPr lang="sr-Cyrl-RS" dirty="0"/>
              <a:t>!</a:t>
            </a:r>
          </a:p>
          <a:p>
            <a:r>
              <a:rPr lang="sr-Cyrl-RS" sz="1200" dirty="0"/>
              <a:t>-</a:t>
            </a:r>
            <a:r>
              <a:rPr lang="sr-Cyrl-RS" sz="1200" u="sng" dirty="0"/>
              <a:t>истраживање се заснива на тумачењу књижевних образаца, врста, да би се доказала заступљеност и  продуктивност датог мотива „срце“, његова сврсисходност и широк дијапазон стилског и лексичког </a:t>
            </a:r>
            <a:r>
              <a:rPr lang="sr-Cyrl-RS" sz="1200" u="sng" dirty="0" err="1"/>
              <a:t>дјеловања</a:t>
            </a:r>
            <a:r>
              <a:rPr lang="sr-Cyrl-RS" sz="1200" u="sng" dirty="0"/>
              <a:t> у различитим књижевним </a:t>
            </a:r>
            <a:r>
              <a:rPr lang="sr-Cyrl-RS" sz="1200" u="sng" dirty="0" err="1"/>
              <a:t>дјелима</a:t>
            </a:r>
            <a:r>
              <a:rPr lang="sr-Cyrl-RS" sz="1200" u="sng" dirty="0"/>
              <a:t>.</a:t>
            </a:r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68D29307-8AFA-42AC-8FAD-ADDB2D0C27CD}"/>
              </a:ext>
            </a:extLst>
          </p:cNvPr>
          <p:cNvSpPr txBox="1"/>
          <p:nvPr/>
        </p:nvSpPr>
        <p:spPr>
          <a:xfrm>
            <a:off x="1315329" y="2103705"/>
            <a:ext cx="87201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600" b="1" dirty="0"/>
              <a:t>КОРАК</a:t>
            </a:r>
          </a:p>
        </p:txBody>
      </p:sp>
      <p:pic>
        <p:nvPicPr>
          <p:cNvPr id="9" name="Слика 8">
            <a:extLst>
              <a:ext uri="{FF2B5EF4-FFF2-40B4-BE49-F238E27FC236}">
                <a16:creationId xmlns:a16="http://schemas.microsoft.com/office/drawing/2014/main" id="{A892AA67-3784-4183-A5BB-9DD70D722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17" y="2105221"/>
            <a:ext cx="1130267" cy="432854"/>
          </a:xfrm>
          <a:prstGeom prst="rect">
            <a:avLst/>
          </a:prstGeom>
        </p:spPr>
      </p:pic>
      <p:pic>
        <p:nvPicPr>
          <p:cNvPr id="11" name="Слика 10">
            <a:extLst>
              <a:ext uri="{FF2B5EF4-FFF2-40B4-BE49-F238E27FC236}">
                <a16:creationId xmlns:a16="http://schemas.microsoft.com/office/drawing/2014/main" id="{9F3DCE02-FCDF-4D1F-8490-FA4C243C6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926" y="2128451"/>
            <a:ext cx="987638" cy="432854"/>
          </a:xfrm>
          <a:prstGeom prst="rect">
            <a:avLst/>
          </a:prstGeom>
        </p:spPr>
      </p:pic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78C052C0-6D14-48CE-998F-F86D28AB2719}"/>
              </a:ext>
            </a:extLst>
          </p:cNvPr>
          <p:cNvSpPr txBox="1"/>
          <p:nvPr/>
        </p:nvSpPr>
        <p:spPr>
          <a:xfrm>
            <a:off x="4883607" y="2142447"/>
            <a:ext cx="892800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b="1" dirty="0"/>
              <a:t>КОРАК</a:t>
            </a:r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6DD976DD-1C5F-4DC2-8DB3-24596C98902D}"/>
              </a:ext>
            </a:extLst>
          </p:cNvPr>
          <p:cNvSpPr txBox="1"/>
          <p:nvPr/>
        </p:nvSpPr>
        <p:spPr>
          <a:xfrm>
            <a:off x="2693326" y="3188804"/>
            <a:ext cx="4017600" cy="1569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r-Cyrl-RS" sz="1200" b="1" dirty="0"/>
              <a:t>ПРОВЈЕРИ ХИПОТЕЗУ!</a:t>
            </a:r>
          </a:p>
          <a:p>
            <a:r>
              <a:rPr lang="sr-Cyrl-RS" sz="1200" dirty="0"/>
              <a:t>- </a:t>
            </a:r>
            <a:r>
              <a:rPr lang="sr-Cyrl-RS" sz="1200" u="sng" dirty="0"/>
              <a:t>цитатима </a:t>
            </a:r>
            <a:r>
              <a:rPr lang="sr-Cyrl-RS" sz="1200" u="sng" dirty="0" err="1"/>
              <a:t>поткријепити</a:t>
            </a:r>
            <a:r>
              <a:rPr lang="sr-Cyrl-RS" sz="1200" u="sng" dirty="0"/>
              <a:t> и образложити, </a:t>
            </a:r>
            <a:r>
              <a:rPr lang="sr-Cyrl-RS" sz="1200" u="sng" dirty="0" err="1"/>
              <a:t>посложити</a:t>
            </a:r>
            <a:r>
              <a:rPr lang="sr-Cyrl-RS" sz="1200" u="sng" dirty="0"/>
              <a:t> кроз стилске фигуре и ускладити са општим карактеристикама језичког норматива и </a:t>
            </a:r>
            <a:r>
              <a:rPr lang="sr-Cyrl-RS" sz="1200" u="sng" dirty="0" err="1"/>
              <a:t>приповједачким</a:t>
            </a:r>
            <a:r>
              <a:rPr lang="sr-Cyrl-RS" sz="1200" u="sng" dirty="0"/>
              <a:t> наративом у служби одређене књижевне врсте (поезија, проза, књижевна критика, белетристика, музичке композиције настале на основу књижевног обрасца). </a:t>
            </a:r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44E59ECA-D569-4A55-BC16-9963DEBAC05F}"/>
              </a:ext>
            </a:extLst>
          </p:cNvPr>
          <p:cNvSpPr txBox="1"/>
          <p:nvPr/>
        </p:nvSpPr>
        <p:spPr>
          <a:xfrm>
            <a:off x="6717600" y="3198119"/>
            <a:ext cx="2295120" cy="1384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r-Cyrl-RS" b="1" dirty="0"/>
              <a:t>АНАЛИЗА ДОБИЈЕНИХ ПОДАТАКА</a:t>
            </a:r>
            <a:r>
              <a:rPr lang="sr-Cyrl-RS" dirty="0"/>
              <a:t>!</a:t>
            </a:r>
          </a:p>
          <a:p>
            <a:r>
              <a:rPr lang="sr-Cyrl-RS" dirty="0"/>
              <a:t>- </a:t>
            </a:r>
            <a:r>
              <a:rPr lang="sr-Cyrl-RS" u="sng" dirty="0" err="1"/>
              <a:t>редослиједом</a:t>
            </a:r>
            <a:r>
              <a:rPr lang="sr-Cyrl-RS" u="sng" dirty="0"/>
              <a:t> кроз различите  периоде, кроз </a:t>
            </a:r>
            <a:r>
              <a:rPr lang="sr-Cyrl-RS" u="sng" dirty="0" err="1"/>
              <a:t>примјере</a:t>
            </a:r>
            <a:r>
              <a:rPr lang="sr-Cyrl-RS" u="sng" dirty="0"/>
              <a:t> и обрадом података</a:t>
            </a:r>
            <a:r>
              <a:rPr lang="sr-Cyrl-RS" dirty="0"/>
              <a:t>. </a:t>
            </a:r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B69CB28B-7317-37D7-13DC-5A9788DF8995}"/>
              </a:ext>
            </a:extLst>
          </p:cNvPr>
          <p:cNvSpPr txBox="1"/>
          <p:nvPr/>
        </p:nvSpPr>
        <p:spPr>
          <a:xfrm>
            <a:off x="1025893" y="2124650"/>
            <a:ext cx="37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1.</a:t>
            </a:r>
            <a:endParaRPr lang="sr-Cyrl-RS" dirty="0"/>
          </a:p>
        </p:txBody>
      </p:sp>
      <p:sp>
        <p:nvSpPr>
          <p:cNvPr id="13" name="Оквир за текст 12">
            <a:extLst>
              <a:ext uri="{FF2B5EF4-FFF2-40B4-BE49-F238E27FC236}">
                <a16:creationId xmlns:a16="http://schemas.microsoft.com/office/drawing/2014/main" id="{EA4DA4F8-BC55-282E-E978-A0EBB8AD5CD2}"/>
              </a:ext>
            </a:extLst>
          </p:cNvPr>
          <p:cNvSpPr txBox="1"/>
          <p:nvPr/>
        </p:nvSpPr>
        <p:spPr>
          <a:xfrm>
            <a:off x="2630659" y="2124650"/>
            <a:ext cx="38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2.</a:t>
            </a:r>
            <a:endParaRPr lang="sr-Cyrl-RS" dirty="0"/>
          </a:p>
        </p:txBody>
      </p: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FD83704C-A3E8-0C9C-5297-CFF8B110D946}"/>
              </a:ext>
            </a:extLst>
          </p:cNvPr>
          <p:cNvSpPr txBox="1"/>
          <p:nvPr/>
        </p:nvSpPr>
        <p:spPr>
          <a:xfrm>
            <a:off x="4576768" y="2134482"/>
            <a:ext cx="36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3.</a:t>
            </a:r>
            <a:endParaRPr lang="sr-Cyrl-RS" dirty="0"/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9A42EC15-630D-713A-2567-706E7F71682D}"/>
              </a:ext>
            </a:extLst>
          </p:cNvPr>
          <p:cNvSpPr txBox="1"/>
          <p:nvPr/>
        </p:nvSpPr>
        <p:spPr>
          <a:xfrm>
            <a:off x="6437205" y="2167759"/>
            <a:ext cx="39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4.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162081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лика 2">
            <a:extLst>
              <a:ext uri="{FF2B5EF4-FFF2-40B4-BE49-F238E27FC236}">
                <a16:creationId xmlns:a16="http://schemas.microsoft.com/office/drawing/2014/main" id="{F747E86B-F15A-02DC-4FD2-69470B6F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7707" cy="5143500"/>
          </a:xfrm>
          <a:prstGeom prst="rect">
            <a:avLst/>
          </a:prstGeom>
        </p:spPr>
      </p:pic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AD8A6C40-3EB7-6FDE-A602-5A0F9E8B5FA0}"/>
              </a:ext>
            </a:extLst>
          </p:cNvPr>
          <p:cNvSpPr txBox="1"/>
          <p:nvPr/>
        </p:nvSpPr>
        <p:spPr>
          <a:xfrm>
            <a:off x="6519747" y="4397402"/>
            <a:ext cx="2453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Наташа </a:t>
            </a:r>
            <a:r>
              <a:rPr lang="sr-Cyrl-RS" dirty="0" err="1"/>
              <a:t>Амиџић</a:t>
            </a:r>
            <a:r>
              <a:rPr lang="sr-Cyrl-RS" dirty="0"/>
              <a:t>, ученик сарадник из Хановера (Њемачка).</a:t>
            </a:r>
          </a:p>
        </p:txBody>
      </p:sp>
    </p:spTree>
    <p:extLst>
      <p:ext uri="{BB962C8B-B14F-4D97-AF65-F5344CB8AC3E}">
        <p14:creationId xmlns:p14="http://schemas.microsoft.com/office/powerpoint/2010/main" val="18409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id="{B1751CA7-E96E-407E-9974-35070DBBFACA}"/>
              </a:ext>
            </a:extLst>
          </p:cNvPr>
          <p:cNvSpPr txBox="1"/>
          <p:nvPr/>
        </p:nvSpPr>
        <p:spPr>
          <a:xfrm>
            <a:off x="2014654" y="1479395"/>
            <a:ext cx="478759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/>
              <a:t>ХВАЛА НА ПАЖЊИ!</a:t>
            </a:r>
          </a:p>
        </p:txBody>
      </p:sp>
      <p:sp>
        <p:nvSpPr>
          <p:cNvPr id="6" name="Срце 5">
            <a:extLst>
              <a:ext uri="{FF2B5EF4-FFF2-40B4-BE49-F238E27FC236}">
                <a16:creationId xmlns:a16="http://schemas.microsoft.com/office/drawing/2014/main" id="{161DFA2E-7C2F-6069-8D6E-097EB1673AA4}"/>
              </a:ext>
            </a:extLst>
          </p:cNvPr>
          <p:cNvSpPr/>
          <p:nvPr/>
        </p:nvSpPr>
        <p:spPr>
          <a:xfrm>
            <a:off x="3447585" y="2444060"/>
            <a:ext cx="2707888" cy="2075901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0575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лика 3">
            <a:extLst>
              <a:ext uri="{FF2B5EF4-FFF2-40B4-BE49-F238E27FC236}">
                <a16:creationId xmlns:a16="http://schemas.microsoft.com/office/drawing/2014/main" id="{DC135611-1A02-4039-959E-905D09601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AE6A1F0A-0679-48C1-8316-C0BDB597E041}"/>
              </a:ext>
            </a:extLst>
          </p:cNvPr>
          <p:cNvSpPr txBox="1"/>
          <p:nvPr/>
        </p:nvSpPr>
        <p:spPr>
          <a:xfrm>
            <a:off x="450167" y="443132"/>
            <a:ext cx="5036234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dirty="0"/>
              <a:t>ЗАВРШНИ ДИО!</a:t>
            </a:r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05D92C74-6824-43B8-A1EA-28444D3C53CC}"/>
              </a:ext>
            </a:extLst>
          </p:cNvPr>
          <p:cNvSpPr txBox="1"/>
          <p:nvPr/>
        </p:nvSpPr>
        <p:spPr>
          <a:xfrm>
            <a:off x="1695157" y="1216855"/>
            <a:ext cx="1835834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РЕЗУЛТАТИ:</a:t>
            </a:r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12B8FE7F-A3F8-4E60-B9A9-86162C5D3773}"/>
              </a:ext>
            </a:extLst>
          </p:cNvPr>
          <p:cNvSpPr txBox="1"/>
          <p:nvPr/>
        </p:nvSpPr>
        <p:spPr>
          <a:xfrm>
            <a:off x="6337495" y="750909"/>
            <a:ext cx="1315330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ЗАКЉУЧАК:</a:t>
            </a:r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10E1173C-D01C-4D43-994E-721B318A1A22}"/>
              </a:ext>
            </a:extLst>
          </p:cNvPr>
          <p:cNvSpPr txBox="1"/>
          <p:nvPr/>
        </p:nvSpPr>
        <p:spPr>
          <a:xfrm>
            <a:off x="6794694" y="1132449"/>
            <a:ext cx="2349306" cy="181588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СРЦЕ У РАЗНИМ СФЕРАМА УПОТРЕБЕ, ПОЈМОВНО ОРГАНСКИ, ЛЕКСИЧКИ! СРЦЕ КАО ОРГАНСКА ВЕЗА ИЗМЕЂУ ЧОВЈЕКА И ПРИРОДЕ, ЈЕЗИКА И МИСЛИ!</a:t>
            </a:r>
          </a:p>
        </p:txBody>
      </p:sp>
      <p:cxnSp>
        <p:nvCxnSpPr>
          <p:cNvPr id="10" name="Права линија спајања са стрелицом 9">
            <a:extLst>
              <a:ext uri="{FF2B5EF4-FFF2-40B4-BE49-F238E27FC236}">
                <a16:creationId xmlns:a16="http://schemas.microsoft.com/office/drawing/2014/main" id="{AEB644FF-EAA6-4F48-8440-BF9705D1F9E0}"/>
              </a:ext>
            </a:extLst>
          </p:cNvPr>
          <p:cNvCxnSpPr/>
          <p:nvPr/>
        </p:nvCxnSpPr>
        <p:spPr>
          <a:xfrm flipV="1">
            <a:off x="6717323" y="1308295"/>
            <a:ext cx="189914" cy="4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ава линија спајања са стрелицом 11">
            <a:extLst>
              <a:ext uri="{FF2B5EF4-FFF2-40B4-BE49-F238E27FC236}">
                <a16:creationId xmlns:a16="http://schemas.microsoft.com/office/drawing/2014/main" id="{BBD78863-53B9-444A-8841-E0EEEC19E935}"/>
              </a:ext>
            </a:extLst>
          </p:cNvPr>
          <p:cNvCxnSpPr/>
          <p:nvPr/>
        </p:nvCxnSpPr>
        <p:spPr>
          <a:xfrm flipV="1">
            <a:off x="6717323" y="1702191"/>
            <a:ext cx="182880" cy="77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ава линија спајања са стрелицом 13">
            <a:extLst>
              <a:ext uri="{FF2B5EF4-FFF2-40B4-BE49-F238E27FC236}">
                <a16:creationId xmlns:a16="http://schemas.microsoft.com/office/drawing/2014/main" id="{EB3D904F-23F6-436C-92B1-25628F7B1DD2}"/>
              </a:ext>
            </a:extLst>
          </p:cNvPr>
          <p:cNvCxnSpPr/>
          <p:nvPr/>
        </p:nvCxnSpPr>
        <p:spPr>
          <a:xfrm flipV="1">
            <a:off x="6710289" y="2138289"/>
            <a:ext cx="196948" cy="91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ава линија спајања са стрелицом 15">
            <a:extLst>
              <a:ext uri="{FF2B5EF4-FFF2-40B4-BE49-F238E27FC236}">
                <a16:creationId xmlns:a16="http://schemas.microsoft.com/office/drawing/2014/main" id="{125851EE-DF1F-49D5-A344-6FA03A06369B}"/>
              </a:ext>
            </a:extLst>
          </p:cNvPr>
          <p:cNvCxnSpPr/>
          <p:nvPr/>
        </p:nvCxnSpPr>
        <p:spPr>
          <a:xfrm flipV="1">
            <a:off x="6717323" y="2446066"/>
            <a:ext cx="175846" cy="125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AAE55782-E87A-4ECD-9B0E-11E2F3A8FDA4}"/>
              </a:ext>
            </a:extLst>
          </p:cNvPr>
          <p:cNvSpPr txBox="1"/>
          <p:nvPr/>
        </p:nvSpPr>
        <p:spPr>
          <a:xfrm>
            <a:off x="5757202" y="4204726"/>
            <a:ext cx="2074984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НАЧИН ПРЕЗЕНТОВАЊА!</a:t>
            </a:r>
          </a:p>
        </p:txBody>
      </p: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6B484009-CF73-40C3-8107-FC224BDB52EC}"/>
              </a:ext>
            </a:extLst>
          </p:cNvPr>
          <p:cNvSpPr txBox="1"/>
          <p:nvPr/>
        </p:nvSpPr>
        <p:spPr>
          <a:xfrm>
            <a:off x="4930727" y="4680422"/>
            <a:ext cx="403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/>
              <a:t>Ппт</a:t>
            </a:r>
            <a:r>
              <a:rPr lang="sr-Cyrl-RS" dirty="0"/>
              <a:t> презентација и усклађеност са нарацијом ученика!</a:t>
            </a:r>
          </a:p>
        </p:txBody>
      </p:sp>
      <p:sp>
        <p:nvSpPr>
          <p:cNvPr id="19" name="Стрелица: надоле 18">
            <a:extLst>
              <a:ext uri="{FF2B5EF4-FFF2-40B4-BE49-F238E27FC236}">
                <a16:creationId xmlns:a16="http://schemas.microsoft.com/office/drawing/2014/main" id="{B5476542-1362-4687-A516-1BC0DB37924A}"/>
              </a:ext>
            </a:extLst>
          </p:cNvPr>
          <p:cNvSpPr/>
          <p:nvPr/>
        </p:nvSpPr>
        <p:spPr>
          <a:xfrm>
            <a:off x="7589520" y="4501662"/>
            <a:ext cx="182880" cy="2954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20" name="Оквир за текст 19">
            <a:extLst>
              <a:ext uri="{FF2B5EF4-FFF2-40B4-BE49-F238E27FC236}">
                <a16:creationId xmlns:a16="http://schemas.microsoft.com/office/drawing/2014/main" id="{7CD51DD1-8FB0-4F77-A455-9F6ED03C0991}"/>
              </a:ext>
            </a:extLst>
          </p:cNvPr>
          <p:cNvSpPr txBox="1"/>
          <p:nvPr/>
        </p:nvSpPr>
        <p:spPr>
          <a:xfrm>
            <a:off x="2581423" y="1443166"/>
            <a:ext cx="3671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лексички фонд употребе термина „срце“ </a:t>
            </a:r>
            <a:endParaRPr lang="sr-Cyrl-RS" dirty="0"/>
          </a:p>
        </p:txBody>
      </p:sp>
      <p:sp>
        <p:nvSpPr>
          <p:cNvPr id="21" name="Оквир за текст 20">
            <a:extLst>
              <a:ext uri="{FF2B5EF4-FFF2-40B4-BE49-F238E27FC236}">
                <a16:creationId xmlns:a16="http://schemas.microsoft.com/office/drawing/2014/main" id="{444874F2-5336-4000-8A0C-634D374F419A}"/>
              </a:ext>
            </a:extLst>
          </p:cNvPr>
          <p:cNvSpPr txBox="1"/>
          <p:nvPr/>
        </p:nvSpPr>
        <p:spPr>
          <a:xfrm>
            <a:off x="3936865" y="1770137"/>
            <a:ext cx="2773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широка језичка оријентација </a:t>
            </a:r>
            <a:endParaRPr lang="sr-Cyrl-RS" dirty="0"/>
          </a:p>
        </p:txBody>
      </p:sp>
      <p:sp>
        <p:nvSpPr>
          <p:cNvPr id="22" name="Оквир за текст 21">
            <a:extLst>
              <a:ext uri="{FF2B5EF4-FFF2-40B4-BE49-F238E27FC236}">
                <a16:creationId xmlns:a16="http://schemas.microsoft.com/office/drawing/2014/main" id="{56235922-A871-4B0C-80A8-25A4CD1F902E}"/>
              </a:ext>
            </a:extLst>
          </p:cNvPr>
          <p:cNvSpPr txBox="1"/>
          <p:nvPr/>
        </p:nvSpPr>
        <p:spPr>
          <a:xfrm>
            <a:off x="3414934" y="2239556"/>
            <a:ext cx="2173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поезија, проза…</a:t>
            </a:r>
          </a:p>
        </p:txBody>
      </p:sp>
      <p:sp>
        <p:nvSpPr>
          <p:cNvPr id="23" name="Оквир за текст 22">
            <a:extLst>
              <a:ext uri="{FF2B5EF4-FFF2-40B4-BE49-F238E27FC236}">
                <a16:creationId xmlns:a16="http://schemas.microsoft.com/office/drawing/2014/main" id="{C20E5A8C-38EE-4EFF-996B-46441C93187A}"/>
              </a:ext>
            </a:extLst>
          </p:cNvPr>
          <p:cNvSpPr txBox="1"/>
          <p:nvPr/>
        </p:nvSpPr>
        <p:spPr>
          <a:xfrm>
            <a:off x="4670473" y="2786851"/>
            <a:ext cx="2173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/>
              <a:t>фраза,мисао</a:t>
            </a:r>
            <a:r>
              <a:rPr lang="sr-Cyrl-RS" dirty="0"/>
              <a:t>, изрека… </a:t>
            </a:r>
          </a:p>
        </p:txBody>
      </p:sp>
    </p:spTree>
    <p:extLst>
      <p:ext uri="{BB962C8B-B14F-4D97-AF65-F5344CB8AC3E}">
        <p14:creationId xmlns:p14="http://schemas.microsoft.com/office/powerpoint/2010/main" val="50466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EC969762-F9EC-4531-AE68-F2FC8F05E7A3}"/>
              </a:ext>
            </a:extLst>
          </p:cNvPr>
          <p:cNvSpPr txBox="1"/>
          <p:nvPr/>
        </p:nvSpPr>
        <p:spPr>
          <a:xfrm>
            <a:off x="2060916" y="323749"/>
            <a:ext cx="4937761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/>
              <a:t>ИЗВОРИ И ПОДАЦИ!</a:t>
            </a:r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457FEBC0-FBE1-4365-B07C-DD5120F77D50}"/>
              </a:ext>
            </a:extLst>
          </p:cNvPr>
          <p:cNvSpPr txBox="1"/>
          <p:nvPr/>
        </p:nvSpPr>
        <p:spPr>
          <a:xfrm>
            <a:off x="805376" y="1371682"/>
            <a:ext cx="1874519" cy="527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6FC9534F-A051-4FCB-9C5B-CF9DD8AC80D6}"/>
              </a:ext>
            </a:extLst>
          </p:cNvPr>
          <p:cNvSpPr txBox="1"/>
          <p:nvPr/>
        </p:nvSpPr>
        <p:spPr>
          <a:xfrm>
            <a:off x="773723" y="1323253"/>
            <a:ext cx="2004646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Гаврил Стефановић </a:t>
            </a:r>
            <a:r>
              <a:rPr lang="sr-Cyrl-RS" dirty="0" err="1"/>
              <a:t>Венцловић</a:t>
            </a:r>
            <a:r>
              <a:rPr lang="sr-Cyrl-RS" dirty="0"/>
              <a:t>: </a:t>
            </a:r>
            <a:r>
              <a:rPr lang="sr-Cyrl-RS" b="1" i="1" dirty="0"/>
              <a:t>„Црни биво у срцу“.</a:t>
            </a:r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9E5D89FC-E2E7-4202-B08B-9A67EFE78644}"/>
              </a:ext>
            </a:extLst>
          </p:cNvPr>
          <p:cNvSpPr txBox="1"/>
          <p:nvPr/>
        </p:nvSpPr>
        <p:spPr>
          <a:xfrm>
            <a:off x="3629463" y="1413692"/>
            <a:ext cx="1659988" cy="5628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235C1DCB-B205-4607-B46F-0A666693E46D}"/>
              </a:ext>
            </a:extLst>
          </p:cNvPr>
          <p:cNvSpPr txBox="1"/>
          <p:nvPr/>
        </p:nvSpPr>
        <p:spPr>
          <a:xfrm>
            <a:off x="3502855" y="1298898"/>
            <a:ext cx="2053884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Захарије Стефановић Орфелин: </a:t>
            </a:r>
            <a:r>
              <a:rPr lang="sr-Cyrl-RS" b="1" i="1" dirty="0"/>
              <a:t>„Плач </a:t>
            </a:r>
            <a:r>
              <a:rPr lang="sr-Cyrl-RS" b="1" i="1" dirty="0" err="1"/>
              <a:t>Сербији</a:t>
            </a:r>
            <a:r>
              <a:rPr lang="sr-Cyrl-RS" b="1" i="1" dirty="0"/>
              <a:t>“.</a:t>
            </a:r>
          </a:p>
        </p:txBody>
      </p:sp>
      <p:sp>
        <p:nvSpPr>
          <p:cNvPr id="16" name="Оквир за текст 15">
            <a:extLst>
              <a:ext uri="{FF2B5EF4-FFF2-40B4-BE49-F238E27FC236}">
                <a16:creationId xmlns:a16="http://schemas.microsoft.com/office/drawing/2014/main" id="{BDA9F04D-86F9-4E93-9E18-80FC523FDF23}"/>
              </a:ext>
            </a:extLst>
          </p:cNvPr>
          <p:cNvSpPr txBox="1"/>
          <p:nvPr/>
        </p:nvSpPr>
        <p:spPr>
          <a:xfrm>
            <a:off x="6260122" y="1371682"/>
            <a:ext cx="1871004" cy="6658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868AC024-6920-4746-B7E5-BAC1B7765F37}"/>
              </a:ext>
            </a:extLst>
          </p:cNvPr>
          <p:cNvSpPr txBox="1"/>
          <p:nvPr/>
        </p:nvSpPr>
        <p:spPr>
          <a:xfrm>
            <a:off x="6168682" y="1270585"/>
            <a:ext cx="2053884" cy="10310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Доситеј Обрадовић:</a:t>
            </a:r>
          </a:p>
          <a:p>
            <a:r>
              <a:rPr lang="ru-RU" sz="1100" b="1" i="1" dirty="0"/>
              <a:t>Песна на инсурекцију Сербијанов (Востани Сербије)</a:t>
            </a:r>
          </a:p>
          <a:p>
            <a:endParaRPr lang="sr-Cyrl-RS" dirty="0"/>
          </a:p>
        </p:txBody>
      </p:sp>
      <p:sp>
        <p:nvSpPr>
          <p:cNvPr id="21" name="Оквир за текст 20">
            <a:extLst>
              <a:ext uri="{FF2B5EF4-FFF2-40B4-BE49-F238E27FC236}">
                <a16:creationId xmlns:a16="http://schemas.microsoft.com/office/drawing/2014/main" id="{A5F3E20C-F0C2-4F44-920A-2CEA0B2DF545}"/>
              </a:ext>
            </a:extLst>
          </p:cNvPr>
          <p:cNvSpPr txBox="1"/>
          <p:nvPr/>
        </p:nvSpPr>
        <p:spPr>
          <a:xfrm>
            <a:off x="1540412" y="2857859"/>
            <a:ext cx="682283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B5D0CC2F-5987-491F-BC7E-1E74004FBE63}"/>
              </a:ext>
            </a:extLst>
          </p:cNvPr>
          <p:cNvSpPr txBox="1"/>
          <p:nvPr/>
        </p:nvSpPr>
        <p:spPr>
          <a:xfrm>
            <a:off x="1540412" y="2791256"/>
            <a:ext cx="704428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(1680 – 1749)</a:t>
            </a:r>
          </a:p>
        </p:txBody>
      </p:sp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8B053195-E59A-4854-8124-4AF3A067F676}"/>
              </a:ext>
            </a:extLst>
          </p:cNvPr>
          <p:cNvSpPr txBox="1"/>
          <p:nvPr/>
        </p:nvSpPr>
        <p:spPr>
          <a:xfrm>
            <a:off x="440137" y="2868199"/>
            <a:ext cx="914399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XVIII</a:t>
            </a:r>
            <a:r>
              <a:rPr lang="sr-Cyrl-RS" dirty="0"/>
              <a:t> в.</a:t>
            </a:r>
          </a:p>
        </p:txBody>
      </p:sp>
      <p:pic>
        <p:nvPicPr>
          <p:cNvPr id="13" name="Слика 12">
            <a:extLst>
              <a:ext uri="{FF2B5EF4-FFF2-40B4-BE49-F238E27FC236}">
                <a16:creationId xmlns:a16="http://schemas.microsoft.com/office/drawing/2014/main" id="{46B6427B-8CB0-421C-A83F-0C8000189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26" y="2819704"/>
            <a:ext cx="1000238" cy="384081"/>
          </a:xfrm>
          <a:prstGeom prst="rect">
            <a:avLst/>
          </a:prstGeom>
        </p:spPr>
      </p:pic>
      <p:sp>
        <p:nvSpPr>
          <p:cNvPr id="24" name="Оквир за текст 23">
            <a:extLst>
              <a:ext uri="{FF2B5EF4-FFF2-40B4-BE49-F238E27FC236}">
                <a16:creationId xmlns:a16="http://schemas.microsoft.com/office/drawing/2014/main" id="{1A6E8FC9-39A1-48E8-89D3-04ECCF62308E}"/>
              </a:ext>
            </a:extLst>
          </p:cNvPr>
          <p:cNvSpPr txBox="1"/>
          <p:nvPr/>
        </p:nvSpPr>
        <p:spPr>
          <a:xfrm>
            <a:off x="3580227" y="2858152"/>
            <a:ext cx="555677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9" name="Оквир за текст 18">
            <a:extLst>
              <a:ext uri="{FF2B5EF4-FFF2-40B4-BE49-F238E27FC236}">
                <a16:creationId xmlns:a16="http://schemas.microsoft.com/office/drawing/2014/main" id="{4F56862C-30A7-4F25-A667-9F799D74BA31}"/>
              </a:ext>
            </a:extLst>
          </p:cNvPr>
          <p:cNvSpPr txBox="1"/>
          <p:nvPr/>
        </p:nvSpPr>
        <p:spPr>
          <a:xfrm>
            <a:off x="3496734" y="2780911"/>
            <a:ext cx="897143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(1726-1785)</a:t>
            </a:r>
          </a:p>
        </p:txBody>
      </p:sp>
      <p:sp>
        <p:nvSpPr>
          <p:cNvPr id="25" name="Оквир за текст 24">
            <a:extLst>
              <a:ext uri="{FF2B5EF4-FFF2-40B4-BE49-F238E27FC236}">
                <a16:creationId xmlns:a16="http://schemas.microsoft.com/office/drawing/2014/main" id="{6223AF90-4886-4D8A-AF31-CF1B48A787FD}"/>
              </a:ext>
            </a:extLst>
          </p:cNvPr>
          <p:cNvSpPr txBox="1"/>
          <p:nvPr/>
        </p:nvSpPr>
        <p:spPr>
          <a:xfrm>
            <a:off x="4459457" y="2857859"/>
            <a:ext cx="590847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78B836AE-D893-4CDC-A6E8-886023DB6660}"/>
              </a:ext>
            </a:extLst>
          </p:cNvPr>
          <p:cNvSpPr txBox="1"/>
          <p:nvPr/>
        </p:nvSpPr>
        <p:spPr>
          <a:xfrm>
            <a:off x="4455941" y="2839071"/>
            <a:ext cx="696350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1761.</a:t>
            </a:r>
          </a:p>
        </p:txBody>
      </p:sp>
      <p:sp>
        <p:nvSpPr>
          <p:cNvPr id="26" name="Оквир за текст 25">
            <a:extLst>
              <a:ext uri="{FF2B5EF4-FFF2-40B4-BE49-F238E27FC236}">
                <a16:creationId xmlns:a16="http://schemas.microsoft.com/office/drawing/2014/main" id="{1CAB168F-2799-4281-B631-7DF42B49559B}"/>
              </a:ext>
            </a:extLst>
          </p:cNvPr>
          <p:cNvSpPr txBox="1"/>
          <p:nvPr/>
        </p:nvSpPr>
        <p:spPr>
          <a:xfrm>
            <a:off x="5352758" y="2850165"/>
            <a:ext cx="668214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E5C882CB-60E2-4DD3-B756-BF6CF42DC229}"/>
              </a:ext>
            </a:extLst>
          </p:cNvPr>
          <p:cNvSpPr txBox="1"/>
          <p:nvPr/>
        </p:nvSpPr>
        <p:spPr>
          <a:xfrm>
            <a:off x="5349761" y="2810531"/>
            <a:ext cx="689318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XII</a:t>
            </a:r>
            <a:r>
              <a:rPr lang="sr-Cyrl-RS" dirty="0"/>
              <a:t>  и </a:t>
            </a:r>
            <a:r>
              <a:rPr lang="sr-Latn-RS" dirty="0"/>
              <a:t>XIII</a:t>
            </a:r>
            <a:r>
              <a:rPr lang="sr-Cyrl-RS" dirty="0"/>
              <a:t> в.</a:t>
            </a:r>
          </a:p>
        </p:txBody>
      </p:sp>
      <p:sp>
        <p:nvSpPr>
          <p:cNvPr id="27" name="Оквир за текст 26">
            <a:extLst>
              <a:ext uri="{FF2B5EF4-FFF2-40B4-BE49-F238E27FC236}">
                <a16:creationId xmlns:a16="http://schemas.microsoft.com/office/drawing/2014/main" id="{68E91828-FE8A-4003-8B25-0C87E3F8B749}"/>
              </a:ext>
            </a:extLst>
          </p:cNvPr>
          <p:cNvSpPr txBox="1"/>
          <p:nvPr/>
        </p:nvSpPr>
        <p:spPr>
          <a:xfrm>
            <a:off x="6253087" y="2841865"/>
            <a:ext cx="604912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20" name="Оквир за текст 19">
            <a:extLst>
              <a:ext uri="{FF2B5EF4-FFF2-40B4-BE49-F238E27FC236}">
                <a16:creationId xmlns:a16="http://schemas.microsoft.com/office/drawing/2014/main" id="{2F17B256-2B6A-44C7-A435-6E681B1212E9}"/>
              </a:ext>
            </a:extLst>
          </p:cNvPr>
          <p:cNvSpPr txBox="1"/>
          <p:nvPr/>
        </p:nvSpPr>
        <p:spPr>
          <a:xfrm>
            <a:off x="6210883" y="2834945"/>
            <a:ext cx="689319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1804. </a:t>
            </a:r>
          </a:p>
        </p:txBody>
      </p:sp>
      <p:sp>
        <p:nvSpPr>
          <p:cNvPr id="28" name="Оквир за текст 27">
            <a:extLst>
              <a:ext uri="{FF2B5EF4-FFF2-40B4-BE49-F238E27FC236}">
                <a16:creationId xmlns:a16="http://schemas.microsoft.com/office/drawing/2014/main" id="{45BE173E-A285-458E-B3DA-F6FC9CBBBB47}"/>
              </a:ext>
            </a:extLst>
          </p:cNvPr>
          <p:cNvSpPr txBox="1"/>
          <p:nvPr/>
        </p:nvSpPr>
        <p:spPr>
          <a:xfrm>
            <a:off x="7139354" y="2857857"/>
            <a:ext cx="717450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AFD0A0E7-9560-4824-91D1-BC9518ACB83E}"/>
              </a:ext>
            </a:extLst>
          </p:cNvPr>
          <p:cNvSpPr txBox="1"/>
          <p:nvPr/>
        </p:nvSpPr>
        <p:spPr>
          <a:xfrm>
            <a:off x="7007469" y="2857857"/>
            <a:ext cx="1167618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XIX </a:t>
            </a:r>
            <a:r>
              <a:rPr lang="sr-Cyrl-RS" dirty="0" err="1"/>
              <a:t>вијек</a:t>
            </a:r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F08CDF7C-05B4-44C7-9B0C-44F7435C22D9}"/>
              </a:ext>
            </a:extLst>
          </p:cNvPr>
          <p:cNvSpPr txBox="1"/>
          <p:nvPr/>
        </p:nvSpPr>
        <p:spPr>
          <a:xfrm>
            <a:off x="1742635" y="3849986"/>
            <a:ext cx="2004646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Вук Стефановић Караџић: </a:t>
            </a:r>
            <a:r>
              <a:rPr lang="sr-Cyrl-RS" dirty="0" err="1"/>
              <a:t>пјесме</a:t>
            </a:r>
            <a:r>
              <a:rPr lang="sr-Cyrl-RS" dirty="0"/>
              <a:t> и народне умотворине. </a:t>
            </a:r>
          </a:p>
        </p:txBody>
      </p: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F9D7A6B1-02D6-4F3C-B226-F9D65D334F2E}"/>
              </a:ext>
            </a:extLst>
          </p:cNvPr>
          <p:cNvSpPr txBox="1"/>
          <p:nvPr/>
        </p:nvSpPr>
        <p:spPr>
          <a:xfrm>
            <a:off x="4895556" y="4219318"/>
            <a:ext cx="2004646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Свети Сава: житије. </a:t>
            </a:r>
          </a:p>
        </p:txBody>
      </p:sp>
      <p:cxnSp>
        <p:nvCxnSpPr>
          <p:cNvPr id="32" name="Права линија спајања 31">
            <a:extLst>
              <a:ext uri="{FF2B5EF4-FFF2-40B4-BE49-F238E27FC236}">
                <a16:creationId xmlns:a16="http://schemas.microsoft.com/office/drawing/2014/main" id="{88A4130F-D5BC-47E3-A8B9-D25CE6D22C2C}"/>
              </a:ext>
            </a:extLst>
          </p:cNvPr>
          <p:cNvCxnSpPr/>
          <p:nvPr/>
        </p:nvCxnSpPr>
        <p:spPr>
          <a:xfrm>
            <a:off x="1742635" y="2061917"/>
            <a:ext cx="0" cy="67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Стрелица: надесно 32">
            <a:extLst>
              <a:ext uri="{FF2B5EF4-FFF2-40B4-BE49-F238E27FC236}">
                <a16:creationId xmlns:a16="http://schemas.microsoft.com/office/drawing/2014/main" id="{A06A8CD9-30EE-4ACD-BD0C-B4C365171202}"/>
              </a:ext>
            </a:extLst>
          </p:cNvPr>
          <p:cNvSpPr/>
          <p:nvPr/>
        </p:nvSpPr>
        <p:spPr>
          <a:xfrm>
            <a:off x="8175087" y="2571750"/>
            <a:ext cx="818000" cy="839665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34" name="Права линија спајања са стрелицом 33">
            <a:extLst>
              <a:ext uri="{FF2B5EF4-FFF2-40B4-BE49-F238E27FC236}">
                <a16:creationId xmlns:a16="http://schemas.microsoft.com/office/drawing/2014/main" id="{75C4ACE4-994A-68F0-E9F0-75C667A1BC96}"/>
              </a:ext>
            </a:extLst>
          </p:cNvPr>
          <p:cNvCxnSpPr>
            <a:endCxn id="15" idx="2"/>
          </p:cNvCxnSpPr>
          <p:nvPr/>
        </p:nvCxnSpPr>
        <p:spPr>
          <a:xfrm flipV="1">
            <a:off x="5686865" y="3333751"/>
            <a:ext cx="7555" cy="885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ава линија спајања са стрелицом 35">
            <a:extLst>
              <a:ext uri="{FF2B5EF4-FFF2-40B4-BE49-F238E27FC236}">
                <a16:creationId xmlns:a16="http://schemas.microsoft.com/office/drawing/2014/main" id="{F87BC900-14F7-BA9A-D00D-460061FBB007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6555542" y="2301636"/>
            <a:ext cx="1" cy="533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ава линија спајања са стрелицом 37">
            <a:extLst>
              <a:ext uri="{FF2B5EF4-FFF2-40B4-BE49-F238E27FC236}">
                <a16:creationId xmlns:a16="http://schemas.microsoft.com/office/drawing/2014/main" id="{8626C811-0803-E2F4-BF22-E474C261B4BD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4754880" y="2037562"/>
            <a:ext cx="49236" cy="801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ава линија спајања са стрелицом 39">
            <a:extLst>
              <a:ext uri="{FF2B5EF4-FFF2-40B4-BE49-F238E27FC236}">
                <a16:creationId xmlns:a16="http://schemas.microsoft.com/office/drawing/2014/main" id="{80360A32-43BB-426F-707F-67BCB0A6FF86}"/>
              </a:ext>
            </a:extLst>
          </p:cNvPr>
          <p:cNvCxnSpPr/>
          <p:nvPr/>
        </p:nvCxnSpPr>
        <p:spPr>
          <a:xfrm flipV="1">
            <a:off x="2609385" y="3142722"/>
            <a:ext cx="0" cy="707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312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>
            <a:extLst>
              <a:ext uri="{FF2B5EF4-FFF2-40B4-BE49-F238E27FC236}">
                <a16:creationId xmlns:a16="http://schemas.microsoft.com/office/drawing/2014/main" id="{205EF011-CDFD-42CB-BBFC-39877E5F7A79}"/>
              </a:ext>
            </a:extLst>
          </p:cNvPr>
          <p:cNvSpPr txBox="1"/>
          <p:nvPr/>
        </p:nvSpPr>
        <p:spPr>
          <a:xfrm>
            <a:off x="2124222" y="295063"/>
            <a:ext cx="4888523" cy="35750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id="{EC969762-F9EC-4531-AE68-F2FC8F05E7A3}"/>
              </a:ext>
            </a:extLst>
          </p:cNvPr>
          <p:cNvSpPr txBox="1"/>
          <p:nvPr/>
        </p:nvSpPr>
        <p:spPr>
          <a:xfrm>
            <a:off x="2131255" y="315963"/>
            <a:ext cx="4937761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/>
              <a:t>ИЗВОРИ И ПОДАЦИ!</a:t>
            </a:r>
          </a:p>
        </p:txBody>
      </p:sp>
      <p:sp>
        <p:nvSpPr>
          <p:cNvPr id="3" name="Оквир за текст 2">
            <a:extLst>
              <a:ext uri="{FF2B5EF4-FFF2-40B4-BE49-F238E27FC236}">
                <a16:creationId xmlns:a16="http://schemas.microsoft.com/office/drawing/2014/main" id="{D7EF87C0-AAFB-4828-A2F3-F71DE050F174}"/>
              </a:ext>
            </a:extLst>
          </p:cNvPr>
          <p:cNvSpPr txBox="1"/>
          <p:nvPr/>
        </p:nvSpPr>
        <p:spPr>
          <a:xfrm>
            <a:off x="766689" y="1304308"/>
            <a:ext cx="2004646" cy="757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6FC9534F-A051-4FCB-9C5B-CF9DD8AC80D6}"/>
              </a:ext>
            </a:extLst>
          </p:cNvPr>
          <p:cNvSpPr txBox="1"/>
          <p:nvPr/>
        </p:nvSpPr>
        <p:spPr>
          <a:xfrm>
            <a:off x="773723" y="1462378"/>
            <a:ext cx="200464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Јефимија: </a:t>
            </a:r>
            <a:r>
              <a:rPr lang="sr-Cyrl-RS" b="1" i="1" dirty="0"/>
              <a:t>„Похвала кнезу Лазару“.</a:t>
            </a:r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DBFCE00E-29B6-4A9E-9FCD-7109805EDC7E}"/>
              </a:ext>
            </a:extLst>
          </p:cNvPr>
          <p:cNvSpPr txBox="1"/>
          <p:nvPr/>
        </p:nvSpPr>
        <p:spPr>
          <a:xfrm>
            <a:off x="3474719" y="1304308"/>
            <a:ext cx="2053884" cy="757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235C1DCB-B205-4607-B46F-0A666693E46D}"/>
              </a:ext>
            </a:extLst>
          </p:cNvPr>
          <p:cNvSpPr txBox="1"/>
          <p:nvPr/>
        </p:nvSpPr>
        <p:spPr>
          <a:xfrm>
            <a:off x="3474719" y="1358878"/>
            <a:ext cx="205388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err="1"/>
              <a:t>П.П.Његош</a:t>
            </a:r>
            <a:r>
              <a:rPr lang="sr-Cyrl-RS" dirty="0"/>
              <a:t>: </a:t>
            </a:r>
            <a:r>
              <a:rPr lang="sr-Cyrl-RS" b="1" i="1" dirty="0"/>
              <a:t>“Горски </a:t>
            </a:r>
            <a:r>
              <a:rPr lang="sr-Cyrl-RS" b="1" i="1" dirty="0" err="1"/>
              <a:t>вијенац</a:t>
            </a:r>
            <a:r>
              <a:rPr lang="sr-Cyrl-RS" b="1" i="1" dirty="0"/>
              <a:t>“.   </a:t>
            </a:r>
          </a:p>
        </p:txBody>
      </p:sp>
      <p:sp>
        <p:nvSpPr>
          <p:cNvPr id="16" name="Оквир за текст 15">
            <a:extLst>
              <a:ext uri="{FF2B5EF4-FFF2-40B4-BE49-F238E27FC236}">
                <a16:creationId xmlns:a16="http://schemas.microsoft.com/office/drawing/2014/main" id="{4A7A96A5-0776-401B-ADDC-A02D81AE3240}"/>
              </a:ext>
            </a:extLst>
          </p:cNvPr>
          <p:cNvSpPr txBox="1"/>
          <p:nvPr/>
        </p:nvSpPr>
        <p:spPr>
          <a:xfrm>
            <a:off x="6217920" y="1304308"/>
            <a:ext cx="1962443" cy="757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868AC024-6920-4746-B7E5-BAC1B7765F37}"/>
              </a:ext>
            </a:extLst>
          </p:cNvPr>
          <p:cNvSpPr txBox="1"/>
          <p:nvPr/>
        </p:nvSpPr>
        <p:spPr>
          <a:xfrm>
            <a:off x="6172199" y="1461867"/>
            <a:ext cx="205388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Лаза Костић: </a:t>
            </a:r>
            <a:r>
              <a:rPr lang="sr-Cyrl-RS" b="1" i="1" dirty="0"/>
              <a:t>„</a:t>
            </a:r>
            <a:r>
              <a:rPr lang="ru-RU" b="1" i="1" dirty="0"/>
              <a:t>Међу јавом и мед сном».</a:t>
            </a:r>
            <a:r>
              <a:rPr lang="sr-Cyrl-RS" b="1" i="1" dirty="0"/>
              <a:t> </a:t>
            </a:r>
          </a:p>
        </p:txBody>
      </p:sp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8B053195-E59A-4854-8124-4AF3A067F676}"/>
              </a:ext>
            </a:extLst>
          </p:cNvPr>
          <p:cNvSpPr txBox="1"/>
          <p:nvPr/>
        </p:nvSpPr>
        <p:spPr>
          <a:xfrm>
            <a:off x="479898" y="2867497"/>
            <a:ext cx="914399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XV</a:t>
            </a:r>
            <a:r>
              <a:rPr lang="sr-Cyrl-RS" dirty="0"/>
              <a:t> в.</a:t>
            </a:r>
          </a:p>
        </p:txBody>
      </p:sp>
      <p:sp>
        <p:nvSpPr>
          <p:cNvPr id="17" name="Оквир за текст 16">
            <a:extLst>
              <a:ext uri="{FF2B5EF4-FFF2-40B4-BE49-F238E27FC236}">
                <a16:creationId xmlns:a16="http://schemas.microsoft.com/office/drawing/2014/main" id="{B5D0CC2F-5987-491F-BC7E-1E74004FBE63}"/>
              </a:ext>
            </a:extLst>
          </p:cNvPr>
          <p:cNvSpPr txBox="1"/>
          <p:nvPr/>
        </p:nvSpPr>
        <p:spPr>
          <a:xfrm>
            <a:off x="1523296" y="2867497"/>
            <a:ext cx="704428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1402.</a:t>
            </a:r>
          </a:p>
        </p:txBody>
      </p:sp>
      <p:sp>
        <p:nvSpPr>
          <p:cNvPr id="23" name="Оквир за текст 22">
            <a:extLst>
              <a:ext uri="{FF2B5EF4-FFF2-40B4-BE49-F238E27FC236}">
                <a16:creationId xmlns:a16="http://schemas.microsoft.com/office/drawing/2014/main" id="{31F8C2F0-D759-4919-BA7B-69B4BAD48E24}"/>
              </a:ext>
            </a:extLst>
          </p:cNvPr>
          <p:cNvSpPr txBox="1"/>
          <p:nvPr/>
        </p:nvSpPr>
        <p:spPr>
          <a:xfrm>
            <a:off x="2560320" y="2885166"/>
            <a:ext cx="765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9" name="Оквир за текст 18">
            <a:extLst>
              <a:ext uri="{FF2B5EF4-FFF2-40B4-BE49-F238E27FC236}">
                <a16:creationId xmlns:a16="http://schemas.microsoft.com/office/drawing/2014/main" id="{4F56862C-30A7-4F25-A667-9F799D74BA31}"/>
              </a:ext>
            </a:extLst>
          </p:cNvPr>
          <p:cNvSpPr txBox="1"/>
          <p:nvPr/>
        </p:nvSpPr>
        <p:spPr>
          <a:xfrm>
            <a:off x="3490544" y="2823609"/>
            <a:ext cx="818014" cy="4308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100" dirty="0"/>
              <a:t>(1813</a:t>
            </a:r>
            <a:r>
              <a:rPr lang="sr-Latn-RS" sz="1100" dirty="0"/>
              <a:t> </a:t>
            </a:r>
            <a:r>
              <a:rPr lang="sr-Cyrl-RS" sz="1100" dirty="0"/>
              <a:t>-1851)</a:t>
            </a:r>
          </a:p>
        </p:txBody>
      </p: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78B836AE-D893-4CDC-A6E8-886023DB6660}"/>
              </a:ext>
            </a:extLst>
          </p:cNvPr>
          <p:cNvSpPr txBox="1"/>
          <p:nvPr/>
        </p:nvSpPr>
        <p:spPr>
          <a:xfrm>
            <a:off x="4449623" y="2852107"/>
            <a:ext cx="696350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1847.</a:t>
            </a:r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E5C882CB-60E2-4DD3-B756-BF6CF42DC229}"/>
              </a:ext>
            </a:extLst>
          </p:cNvPr>
          <p:cNvSpPr txBox="1"/>
          <p:nvPr/>
        </p:nvSpPr>
        <p:spPr>
          <a:xfrm>
            <a:off x="5229663" y="2860676"/>
            <a:ext cx="689318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XV</a:t>
            </a:r>
            <a:r>
              <a:rPr lang="sr-Cyrl-RS" dirty="0"/>
              <a:t> в.</a:t>
            </a:r>
          </a:p>
        </p:txBody>
      </p:sp>
      <p:sp>
        <p:nvSpPr>
          <p:cNvPr id="20" name="Оквир за текст 19">
            <a:extLst>
              <a:ext uri="{FF2B5EF4-FFF2-40B4-BE49-F238E27FC236}">
                <a16:creationId xmlns:a16="http://schemas.microsoft.com/office/drawing/2014/main" id="{2F17B256-2B6A-44C7-A435-6E681B1212E9}"/>
              </a:ext>
            </a:extLst>
          </p:cNvPr>
          <p:cNvSpPr txBox="1"/>
          <p:nvPr/>
        </p:nvSpPr>
        <p:spPr>
          <a:xfrm>
            <a:off x="6026605" y="2916869"/>
            <a:ext cx="1014960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(1841-1910) </a:t>
            </a:r>
          </a:p>
        </p:txBody>
      </p:sp>
      <p:sp>
        <p:nvSpPr>
          <p:cNvPr id="28" name="Оквир за текст 27">
            <a:extLst>
              <a:ext uri="{FF2B5EF4-FFF2-40B4-BE49-F238E27FC236}">
                <a16:creationId xmlns:a16="http://schemas.microsoft.com/office/drawing/2014/main" id="{69775C48-D3F9-4B23-A04D-47D0F577D008}"/>
              </a:ext>
            </a:extLst>
          </p:cNvPr>
          <p:cNvSpPr txBox="1"/>
          <p:nvPr/>
        </p:nvSpPr>
        <p:spPr>
          <a:xfrm>
            <a:off x="7199141" y="2893466"/>
            <a:ext cx="739211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AFD0A0E7-9560-4824-91D1-BC9518ACB83E}"/>
              </a:ext>
            </a:extLst>
          </p:cNvPr>
          <p:cNvSpPr txBox="1"/>
          <p:nvPr/>
        </p:nvSpPr>
        <p:spPr>
          <a:xfrm>
            <a:off x="7149190" y="2876411"/>
            <a:ext cx="1167618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XIX </a:t>
            </a:r>
            <a:r>
              <a:rPr lang="sr-Cyrl-RS" dirty="0" err="1"/>
              <a:t>вијек</a:t>
            </a:r>
            <a:endParaRPr lang="sr-Cyrl-RS" dirty="0"/>
          </a:p>
        </p:txBody>
      </p:sp>
      <p:sp>
        <p:nvSpPr>
          <p:cNvPr id="29" name="Оквир за текст 28">
            <a:extLst>
              <a:ext uri="{FF2B5EF4-FFF2-40B4-BE49-F238E27FC236}">
                <a16:creationId xmlns:a16="http://schemas.microsoft.com/office/drawing/2014/main" id="{0BCD795C-EE7D-4F76-9071-FA00C2E9945C}"/>
              </a:ext>
            </a:extLst>
          </p:cNvPr>
          <p:cNvSpPr txBox="1"/>
          <p:nvPr/>
        </p:nvSpPr>
        <p:spPr>
          <a:xfrm>
            <a:off x="1776046" y="3985414"/>
            <a:ext cx="2004646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F08CDF7C-05B4-44C7-9B0C-44F7435C22D9}"/>
              </a:ext>
            </a:extLst>
          </p:cNvPr>
          <p:cNvSpPr txBox="1"/>
          <p:nvPr/>
        </p:nvSpPr>
        <p:spPr>
          <a:xfrm>
            <a:off x="1797150" y="3969209"/>
            <a:ext cx="2004646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Бранко Радичевић: </a:t>
            </a:r>
            <a:r>
              <a:rPr lang="sr-Cyrl-RS" b="1" i="1" dirty="0"/>
              <a:t>„Ђачки растанак“.</a:t>
            </a:r>
          </a:p>
          <a:p>
            <a:r>
              <a:rPr lang="sr-Cyrl-RS" dirty="0"/>
              <a:t>  </a:t>
            </a:r>
          </a:p>
        </p:txBody>
      </p:sp>
      <p:sp>
        <p:nvSpPr>
          <p:cNvPr id="30" name="Оквир за текст 29">
            <a:extLst>
              <a:ext uri="{FF2B5EF4-FFF2-40B4-BE49-F238E27FC236}">
                <a16:creationId xmlns:a16="http://schemas.microsoft.com/office/drawing/2014/main" id="{A444610E-B3A3-4365-8363-7155CEBE5631}"/>
              </a:ext>
            </a:extLst>
          </p:cNvPr>
          <p:cNvSpPr txBox="1"/>
          <p:nvPr/>
        </p:nvSpPr>
        <p:spPr>
          <a:xfrm>
            <a:off x="4916658" y="3969209"/>
            <a:ext cx="2004646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F9D7A6B1-02D6-4F3C-B226-F9D65D334F2E}"/>
              </a:ext>
            </a:extLst>
          </p:cNvPr>
          <p:cNvSpPr txBox="1"/>
          <p:nvPr/>
        </p:nvSpPr>
        <p:spPr>
          <a:xfrm>
            <a:off x="4886048" y="3972670"/>
            <a:ext cx="2004646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Деспот Стефан Лазаревић: </a:t>
            </a:r>
            <a:r>
              <a:rPr lang="sr-Cyrl-RS" b="1" i="1" dirty="0"/>
              <a:t>„Слово </a:t>
            </a:r>
            <a:r>
              <a:rPr lang="sr-Cyrl-RS" b="1" i="1" dirty="0" err="1"/>
              <a:t>љубве</a:t>
            </a:r>
            <a:r>
              <a:rPr lang="sr-Cyrl-RS" b="1" i="1" dirty="0"/>
              <a:t>“.</a:t>
            </a:r>
          </a:p>
        </p:txBody>
      </p:sp>
      <p:pic>
        <p:nvPicPr>
          <p:cNvPr id="13" name="Слика 12">
            <a:extLst>
              <a:ext uri="{FF2B5EF4-FFF2-40B4-BE49-F238E27FC236}">
                <a16:creationId xmlns:a16="http://schemas.microsoft.com/office/drawing/2014/main" id="{46B6427B-8CB0-421C-A83F-0C8000189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80" y="2863329"/>
            <a:ext cx="987923" cy="384081"/>
          </a:xfrm>
          <a:prstGeom prst="rect">
            <a:avLst/>
          </a:prstGeom>
        </p:spPr>
      </p:pic>
      <p:cxnSp>
        <p:nvCxnSpPr>
          <p:cNvPr id="33" name="Права линија спајања са стрелицом 32">
            <a:extLst>
              <a:ext uri="{FF2B5EF4-FFF2-40B4-BE49-F238E27FC236}">
                <a16:creationId xmlns:a16="http://schemas.microsoft.com/office/drawing/2014/main" id="{D7367380-2F38-3D91-D129-A0BBDBD001B8}"/>
              </a:ext>
            </a:extLst>
          </p:cNvPr>
          <p:cNvCxnSpPr/>
          <p:nvPr/>
        </p:nvCxnSpPr>
        <p:spPr>
          <a:xfrm>
            <a:off x="1639215" y="1985087"/>
            <a:ext cx="73365" cy="882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ава линија спајања са стрелицом 34">
            <a:extLst>
              <a:ext uri="{FF2B5EF4-FFF2-40B4-BE49-F238E27FC236}">
                <a16:creationId xmlns:a16="http://schemas.microsoft.com/office/drawing/2014/main" id="{EAAE749F-0FD1-EA99-4562-EAB8BE2D9C63}"/>
              </a:ext>
            </a:extLst>
          </p:cNvPr>
          <p:cNvCxnSpPr>
            <a:endCxn id="18" idx="0"/>
          </p:cNvCxnSpPr>
          <p:nvPr/>
        </p:nvCxnSpPr>
        <p:spPr>
          <a:xfrm>
            <a:off x="4730012" y="2059578"/>
            <a:ext cx="67786" cy="792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ава линија спајања са стрелицом 36">
            <a:extLst>
              <a:ext uri="{FF2B5EF4-FFF2-40B4-BE49-F238E27FC236}">
                <a16:creationId xmlns:a16="http://schemas.microsoft.com/office/drawing/2014/main" id="{8C625D5C-9A30-ECD9-D560-0D7638BB62A0}"/>
              </a:ext>
            </a:extLst>
          </p:cNvPr>
          <p:cNvCxnSpPr/>
          <p:nvPr/>
        </p:nvCxnSpPr>
        <p:spPr>
          <a:xfrm flipV="1">
            <a:off x="2585106" y="3184188"/>
            <a:ext cx="0" cy="78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ава линија спајања са стрелицом 38">
            <a:extLst>
              <a:ext uri="{FF2B5EF4-FFF2-40B4-BE49-F238E27FC236}">
                <a16:creationId xmlns:a16="http://schemas.microsoft.com/office/drawing/2014/main" id="{BDB0618E-E1C8-E6B4-9BFD-DA5054861801}"/>
              </a:ext>
            </a:extLst>
          </p:cNvPr>
          <p:cNvCxnSpPr/>
          <p:nvPr/>
        </p:nvCxnSpPr>
        <p:spPr>
          <a:xfrm flipV="1">
            <a:off x="5528603" y="3201243"/>
            <a:ext cx="0" cy="767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ава линија спајања са стрелицом 40">
            <a:extLst>
              <a:ext uri="{FF2B5EF4-FFF2-40B4-BE49-F238E27FC236}">
                <a16:creationId xmlns:a16="http://schemas.microsoft.com/office/drawing/2014/main" id="{1E432467-37B1-6050-2222-88481587EA1C}"/>
              </a:ext>
            </a:extLst>
          </p:cNvPr>
          <p:cNvCxnSpPr/>
          <p:nvPr/>
        </p:nvCxnSpPr>
        <p:spPr>
          <a:xfrm>
            <a:off x="7374673" y="1985087"/>
            <a:ext cx="0" cy="867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666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41352">
            <a:off x="7120774" y="1669692"/>
            <a:ext cx="1612903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лика 3">
            <a:extLst>
              <a:ext uri="{FF2B5EF4-FFF2-40B4-BE49-F238E27FC236}">
                <a16:creationId xmlns:a16="http://schemas.microsoft.com/office/drawing/2014/main" id="{FA3017E8-9267-47E7-B443-D2A60423E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22B3D1CF-015E-429B-AAC4-C6E3E18FC52C}"/>
              </a:ext>
            </a:extLst>
          </p:cNvPr>
          <p:cNvSpPr txBox="1"/>
          <p:nvPr/>
        </p:nvSpPr>
        <p:spPr>
          <a:xfrm>
            <a:off x="4659670" y="2422598"/>
            <a:ext cx="892801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sr-Cyrl-RS" sz="1200" dirty="0"/>
              <a:t>Да не </a:t>
            </a:r>
            <a:r>
              <a:rPr lang="sr-Cyrl-RS" sz="1200" dirty="0" err="1"/>
              <a:t>узбуду</a:t>
            </a:r>
            <a:r>
              <a:rPr lang="sr-Cyrl-RS" sz="1200" dirty="0"/>
              <a:t> </a:t>
            </a:r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E4911F22-0838-4F09-A595-4122415545C6}"/>
              </a:ext>
            </a:extLst>
          </p:cNvPr>
          <p:cNvSpPr txBox="1"/>
          <p:nvPr/>
        </p:nvSpPr>
        <p:spPr>
          <a:xfrm>
            <a:off x="5817549" y="2340917"/>
            <a:ext cx="849651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твоји пси бикови</a:t>
            </a:r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402812AE-4B35-40C0-BC9E-4D537A5F8D24}"/>
              </a:ext>
            </a:extLst>
          </p:cNvPr>
          <p:cNvSpPr txBox="1"/>
          <p:nvPr/>
        </p:nvSpPr>
        <p:spPr>
          <a:xfrm>
            <a:off x="6826261" y="2311916"/>
            <a:ext cx="92813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и почнеш се клонити </a:t>
            </a:r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5663F196-995C-4BE3-B854-E8E9DDEA3E41}"/>
              </a:ext>
            </a:extLst>
          </p:cNvPr>
          <p:cNvSpPr txBox="1"/>
          <p:nvPr/>
        </p:nvSpPr>
        <p:spPr>
          <a:xfrm>
            <a:off x="4768140" y="3220528"/>
            <a:ext cx="538260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од њих </a:t>
            </a:r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6DFFFC40-C37B-47C6-815E-E731DDB88A78}"/>
              </a:ext>
            </a:extLst>
          </p:cNvPr>
          <p:cNvSpPr txBox="1"/>
          <p:nvPr/>
        </p:nvSpPr>
        <p:spPr>
          <a:xfrm>
            <a:off x="7017873" y="3109651"/>
            <a:ext cx="662400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да те не убоду!</a:t>
            </a:r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2391285D-D384-496F-B196-198CEF594832}"/>
              </a:ext>
            </a:extLst>
          </p:cNvPr>
          <p:cNvSpPr txBox="1"/>
          <p:nvPr/>
        </p:nvSpPr>
        <p:spPr>
          <a:xfrm>
            <a:off x="4572000" y="3976432"/>
            <a:ext cx="980471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1200" dirty="0"/>
              <a:t>Велики се то ђаво</a:t>
            </a:r>
          </a:p>
        </p:txBody>
      </p:sp>
      <p:sp>
        <p:nvSpPr>
          <p:cNvPr id="12" name="Оквир за текст 11">
            <a:extLst>
              <a:ext uri="{FF2B5EF4-FFF2-40B4-BE49-F238E27FC236}">
                <a16:creationId xmlns:a16="http://schemas.microsoft.com/office/drawing/2014/main" id="{BB3321F7-126D-406D-A894-08A1B0E1DCE4}"/>
              </a:ext>
            </a:extLst>
          </p:cNvPr>
          <p:cNvSpPr txBox="1"/>
          <p:nvPr/>
        </p:nvSpPr>
        <p:spPr>
          <a:xfrm>
            <a:off x="5817549" y="3976432"/>
            <a:ext cx="849651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као црни</a:t>
            </a:r>
          </a:p>
        </p:txBody>
      </p:sp>
      <p:sp>
        <p:nvSpPr>
          <p:cNvPr id="13" name="Оквир за текст 12">
            <a:extLst>
              <a:ext uri="{FF2B5EF4-FFF2-40B4-BE49-F238E27FC236}">
                <a16:creationId xmlns:a16="http://schemas.microsoft.com/office/drawing/2014/main" id="{1A611EA5-E031-4515-9696-84D03ED15078}"/>
              </a:ext>
            </a:extLst>
          </p:cNvPr>
          <p:cNvSpPr txBox="1"/>
          <p:nvPr/>
        </p:nvSpPr>
        <p:spPr>
          <a:xfrm>
            <a:off x="6953022" y="4037987"/>
            <a:ext cx="727251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биво</a:t>
            </a:r>
          </a:p>
        </p:txBody>
      </p:sp>
      <p:sp>
        <p:nvSpPr>
          <p:cNvPr id="18" name="Оквир за текст 17">
            <a:extLst>
              <a:ext uri="{FF2B5EF4-FFF2-40B4-BE49-F238E27FC236}">
                <a16:creationId xmlns:a16="http://schemas.microsoft.com/office/drawing/2014/main" id="{BA714B86-6A68-4F13-8FC0-3B68163BFA96}"/>
              </a:ext>
            </a:extLst>
          </p:cNvPr>
          <p:cNvSpPr txBox="1"/>
          <p:nvPr/>
        </p:nvSpPr>
        <p:spPr>
          <a:xfrm>
            <a:off x="1828800" y="1742400"/>
            <a:ext cx="1540800" cy="432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E0E0E75D-9671-4BF9-9853-C7AA7781EA5D}"/>
              </a:ext>
            </a:extLst>
          </p:cNvPr>
          <p:cNvSpPr txBox="1"/>
          <p:nvPr/>
        </p:nvSpPr>
        <p:spPr>
          <a:xfrm>
            <a:off x="3322750" y="1876133"/>
            <a:ext cx="996954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r-Cyrl-RS" sz="1600" b="1" dirty="0">
                <a:solidFill>
                  <a:srgbClr val="FFFF00"/>
                </a:solidFill>
              </a:rPr>
              <a:t>у </a:t>
            </a:r>
            <a:r>
              <a:rPr lang="sr-Cyrl-RS" sz="1600" b="1" dirty="0" err="1">
                <a:solidFill>
                  <a:srgbClr val="FFFF00"/>
                </a:solidFill>
              </a:rPr>
              <a:t>срдцу</a:t>
            </a:r>
            <a:endParaRPr lang="sr-Cyrl-RS" sz="1600" b="1" dirty="0">
              <a:solidFill>
                <a:srgbClr val="FFFF00"/>
              </a:solidFill>
            </a:endParaRPr>
          </a:p>
          <a:p>
            <a:r>
              <a:rPr lang="sr-Cyrl-RS" sz="1600" b="1" dirty="0">
                <a:solidFill>
                  <a:srgbClr val="FFFF00"/>
                </a:solidFill>
              </a:rPr>
              <a:t> гнезди. </a:t>
            </a:r>
            <a:endParaRPr lang="sr-Cyrl-RS" sz="1600" b="1" dirty="0"/>
          </a:p>
        </p:txBody>
      </p:sp>
      <p:pic>
        <p:nvPicPr>
          <p:cNvPr id="3" name="Slika 3">
            <a:extLst>
              <a:ext uri="{FF2B5EF4-FFF2-40B4-BE49-F238E27FC236}">
                <a16:creationId xmlns:a16="http://schemas.microsoft.com/office/drawing/2014/main" id="{8772796B-3EA1-A4D3-07FC-905DA54E7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20" y="2282917"/>
            <a:ext cx="1264980" cy="1460831"/>
          </a:xfrm>
          <a:prstGeom prst="rect">
            <a:avLst/>
          </a:prstGeom>
        </p:spPr>
      </p:pic>
      <p:sp>
        <p:nvSpPr>
          <p:cNvPr id="19" name="Оквир за текст 18">
            <a:extLst>
              <a:ext uri="{FF2B5EF4-FFF2-40B4-BE49-F238E27FC236}">
                <a16:creationId xmlns:a16="http://schemas.microsoft.com/office/drawing/2014/main" id="{AE6824F8-54F4-4871-BFAC-972AB83EFBC5}"/>
              </a:ext>
            </a:extLst>
          </p:cNvPr>
          <p:cNvSpPr txBox="1"/>
          <p:nvPr/>
        </p:nvSpPr>
        <p:spPr>
          <a:xfrm>
            <a:off x="1022637" y="356922"/>
            <a:ext cx="7558655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664" name="Google Shape;664;p35"/>
          <p:cNvSpPr txBox="1">
            <a:spLocks noGrp="1"/>
          </p:cNvSpPr>
          <p:nvPr>
            <p:ph type="title"/>
          </p:nvPr>
        </p:nvSpPr>
        <p:spPr>
          <a:xfrm>
            <a:off x="119742" y="-14290"/>
            <a:ext cx="8521750" cy="11813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i="1" dirty="0">
                <a:latin typeface="Arial Narrow" panose="020B0606020202030204" pitchFamily="34" charset="0"/>
              </a:rPr>
              <a:t>„</a:t>
            </a:r>
            <a:r>
              <a:rPr lang="sr-Cyrl-BA" sz="3200" i="1" dirty="0">
                <a:latin typeface="Arial Narrow" panose="020B0606020202030204" pitchFamily="34" charset="0"/>
              </a:rPr>
              <a:t>Црни биво у срцу“</a:t>
            </a:r>
            <a:br>
              <a:rPr lang="sr-Cyrl-BA" sz="3200" i="1" dirty="0">
                <a:latin typeface="Arial Narrow" panose="020B0606020202030204" pitchFamily="34" charset="0"/>
              </a:rPr>
            </a:br>
            <a:r>
              <a:rPr lang="sr-Cyrl-BA" sz="3200" i="1" dirty="0">
                <a:latin typeface="Arial Narrow" panose="020B0606020202030204" pitchFamily="34" charset="0"/>
              </a:rPr>
              <a:t> Гаврил Стефановић </a:t>
            </a:r>
            <a:r>
              <a:rPr lang="sr-Cyrl-BA" sz="3200" i="1" dirty="0" err="1">
                <a:latin typeface="Arial Narrow" panose="020B0606020202030204" pitchFamily="34" charset="0"/>
              </a:rPr>
              <a:t>Венцловић</a:t>
            </a:r>
            <a:endParaRPr i="1" dirty="0">
              <a:latin typeface="Arial Narrow" panose="020B0606020202030204" pitchFamily="34" charset="0"/>
            </a:endParaRPr>
          </a:p>
        </p:txBody>
      </p:sp>
      <p:cxnSp>
        <p:nvCxnSpPr>
          <p:cNvPr id="5" name="Права линија спајања са стрелицом 4">
            <a:extLst>
              <a:ext uri="{FF2B5EF4-FFF2-40B4-BE49-F238E27FC236}">
                <a16:creationId xmlns:a16="http://schemas.microsoft.com/office/drawing/2014/main" id="{F5734DE9-FCA7-426B-830F-A1659B2C3E07}"/>
              </a:ext>
            </a:extLst>
          </p:cNvPr>
          <p:cNvCxnSpPr>
            <a:cxnSpLocks/>
          </p:cNvCxnSpPr>
          <p:nvPr/>
        </p:nvCxnSpPr>
        <p:spPr>
          <a:xfrm flipV="1">
            <a:off x="1697345" y="3421956"/>
            <a:ext cx="4264255" cy="616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0"/>
                            </p:stCondLst>
                            <p:childTnLst>
                              <p:par>
                                <p:cTn id="66" presetID="50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-4.93827E-6 L 0.125 -4.93827E-6 C 0.18108 -4.93827E-6 0.25 0.06914 0.25 0.125 L 0.25 0.25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1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5" grpId="1" animBg="1"/>
      <p:bldP spid="6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лика 4">
            <a:extLst>
              <a:ext uri="{FF2B5EF4-FFF2-40B4-BE49-F238E27FC236}">
                <a16:creationId xmlns:a16="http://schemas.microsoft.com/office/drawing/2014/main" id="{DCBFAF9A-F720-4429-B3DC-C56E311B0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id="{37072D55-7FA8-4030-B715-4CB92B37BA32}"/>
              </a:ext>
            </a:extLst>
          </p:cNvPr>
          <p:cNvSpPr txBox="1"/>
          <p:nvPr/>
        </p:nvSpPr>
        <p:spPr>
          <a:xfrm>
            <a:off x="2257865" y="260252"/>
            <a:ext cx="4473526" cy="4290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7" name="Оквир за текст 6">
            <a:extLst>
              <a:ext uri="{FF2B5EF4-FFF2-40B4-BE49-F238E27FC236}">
                <a16:creationId xmlns:a16="http://schemas.microsoft.com/office/drawing/2014/main" id="{812DA8EB-4D40-490C-A592-6369DA11AB76}"/>
              </a:ext>
            </a:extLst>
          </p:cNvPr>
          <p:cNvSpPr txBox="1"/>
          <p:nvPr/>
        </p:nvSpPr>
        <p:spPr>
          <a:xfrm>
            <a:off x="2295484" y="332920"/>
            <a:ext cx="4171071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dirty="0"/>
              <a:t>- </a:t>
            </a:r>
            <a:r>
              <a:rPr lang="sr-Cyrl-RS" dirty="0" err="1"/>
              <a:t>дјело</a:t>
            </a:r>
            <a:r>
              <a:rPr lang="sr-Cyrl-RS" dirty="0"/>
              <a:t> из 18. </a:t>
            </a:r>
            <a:r>
              <a:rPr lang="sr-Cyrl-RS" dirty="0" err="1"/>
              <a:t>вијека</a:t>
            </a:r>
            <a:endParaRPr lang="sr-Cyrl-RS" dirty="0"/>
          </a:p>
        </p:txBody>
      </p:sp>
      <p:sp>
        <p:nvSpPr>
          <p:cNvPr id="8" name="Оквир за текст 7">
            <a:extLst>
              <a:ext uri="{FF2B5EF4-FFF2-40B4-BE49-F238E27FC236}">
                <a16:creationId xmlns:a16="http://schemas.microsoft.com/office/drawing/2014/main" id="{340F8E27-2BB1-411F-81E2-688A2012CCE5}"/>
              </a:ext>
            </a:extLst>
          </p:cNvPr>
          <p:cNvSpPr txBox="1"/>
          <p:nvPr/>
        </p:nvSpPr>
        <p:spPr>
          <a:xfrm>
            <a:off x="3137094" y="1911846"/>
            <a:ext cx="1237957" cy="7386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метафора „Црни биво у срцу“ </a:t>
            </a:r>
            <a:endParaRPr lang="sr-Cyrl-RS" dirty="0"/>
          </a:p>
        </p:txBody>
      </p:sp>
      <p:sp>
        <p:nvSpPr>
          <p:cNvPr id="10" name="Оквир за текст 9">
            <a:extLst>
              <a:ext uri="{FF2B5EF4-FFF2-40B4-BE49-F238E27FC236}">
                <a16:creationId xmlns:a16="http://schemas.microsoft.com/office/drawing/2014/main" id="{CD68C280-76E2-4EE9-8965-9EB71E4A94F3}"/>
              </a:ext>
            </a:extLst>
          </p:cNvPr>
          <p:cNvSpPr txBox="1"/>
          <p:nvPr/>
        </p:nvSpPr>
        <p:spPr>
          <a:xfrm>
            <a:off x="844062" y="1821766"/>
            <a:ext cx="1343464" cy="828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1" name="Оквир за текст 10">
            <a:extLst>
              <a:ext uri="{FF2B5EF4-FFF2-40B4-BE49-F238E27FC236}">
                <a16:creationId xmlns:a16="http://schemas.microsoft.com/office/drawing/2014/main" id="{452B58DC-0911-46E4-AB05-200AA2CCF2DE}"/>
              </a:ext>
            </a:extLst>
          </p:cNvPr>
          <p:cNvSpPr txBox="1"/>
          <p:nvPr/>
        </p:nvSpPr>
        <p:spPr>
          <a:xfrm>
            <a:off x="766691" y="1911846"/>
            <a:ext cx="1343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- представља пишчеву мрачну страну која му никако не да мира</a:t>
            </a:r>
          </a:p>
        </p:txBody>
      </p:sp>
      <p:cxnSp>
        <p:nvCxnSpPr>
          <p:cNvPr id="13" name="Права линија спајања са стрелицом 12">
            <a:extLst>
              <a:ext uri="{FF2B5EF4-FFF2-40B4-BE49-F238E27FC236}">
                <a16:creationId xmlns:a16="http://schemas.microsoft.com/office/drawing/2014/main" id="{C17B1519-A7EA-437E-9D17-07617FE0586E}"/>
              </a:ext>
            </a:extLst>
          </p:cNvPr>
          <p:cNvCxnSpPr/>
          <p:nvPr/>
        </p:nvCxnSpPr>
        <p:spPr>
          <a:xfrm flipV="1">
            <a:off x="1955409" y="2281178"/>
            <a:ext cx="1083213" cy="8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квир за текст 13">
            <a:extLst>
              <a:ext uri="{FF2B5EF4-FFF2-40B4-BE49-F238E27FC236}">
                <a16:creationId xmlns:a16="http://schemas.microsoft.com/office/drawing/2014/main" id="{FB5A3836-B224-4DCF-B087-E6A71F0DE7F0}"/>
              </a:ext>
            </a:extLst>
          </p:cNvPr>
          <p:cNvSpPr txBox="1"/>
          <p:nvPr/>
        </p:nvSpPr>
        <p:spPr>
          <a:xfrm>
            <a:off x="4754877" y="2156753"/>
            <a:ext cx="1139483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Црни биво </a:t>
            </a:r>
          </a:p>
        </p:txBody>
      </p:sp>
      <p:sp>
        <p:nvSpPr>
          <p:cNvPr id="15" name="Оквир за текст 14">
            <a:extLst>
              <a:ext uri="{FF2B5EF4-FFF2-40B4-BE49-F238E27FC236}">
                <a16:creationId xmlns:a16="http://schemas.microsoft.com/office/drawing/2014/main" id="{6AF2599C-4745-47CA-B9D8-B3BC9BE99165}"/>
              </a:ext>
            </a:extLst>
          </p:cNvPr>
          <p:cNvSpPr txBox="1"/>
          <p:nvPr/>
        </p:nvSpPr>
        <p:spPr>
          <a:xfrm>
            <a:off x="6731391" y="1911846"/>
            <a:ext cx="1477107" cy="894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16" name="Оквир за текст 15">
            <a:extLst>
              <a:ext uri="{FF2B5EF4-FFF2-40B4-BE49-F238E27FC236}">
                <a16:creationId xmlns:a16="http://schemas.microsoft.com/office/drawing/2014/main" id="{ECE6AF3E-C634-4528-AFC4-A2A42B542D94}"/>
              </a:ext>
            </a:extLst>
          </p:cNvPr>
          <p:cNvSpPr txBox="1"/>
          <p:nvPr/>
        </p:nvSpPr>
        <p:spPr>
          <a:xfrm>
            <a:off x="6868831" y="1942519"/>
            <a:ext cx="1582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-ђаво који се настанио у човјековом срцу, оличење зла </a:t>
            </a:r>
            <a:endParaRPr lang="sr-Cyrl-RS" dirty="0"/>
          </a:p>
        </p:txBody>
      </p:sp>
      <p:cxnSp>
        <p:nvCxnSpPr>
          <p:cNvPr id="18" name="Права линија спајања са стрелицом 17">
            <a:extLst>
              <a:ext uri="{FF2B5EF4-FFF2-40B4-BE49-F238E27FC236}">
                <a16:creationId xmlns:a16="http://schemas.microsoft.com/office/drawing/2014/main" id="{D11F7A1E-C817-4903-8817-6762FEFEF8CC}"/>
              </a:ext>
            </a:extLst>
          </p:cNvPr>
          <p:cNvCxnSpPr/>
          <p:nvPr/>
        </p:nvCxnSpPr>
        <p:spPr>
          <a:xfrm>
            <a:off x="6654019" y="2281178"/>
            <a:ext cx="246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квир за текст 18">
            <a:extLst>
              <a:ext uri="{FF2B5EF4-FFF2-40B4-BE49-F238E27FC236}">
                <a16:creationId xmlns:a16="http://schemas.microsoft.com/office/drawing/2014/main" id="{E377B0B0-F1F5-462F-93EB-FFC8D0BF305E}"/>
              </a:ext>
            </a:extLst>
          </p:cNvPr>
          <p:cNvSpPr txBox="1"/>
          <p:nvPr/>
        </p:nvSpPr>
        <p:spPr>
          <a:xfrm>
            <a:off x="3038622" y="3265917"/>
            <a:ext cx="123795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13 стихова </a:t>
            </a:r>
          </a:p>
        </p:txBody>
      </p:sp>
      <p:sp>
        <p:nvSpPr>
          <p:cNvPr id="20" name="Оквир за текст 19">
            <a:extLst>
              <a:ext uri="{FF2B5EF4-FFF2-40B4-BE49-F238E27FC236}">
                <a16:creationId xmlns:a16="http://schemas.microsoft.com/office/drawing/2014/main" id="{3B9E0372-A2E2-41E1-B3B7-9C4940992F91}"/>
              </a:ext>
            </a:extLst>
          </p:cNvPr>
          <p:cNvSpPr txBox="1"/>
          <p:nvPr/>
        </p:nvSpPr>
        <p:spPr>
          <a:xfrm>
            <a:off x="766691" y="3123028"/>
            <a:ext cx="1491174" cy="714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21" name="Оквир за текст 20">
            <a:extLst>
              <a:ext uri="{FF2B5EF4-FFF2-40B4-BE49-F238E27FC236}">
                <a16:creationId xmlns:a16="http://schemas.microsoft.com/office/drawing/2014/main" id="{2A4DF1B8-5673-4508-A2E6-AA1461B30554}"/>
              </a:ext>
            </a:extLst>
          </p:cNvPr>
          <p:cNvSpPr txBox="1"/>
          <p:nvPr/>
        </p:nvSpPr>
        <p:spPr>
          <a:xfrm>
            <a:off x="844062" y="3212256"/>
            <a:ext cx="1266092" cy="53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-слути на несрећу</a:t>
            </a:r>
          </a:p>
        </p:txBody>
      </p:sp>
      <p:sp>
        <p:nvSpPr>
          <p:cNvPr id="22" name="Оквир за текст 21">
            <a:extLst>
              <a:ext uri="{FF2B5EF4-FFF2-40B4-BE49-F238E27FC236}">
                <a16:creationId xmlns:a16="http://schemas.microsoft.com/office/drawing/2014/main" id="{7E14BCD4-8883-40E7-9822-E6BC2AC79B16}"/>
              </a:ext>
            </a:extLst>
          </p:cNvPr>
          <p:cNvSpPr txBox="1"/>
          <p:nvPr/>
        </p:nvSpPr>
        <p:spPr>
          <a:xfrm>
            <a:off x="4839280" y="3119186"/>
            <a:ext cx="1055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контраст</a:t>
            </a:r>
          </a:p>
        </p:txBody>
      </p:sp>
      <p:sp>
        <p:nvSpPr>
          <p:cNvPr id="23" name="Оквир за текст 22">
            <a:extLst>
              <a:ext uri="{FF2B5EF4-FFF2-40B4-BE49-F238E27FC236}">
                <a16:creationId xmlns:a16="http://schemas.microsoft.com/office/drawing/2014/main" id="{F34B3EF9-9134-4B4A-BD18-C538B8CD5BB2}"/>
              </a:ext>
            </a:extLst>
          </p:cNvPr>
          <p:cNvSpPr txBox="1"/>
          <p:nvPr/>
        </p:nvSpPr>
        <p:spPr>
          <a:xfrm>
            <a:off x="6777111" y="3265917"/>
            <a:ext cx="1600198" cy="714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dirty="0"/>
          </a:p>
        </p:txBody>
      </p:sp>
      <p:sp>
        <p:nvSpPr>
          <p:cNvPr id="24" name="Оквир за текст 23">
            <a:extLst>
              <a:ext uri="{FF2B5EF4-FFF2-40B4-BE49-F238E27FC236}">
                <a16:creationId xmlns:a16="http://schemas.microsoft.com/office/drawing/2014/main" id="{87FA98E3-34BE-430E-A4BB-14E6D2F46CCB}"/>
              </a:ext>
            </a:extLst>
          </p:cNvPr>
          <p:cNvSpPr txBox="1"/>
          <p:nvPr/>
        </p:nvSpPr>
        <p:spPr>
          <a:xfrm>
            <a:off x="6861656" y="3143779"/>
            <a:ext cx="1431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-одакле Свети Дух и ђаво у религиозном човјеку?</a:t>
            </a:r>
          </a:p>
        </p:txBody>
      </p:sp>
      <p:sp>
        <p:nvSpPr>
          <p:cNvPr id="25" name="Оквир за текст 24">
            <a:extLst>
              <a:ext uri="{FF2B5EF4-FFF2-40B4-BE49-F238E27FC236}">
                <a16:creationId xmlns:a16="http://schemas.microsoft.com/office/drawing/2014/main" id="{11592D3F-4325-45DC-99BB-FEDF20B471DD}"/>
              </a:ext>
            </a:extLst>
          </p:cNvPr>
          <p:cNvSpPr txBox="1"/>
          <p:nvPr/>
        </p:nvSpPr>
        <p:spPr>
          <a:xfrm>
            <a:off x="2479170" y="4423786"/>
            <a:ext cx="610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Хришћанство је нешто ка чему треба да тежимо, а 		човјечија жеља представља препреку ка том циљу.</a:t>
            </a:r>
          </a:p>
        </p:txBody>
      </p:sp>
      <p:cxnSp>
        <p:nvCxnSpPr>
          <p:cNvPr id="3" name="Права линија спајања са стрелицом 2">
            <a:extLst>
              <a:ext uri="{FF2B5EF4-FFF2-40B4-BE49-F238E27FC236}">
                <a16:creationId xmlns:a16="http://schemas.microsoft.com/office/drawing/2014/main" id="{00B174C1-8BCC-4D04-9BFD-8F0F27FBAEC7}"/>
              </a:ext>
            </a:extLst>
          </p:cNvPr>
          <p:cNvCxnSpPr/>
          <p:nvPr/>
        </p:nvCxnSpPr>
        <p:spPr>
          <a:xfrm>
            <a:off x="1828800" y="3434400"/>
            <a:ext cx="55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ава линија спајања са стрелицом 8">
            <a:extLst>
              <a:ext uri="{FF2B5EF4-FFF2-40B4-BE49-F238E27FC236}">
                <a16:creationId xmlns:a16="http://schemas.microsoft.com/office/drawing/2014/main" id="{7BDCD6F8-8B3C-46D8-8BB6-ACA4EFDB37FC}"/>
              </a:ext>
            </a:extLst>
          </p:cNvPr>
          <p:cNvCxnSpPr/>
          <p:nvPr/>
        </p:nvCxnSpPr>
        <p:spPr>
          <a:xfrm flipH="1">
            <a:off x="6156000" y="3501649"/>
            <a:ext cx="6211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rman Literature Thesis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3528</Words>
  <Application>Microsoft Office PowerPoint</Application>
  <PresentationFormat>Пројекција на екрану (16:9)</PresentationFormat>
  <Paragraphs>440</Paragraphs>
  <Slides>41</Slides>
  <Notes>15</Notes>
  <HiddenSlides>0</HiddenSlides>
  <MMClips>4</MMClips>
  <ScaleCrop>false</ScaleCrop>
  <HeadingPairs>
    <vt:vector size="6" baseType="variant">
      <vt:variant>
        <vt:lpstr>Коришћени фонтови</vt:lpstr>
      </vt:variant>
      <vt:variant>
        <vt:i4>8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41</vt:i4>
      </vt:variant>
    </vt:vector>
  </HeadingPairs>
  <TitlesOfParts>
    <vt:vector size="50" baseType="lpstr">
      <vt:lpstr>Calibri</vt:lpstr>
      <vt:lpstr>Arial Narrow</vt:lpstr>
      <vt:lpstr>Times New Roman</vt:lpstr>
      <vt:lpstr>Cambria Math</vt:lpstr>
      <vt:lpstr>Verdana</vt:lpstr>
      <vt:lpstr>Grand Hotel</vt:lpstr>
      <vt:lpstr>Arial</vt:lpstr>
      <vt:lpstr>Raleway</vt:lpstr>
      <vt:lpstr>German Literature Thesis by Slidesgo</vt:lpstr>
      <vt:lpstr>Мотив срца у српској књижевности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„Црни биво у срцу“  Гаврил Стефановић Венцловић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Јефимијина биографија</vt:lpstr>
      <vt:lpstr>PowerPoint презентација</vt:lpstr>
      <vt:lpstr>П.П.Његош-Горски вијенац</vt:lpstr>
      <vt:lpstr>Неке од најмудријих изрека П.П.Његоша, које улазе у ред и највећих поука у дјелу:</vt:lpstr>
      <vt:lpstr>Лаза Костић</vt:lpstr>
      <vt:lpstr>PowerPoint презентација</vt:lpstr>
      <vt:lpstr>Бранко Радичевић „Ђачки растанак“ </vt:lpstr>
      <vt:lpstr>PowerPoint презентација</vt:lpstr>
      <vt:lpstr>„Што се боре мисли моје“,  Михаило Обреновић</vt:lpstr>
      <vt:lpstr>PowerPoint презентација</vt:lpstr>
      <vt:lpstr>„Химна Светом Сави“</vt:lpstr>
      <vt:lpstr>Историјат:</vt:lpstr>
      <vt:lpstr>„Моја Република“</vt:lpstr>
      <vt:lpstr>PowerPoint презентација</vt:lpstr>
      <vt:lpstr>PowerPoint презентација</vt:lpstr>
      <vt:lpstr>PowerPoint презентација</vt:lpstr>
      <vt:lpstr>Симболика срца као исказ дубљег значења у књижевности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Мотив срца у српској књижевности</dc:title>
  <dc:creator>Korisnik</dc:creator>
  <cp:lastModifiedBy>Sanja D</cp:lastModifiedBy>
  <cp:revision>268</cp:revision>
  <dcterms:modified xsi:type="dcterms:W3CDTF">2022-05-03T16:13:08Z</dcterms:modified>
</cp:coreProperties>
</file>